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6.xml" ContentType="application/vnd.openxmlformats-officedocument.presentationml.notesSlide+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notesSlides/notesSlide7.xml" ContentType="application/vnd.openxmlformats-officedocument.presentationml.notesSlide+xml"/>
  <Override PartName="/ppt/ink/ink14.xml" ContentType="application/inkml+xml"/>
  <Override PartName="/ppt/tags/tag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3"/>
  </p:notesMasterIdLst>
  <p:handoutMasterIdLst>
    <p:handoutMasterId r:id="rId24"/>
  </p:handoutMasterIdLst>
  <p:sldIdLst>
    <p:sldId id="256" r:id="rId5"/>
    <p:sldId id="299" r:id="rId6"/>
    <p:sldId id="398" r:id="rId7"/>
    <p:sldId id="288" r:id="rId8"/>
    <p:sldId id="326" r:id="rId9"/>
    <p:sldId id="386" r:id="rId10"/>
    <p:sldId id="385" r:id="rId11"/>
    <p:sldId id="388" r:id="rId12"/>
    <p:sldId id="387" r:id="rId13"/>
    <p:sldId id="389" r:id="rId14"/>
    <p:sldId id="390" r:id="rId15"/>
    <p:sldId id="359" r:id="rId16"/>
    <p:sldId id="393" r:id="rId17"/>
    <p:sldId id="396" r:id="rId18"/>
    <p:sldId id="302" r:id="rId19"/>
    <p:sldId id="303" r:id="rId20"/>
    <p:sldId id="304" r:id="rId21"/>
    <p:sldId id="39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547E175-59D0-44D8-8CA0-5CC78A24BB54}" v="345" dt="2024-03-14T04:05:09.054"/>
  </p1510:revLst>
</p1510:revInfo>
</file>

<file path=ppt/tableStyles.xml><?xml version="1.0" encoding="utf-8"?>
<a:tblStyleLst xmlns:a="http://schemas.openxmlformats.org/drawingml/2006/main" def="{16D9F66E-5EB9-4882-86FB-DCBF35E3C3E4}">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02" autoAdjust="0"/>
    <p:restoredTop sz="93447" autoAdjust="0"/>
  </p:normalViewPr>
  <p:slideViewPr>
    <p:cSldViewPr snapToGrid="0">
      <p:cViewPr varScale="1">
        <p:scale>
          <a:sx n="103" d="100"/>
          <a:sy n="103" d="100"/>
        </p:scale>
        <p:origin x="114" y="114"/>
      </p:cViewPr>
      <p:guideLst>
        <p:guide pos="3840"/>
        <p:guide orient="horz" pos="2160"/>
      </p:guideLst>
    </p:cSldViewPr>
  </p:slideViewPr>
  <p:outlineViewPr>
    <p:cViewPr>
      <p:scale>
        <a:sx n="33" d="100"/>
        <a:sy n="33" d="100"/>
      </p:scale>
      <p:origin x="0" y="6258"/>
    </p:cViewPr>
  </p:outlineViewPr>
  <p:notesTextViewPr>
    <p:cViewPr>
      <p:scale>
        <a:sx n="3" d="2"/>
        <a:sy n="3" d="2"/>
      </p:scale>
      <p:origin x="0" y="0"/>
    </p:cViewPr>
  </p:notesTextViewPr>
  <p:notesViewPr>
    <p:cSldViewPr snapToGrid="0">
      <p:cViewPr varScale="1">
        <p:scale>
          <a:sx n="63" d="100"/>
          <a:sy n="63" d="100"/>
        </p:scale>
        <p:origin x="1986"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len Beattie" userId="0318054f076dacfb" providerId="LiveId" clId="{D547E175-59D0-44D8-8CA0-5CC78A24BB54}"/>
    <pc:docChg chg="undo custSel modSld">
      <pc:chgData name="Helen Beattie" userId="0318054f076dacfb" providerId="LiveId" clId="{D547E175-59D0-44D8-8CA0-5CC78A24BB54}" dt="2024-03-14T04:04:52.175" v="475" actId="207"/>
      <pc:docMkLst>
        <pc:docMk/>
      </pc:docMkLst>
      <pc:sldChg chg="addSp modSp mod modAnim">
        <pc:chgData name="Helen Beattie" userId="0318054f076dacfb" providerId="LiveId" clId="{D547E175-59D0-44D8-8CA0-5CC78A24BB54}" dt="2024-03-14T03:55:39.146" v="133" actId="1076"/>
        <pc:sldMkLst>
          <pc:docMk/>
          <pc:sldMk cId="3250670041" sldId="256"/>
        </pc:sldMkLst>
        <pc:spChg chg="add mod">
          <ac:chgData name="Helen Beattie" userId="0318054f076dacfb" providerId="LiveId" clId="{D547E175-59D0-44D8-8CA0-5CC78A24BB54}" dt="2024-03-14T03:55:39.146" v="133" actId="1076"/>
          <ac:spMkLst>
            <pc:docMk/>
            <pc:sldMk cId="3250670041" sldId="256"/>
            <ac:spMk id="4" creationId="{06864433-BFE7-CB94-D72F-DDC9DC678138}"/>
          </ac:spMkLst>
        </pc:spChg>
        <pc:spChg chg="mod">
          <ac:chgData name="Helen Beattie" userId="0318054f076dacfb" providerId="LiveId" clId="{D547E175-59D0-44D8-8CA0-5CC78A24BB54}" dt="2024-03-14T03:53:01.866" v="101" actId="27636"/>
          <ac:spMkLst>
            <pc:docMk/>
            <pc:sldMk cId="3250670041" sldId="256"/>
            <ac:spMk id="5" creationId="{00000000-0000-0000-0000-000000000000}"/>
          </ac:spMkLst>
        </pc:spChg>
      </pc:sldChg>
      <pc:sldChg chg="modSp mod">
        <pc:chgData name="Helen Beattie" userId="0318054f076dacfb" providerId="LiveId" clId="{D547E175-59D0-44D8-8CA0-5CC78A24BB54}" dt="2024-03-14T03:56:34.153" v="137" actId="1076"/>
        <pc:sldMkLst>
          <pc:docMk/>
          <pc:sldMk cId="284440197" sldId="299"/>
        </pc:sldMkLst>
        <pc:spChg chg="mod">
          <ac:chgData name="Helen Beattie" userId="0318054f076dacfb" providerId="LiveId" clId="{D547E175-59D0-44D8-8CA0-5CC78A24BB54}" dt="2024-03-14T03:56:34.153" v="137" actId="1076"/>
          <ac:spMkLst>
            <pc:docMk/>
            <pc:sldMk cId="284440197" sldId="299"/>
            <ac:spMk id="11" creationId="{92D29CA0-1FC7-3BC9-FCBB-A268431BBD38}"/>
          </ac:spMkLst>
        </pc:spChg>
      </pc:sldChg>
      <pc:sldChg chg="modSp mod modAnim">
        <pc:chgData name="Helen Beattie" userId="0318054f076dacfb" providerId="LiveId" clId="{D547E175-59D0-44D8-8CA0-5CC78A24BB54}" dt="2024-03-14T04:03:41.236" v="471" actId="20577"/>
        <pc:sldMkLst>
          <pc:docMk/>
          <pc:sldMk cId="3117789511" sldId="302"/>
        </pc:sldMkLst>
        <pc:spChg chg="mod">
          <ac:chgData name="Helen Beattie" userId="0318054f076dacfb" providerId="LiveId" clId="{D547E175-59D0-44D8-8CA0-5CC78A24BB54}" dt="2024-03-14T04:03:40.933" v="470" actId="14100"/>
          <ac:spMkLst>
            <pc:docMk/>
            <pc:sldMk cId="3117789511" sldId="302"/>
            <ac:spMk id="22" creationId="{FC78B81C-60FB-0ECD-E3A8-67A5D12B12E2}"/>
          </ac:spMkLst>
        </pc:spChg>
      </pc:sldChg>
      <pc:sldChg chg="modSp mod">
        <pc:chgData name="Helen Beattie" userId="0318054f076dacfb" providerId="LiveId" clId="{D547E175-59D0-44D8-8CA0-5CC78A24BB54}" dt="2024-03-14T04:04:35.165" v="473" actId="1076"/>
        <pc:sldMkLst>
          <pc:docMk/>
          <pc:sldMk cId="933630608" sldId="304"/>
        </pc:sldMkLst>
        <pc:spChg chg="mod">
          <ac:chgData name="Helen Beattie" userId="0318054f076dacfb" providerId="LiveId" clId="{D547E175-59D0-44D8-8CA0-5CC78A24BB54}" dt="2024-03-14T04:04:35.165" v="473" actId="1076"/>
          <ac:spMkLst>
            <pc:docMk/>
            <pc:sldMk cId="933630608" sldId="304"/>
            <ac:spMk id="5" creationId="{651810EE-D179-CCBA-847C-675FAB3D2411}"/>
          </ac:spMkLst>
        </pc:spChg>
        <pc:spChg chg="mod">
          <ac:chgData name="Helen Beattie" userId="0318054f076dacfb" providerId="LiveId" clId="{D547E175-59D0-44D8-8CA0-5CC78A24BB54}" dt="2024-03-14T04:04:18.835" v="472" actId="20577"/>
          <ac:spMkLst>
            <pc:docMk/>
            <pc:sldMk cId="933630608" sldId="304"/>
            <ac:spMk id="12" creationId="{57E3D848-BA84-F3BA-ECCC-CC1EB5E6EC31}"/>
          </ac:spMkLst>
        </pc:spChg>
      </pc:sldChg>
      <pc:sldChg chg="modSp mod modAnim">
        <pc:chgData name="Helen Beattie" userId="0318054f076dacfb" providerId="LiveId" clId="{D547E175-59D0-44D8-8CA0-5CC78A24BB54}" dt="2024-03-14T04:01:11.145" v="434"/>
        <pc:sldMkLst>
          <pc:docMk/>
          <pc:sldMk cId="2455916746" sldId="389"/>
        </pc:sldMkLst>
        <pc:spChg chg="mod">
          <ac:chgData name="Helen Beattie" userId="0318054f076dacfb" providerId="LiveId" clId="{D547E175-59D0-44D8-8CA0-5CC78A24BB54}" dt="2024-03-14T04:00:41.893" v="432" actId="20577"/>
          <ac:spMkLst>
            <pc:docMk/>
            <pc:sldMk cId="2455916746" sldId="389"/>
            <ac:spMk id="3" creationId="{3948513B-7308-A013-25BB-128841E937EF}"/>
          </ac:spMkLst>
        </pc:spChg>
      </pc:sldChg>
      <pc:sldChg chg="modSp">
        <pc:chgData name="Helen Beattie" userId="0318054f076dacfb" providerId="LiveId" clId="{D547E175-59D0-44D8-8CA0-5CC78A24BB54}" dt="2024-03-14T04:02:42.773" v="455" actId="6549"/>
        <pc:sldMkLst>
          <pc:docMk/>
          <pc:sldMk cId="1157640629" sldId="396"/>
        </pc:sldMkLst>
        <pc:spChg chg="mod">
          <ac:chgData name="Helen Beattie" userId="0318054f076dacfb" providerId="LiveId" clId="{D547E175-59D0-44D8-8CA0-5CC78A24BB54}" dt="2024-03-14T04:02:42.773" v="455" actId="6549"/>
          <ac:spMkLst>
            <pc:docMk/>
            <pc:sldMk cId="1157640629" sldId="396"/>
            <ac:spMk id="3" creationId="{90B194F2-8458-BBA5-0A2D-E4C00F8BEAA5}"/>
          </ac:spMkLst>
        </pc:spChg>
      </pc:sldChg>
      <pc:sldChg chg="modSp mod">
        <pc:chgData name="Helen Beattie" userId="0318054f076dacfb" providerId="LiveId" clId="{D547E175-59D0-44D8-8CA0-5CC78A24BB54}" dt="2024-03-14T04:04:52.175" v="475" actId="207"/>
        <pc:sldMkLst>
          <pc:docMk/>
          <pc:sldMk cId="1268453740" sldId="397"/>
        </pc:sldMkLst>
        <pc:spChg chg="mod">
          <ac:chgData name="Helen Beattie" userId="0318054f076dacfb" providerId="LiveId" clId="{D547E175-59D0-44D8-8CA0-5CC78A24BB54}" dt="2024-03-14T04:04:52.175" v="475" actId="207"/>
          <ac:spMkLst>
            <pc:docMk/>
            <pc:sldMk cId="1268453740" sldId="397"/>
            <ac:spMk id="6" creationId="{581F3B67-EF28-985E-10EA-8F85B1EA5457}"/>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FB8555-540F-4EF7-8D46-8ABB018A3B6F}" type="doc">
      <dgm:prSet loTypeId="urn:microsoft.com/office/officeart/2005/8/layout/process3" loCatId="process" qsTypeId="urn:microsoft.com/office/officeart/2005/8/quickstyle/simple1" qsCatId="simple" csTypeId="urn:microsoft.com/office/officeart/2005/8/colors/accent5_2" csCatId="accent5" phldr="1"/>
      <dgm:spPr/>
      <dgm:t>
        <a:bodyPr/>
        <a:lstStyle/>
        <a:p>
          <a:endParaRPr lang="en-US"/>
        </a:p>
      </dgm:t>
    </dgm:pt>
    <dgm:pt modelId="{C1C0BC68-A810-4B5F-92EF-C6470DBD2260}">
      <dgm:prSet phldrT="[Text]"/>
      <dgm:spPr/>
      <dgm:t>
        <a:bodyPr/>
        <a:lstStyle/>
        <a:p>
          <a:r>
            <a:rPr lang="en-US" dirty="0"/>
            <a:t>People:</a:t>
          </a:r>
        </a:p>
      </dgm:t>
      <dgm:extLst>
        <a:ext uri="{E40237B7-FDA0-4F09-8148-C483321AD2D9}">
          <dgm14:cNvPr xmlns:dgm14="http://schemas.microsoft.com/office/drawing/2010/diagram" id="0" name="" title="Step 1 Title"/>
        </a:ext>
      </dgm:extLst>
    </dgm:pt>
    <dgm:pt modelId="{DCC0BBCA-D868-4FF6-B174-2CC347601C09}" type="parTrans" cxnId="{E25CC5FC-6634-43C9-B82A-600821DFEB2A}">
      <dgm:prSet/>
      <dgm:spPr/>
      <dgm:t>
        <a:bodyPr/>
        <a:lstStyle/>
        <a:p>
          <a:endParaRPr lang="en-US"/>
        </a:p>
      </dgm:t>
    </dgm:pt>
    <dgm:pt modelId="{F5287809-3C15-4CCC-8752-80339C1152A5}" type="sibTrans" cxnId="{E25CC5FC-6634-43C9-B82A-600821DFEB2A}">
      <dgm:prSet/>
      <dgm:spPr/>
      <dgm:t>
        <a:bodyPr/>
        <a:lstStyle/>
        <a:p>
          <a:endParaRPr lang="en-US"/>
        </a:p>
      </dgm:t>
      <dgm:extLst>
        <a:ext uri="{E40237B7-FDA0-4F09-8148-C483321AD2D9}">
          <dgm14:cNvPr xmlns:dgm14="http://schemas.microsoft.com/office/drawing/2010/diagram" id="0" name="" title="Arrow pointing right"/>
        </a:ext>
      </dgm:extLst>
    </dgm:pt>
    <dgm:pt modelId="{EC30385C-94E2-463C-9938-AC727EF3A0BD}">
      <dgm:prSet phldrT="[Text]" custT="1"/>
      <dgm:spPr/>
      <dgm:t>
        <a:bodyPr/>
        <a:lstStyle/>
        <a:p>
          <a:pPr>
            <a:buFont typeface="+mj-lt"/>
            <a:buNone/>
          </a:pPr>
          <a:r>
            <a:rPr lang="en-US" sz="1600" dirty="0"/>
            <a:t>Poor - weak - no -wrong leadership</a:t>
          </a:r>
        </a:p>
      </dgm:t>
      <dgm:extLst>
        <a:ext uri="{E40237B7-FDA0-4F09-8148-C483321AD2D9}">
          <dgm14:cNvPr xmlns:dgm14="http://schemas.microsoft.com/office/drawing/2010/diagram" id="0" name="" title="Step 1 task description"/>
        </a:ext>
      </dgm:extLst>
    </dgm:pt>
    <dgm:pt modelId="{58DF4C60-3566-42CD-B46D-A4F7342C86B5}" type="parTrans" cxnId="{4C6667EF-B515-4AD7-B1AE-F2348ABE3E9E}">
      <dgm:prSet/>
      <dgm:spPr/>
      <dgm:t>
        <a:bodyPr/>
        <a:lstStyle/>
        <a:p>
          <a:endParaRPr lang="en-US"/>
        </a:p>
      </dgm:t>
    </dgm:pt>
    <dgm:pt modelId="{08A01995-8A59-4BE3-9C91-CE9AECB335DE}" type="sibTrans" cxnId="{4C6667EF-B515-4AD7-B1AE-F2348ABE3E9E}">
      <dgm:prSet/>
      <dgm:spPr/>
      <dgm:t>
        <a:bodyPr/>
        <a:lstStyle/>
        <a:p>
          <a:endParaRPr lang="en-US"/>
        </a:p>
      </dgm:t>
    </dgm:pt>
    <dgm:pt modelId="{5D787C97-D980-4440-B210-928D6982299A}">
      <dgm:prSet phldrT="[Text]"/>
      <dgm:spPr/>
      <dgm:t>
        <a:bodyPr/>
        <a:lstStyle/>
        <a:p>
          <a:r>
            <a:rPr lang="en-US" dirty="0"/>
            <a:t>Animal:</a:t>
          </a:r>
        </a:p>
        <a:p>
          <a:endParaRPr lang="en-US" dirty="0"/>
        </a:p>
      </dgm:t>
      <dgm:extLst>
        <a:ext uri="{E40237B7-FDA0-4F09-8148-C483321AD2D9}">
          <dgm14:cNvPr xmlns:dgm14="http://schemas.microsoft.com/office/drawing/2010/diagram" id="0" name="" title="Step 2 Title"/>
        </a:ext>
      </dgm:extLst>
    </dgm:pt>
    <dgm:pt modelId="{D85245B8-A960-43B4-AB37-E2A2097E6463}" type="parTrans" cxnId="{87BE6BD6-C499-4615-8EF5-B677B4CFE8C6}">
      <dgm:prSet/>
      <dgm:spPr/>
      <dgm:t>
        <a:bodyPr/>
        <a:lstStyle/>
        <a:p>
          <a:endParaRPr lang="en-US"/>
        </a:p>
      </dgm:t>
    </dgm:pt>
    <dgm:pt modelId="{C1CF9C7E-E63B-423A-9EB1-3CB2E27F093C}" type="sibTrans" cxnId="{87BE6BD6-C499-4615-8EF5-B677B4CFE8C6}">
      <dgm:prSet/>
      <dgm:spPr/>
      <dgm:t>
        <a:bodyPr/>
        <a:lstStyle/>
        <a:p>
          <a:endParaRPr lang="en-US"/>
        </a:p>
      </dgm:t>
      <dgm:extLst>
        <a:ext uri="{E40237B7-FDA0-4F09-8148-C483321AD2D9}">
          <dgm14:cNvPr xmlns:dgm14="http://schemas.microsoft.com/office/drawing/2010/diagram" id="0" name="" title="Arrow pointing right"/>
        </a:ext>
      </dgm:extLst>
    </dgm:pt>
    <dgm:pt modelId="{7E5BF415-DD7C-46CE-81EA-C533FD19D64E}">
      <dgm:prSet phldrT="[Text]"/>
      <dgm:spPr/>
      <dgm:t>
        <a:bodyPr/>
        <a:lstStyle/>
        <a:p>
          <a:r>
            <a:rPr lang="en-US" dirty="0"/>
            <a:t>Planet:</a:t>
          </a:r>
        </a:p>
        <a:p>
          <a:r>
            <a:rPr lang="en-US" dirty="0"/>
            <a:t> </a:t>
          </a:r>
        </a:p>
      </dgm:t>
      <dgm:extLst>
        <a:ext uri="{E40237B7-FDA0-4F09-8148-C483321AD2D9}">
          <dgm14:cNvPr xmlns:dgm14="http://schemas.microsoft.com/office/drawing/2010/diagram" id="0" name="" title="Step 3 Title"/>
        </a:ext>
      </dgm:extLst>
    </dgm:pt>
    <dgm:pt modelId="{3496D105-5B69-4ADE-96EF-122A5A850C05}" type="parTrans" cxnId="{4113378F-425D-41CC-A9CB-1FFF4FEF0016}">
      <dgm:prSet/>
      <dgm:spPr/>
      <dgm:t>
        <a:bodyPr/>
        <a:lstStyle/>
        <a:p>
          <a:endParaRPr lang="en-US"/>
        </a:p>
      </dgm:t>
    </dgm:pt>
    <dgm:pt modelId="{1F5FC802-6D69-4E46-BE07-5E20756FDADA}" type="sibTrans" cxnId="{4113378F-425D-41CC-A9CB-1FFF4FEF0016}">
      <dgm:prSet/>
      <dgm:spPr/>
      <dgm:t>
        <a:bodyPr/>
        <a:lstStyle/>
        <a:p>
          <a:endParaRPr lang="en-US"/>
        </a:p>
      </dgm:t>
    </dgm:pt>
    <dgm:pt modelId="{4537B24E-F32C-4F73-9C4F-EDE47D952988}">
      <dgm:prSet phldrT="[Text]" custT="1"/>
      <dgm:spPr/>
      <dgm:t>
        <a:bodyPr/>
        <a:lstStyle/>
        <a:p>
          <a:pPr>
            <a:buFont typeface="+mj-lt"/>
            <a:buNone/>
          </a:pPr>
          <a:r>
            <a:rPr lang="en-US" sz="1600" dirty="0"/>
            <a:t>Economics over environment</a:t>
          </a:r>
        </a:p>
      </dgm:t>
      <dgm:extLst>
        <a:ext uri="{E40237B7-FDA0-4F09-8148-C483321AD2D9}">
          <dgm14:cNvPr xmlns:dgm14="http://schemas.microsoft.com/office/drawing/2010/diagram" id="0" name="" title="Step 3 task description"/>
        </a:ext>
      </dgm:extLst>
    </dgm:pt>
    <dgm:pt modelId="{26742A97-67F7-4478-B770-44761CF89C6A}" type="parTrans" cxnId="{13B7E9B1-D150-4219-A314-09B055A18888}">
      <dgm:prSet/>
      <dgm:spPr/>
      <dgm:t>
        <a:bodyPr/>
        <a:lstStyle/>
        <a:p>
          <a:endParaRPr lang="en-US"/>
        </a:p>
      </dgm:t>
    </dgm:pt>
    <dgm:pt modelId="{0CA7C5B6-FD4A-4DEC-8D86-06439C70E349}" type="sibTrans" cxnId="{13B7E9B1-D150-4219-A314-09B055A18888}">
      <dgm:prSet/>
      <dgm:spPr/>
      <dgm:t>
        <a:bodyPr/>
        <a:lstStyle/>
        <a:p>
          <a:endParaRPr lang="en-US"/>
        </a:p>
      </dgm:t>
    </dgm:pt>
    <dgm:pt modelId="{571EF79D-970D-4BB6-AF57-478808DA7D77}">
      <dgm:prSet phldrT="[Text]" custT="1"/>
      <dgm:spPr/>
      <dgm:t>
        <a:bodyPr/>
        <a:lstStyle/>
        <a:p>
          <a:pPr>
            <a:buFont typeface="+mj-lt"/>
            <a:buNone/>
          </a:pPr>
          <a:r>
            <a:rPr lang="en-US" sz="1600" dirty="0"/>
            <a:t>Lack of understanding about animal welfare</a:t>
          </a:r>
        </a:p>
      </dgm:t>
      <dgm:extLst>
        <a:ext uri="{E40237B7-FDA0-4F09-8148-C483321AD2D9}">
          <dgm14:cNvPr xmlns:dgm14="http://schemas.microsoft.com/office/drawing/2010/diagram" id="0" name="" title="Step 2 task description"/>
        </a:ext>
      </dgm:extLst>
    </dgm:pt>
    <dgm:pt modelId="{EB467637-95F9-41B3-954C-C8591AD314A3}" type="parTrans" cxnId="{1EECF991-8A25-4431-8D86-7187BE0AE9A4}">
      <dgm:prSet/>
      <dgm:spPr/>
      <dgm:t>
        <a:bodyPr/>
        <a:lstStyle/>
        <a:p>
          <a:endParaRPr lang="en-NZ"/>
        </a:p>
      </dgm:t>
    </dgm:pt>
    <dgm:pt modelId="{27A648F4-3A22-41E3-AB93-33D215A7CD47}" type="sibTrans" cxnId="{1EECF991-8A25-4431-8D86-7187BE0AE9A4}">
      <dgm:prSet/>
      <dgm:spPr/>
      <dgm:t>
        <a:bodyPr/>
        <a:lstStyle/>
        <a:p>
          <a:endParaRPr lang="en-NZ"/>
        </a:p>
      </dgm:t>
    </dgm:pt>
    <dgm:pt modelId="{CE3CE803-123C-4D66-8A8A-044C4E7C28D6}">
      <dgm:prSet phldrT="[Text]" custT="1"/>
      <dgm:spPr/>
      <dgm:t>
        <a:bodyPr/>
        <a:lstStyle/>
        <a:p>
          <a:pPr>
            <a:buFont typeface="+mj-lt"/>
            <a:buNone/>
          </a:pPr>
          <a:r>
            <a:rPr lang="en-US" sz="1600" dirty="0"/>
            <a:t>Deprioritisation of animal welfare </a:t>
          </a:r>
        </a:p>
      </dgm:t>
    </dgm:pt>
    <dgm:pt modelId="{5D21FB9B-B0F9-41AD-AD94-731EDA5B17F9}" type="parTrans" cxnId="{16810928-B239-425B-8D4B-1689D301D31E}">
      <dgm:prSet/>
      <dgm:spPr/>
      <dgm:t>
        <a:bodyPr/>
        <a:lstStyle/>
        <a:p>
          <a:endParaRPr lang="en-NZ"/>
        </a:p>
      </dgm:t>
    </dgm:pt>
    <dgm:pt modelId="{BD8E15C2-C892-40C9-BDA1-1547C144A5CE}" type="sibTrans" cxnId="{16810928-B239-425B-8D4B-1689D301D31E}">
      <dgm:prSet/>
      <dgm:spPr/>
      <dgm:t>
        <a:bodyPr/>
        <a:lstStyle/>
        <a:p>
          <a:endParaRPr lang="en-NZ"/>
        </a:p>
      </dgm:t>
    </dgm:pt>
    <dgm:pt modelId="{5BD2426E-BFE6-4E86-9B50-A2F2FACE2588}">
      <dgm:prSet phldrT="[Text]" custT="1"/>
      <dgm:spPr/>
      <dgm:t>
        <a:bodyPr/>
        <a:lstStyle/>
        <a:p>
          <a:pPr>
            <a:buFont typeface="+mj-lt"/>
            <a:buNone/>
          </a:pPr>
          <a:r>
            <a:rPr lang="en-US" sz="1600" dirty="0"/>
            <a:t>Focus on GHG, not ecological overshoot </a:t>
          </a:r>
        </a:p>
      </dgm:t>
    </dgm:pt>
    <dgm:pt modelId="{EF10673D-7988-4229-8B7A-471B9984291D}" type="parTrans" cxnId="{2E37BA28-5488-4769-A332-08BD8862E57E}">
      <dgm:prSet/>
      <dgm:spPr/>
      <dgm:t>
        <a:bodyPr/>
        <a:lstStyle/>
        <a:p>
          <a:endParaRPr lang="en-NZ"/>
        </a:p>
      </dgm:t>
    </dgm:pt>
    <dgm:pt modelId="{743BB4CE-C733-4F2B-94D9-440EF6C2B669}" type="sibTrans" cxnId="{2E37BA28-5488-4769-A332-08BD8862E57E}">
      <dgm:prSet/>
      <dgm:spPr/>
      <dgm:t>
        <a:bodyPr/>
        <a:lstStyle/>
        <a:p>
          <a:endParaRPr lang="en-NZ"/>
        </a:p>
      </dgm:t>
    </dgm:pt>
    <dgm:pt modelId="{1BC0CE5E-63C9-4319-BF90-717CB5CD465E}">
      <dgm:prSet phldrT="[Text]" custT="1"/>
      <dgm:spPr/>
      <dgm:t>
        <a:bodyPr/>
        <a:lstStyle/>
        <a:p>
          <a:pPr>
            <a:buFont typeface="+mj-lt"/>
            <a:buNone/>
          </a:pPr>
          <a:r>
            <a:rPr lang="en-US" sz="1600" dirty="0"/>
            <a:t>Goodies keep heads down, don’t get heard, or get sacrificed</a:t>
          </a:r>
        </a:p>
      </dgm:t>
    </dgm:pt>
    <dgm:pt modelId="{755F2553-AD85-4D45-BF97-4D039267D713}" type="parTrans" cxnId="{BD63B612-209B-437C-9637-CD74306747F0}">
      <dgm:prSet/>
      <dgm:spPr/>
      <dgm:t>
        <a:bodyPr/>
        <a:lstStyle/>
        <a:p>
          <a:endParaRPr lang="en-NZ"/>
        </a:p>
      </dgm:t>
    </dgm:pt>
    <dgm:pt modelId="{4B48E7DB-0D27-424C-8D95-D74AAE25BA10}" type="sibTrans" cxnId="{BD63B612-209B-437C-9637-CD74306747F0}">
      <dgm:prSet/>
      <dgm:spPr/>
      <dgm:t>
        <a:bodyPr/>
        <a:lstStyle/>
        <a:p>
          <a:endParaRPr lang="en-NZ"/>
        </a:p>
      </dgm:t>
    </dgm:pt>
    <dgm:pt modelId="{DE36C1D0-C424-4D53-BD51-AD830098E1D6}">
      <dgm:prSet phldrT="[Text]" custT="1"/>
      <dgm:spPr/>
      <dgm:t>
        <a:bodyPr/>
        <a:lstStyle/>
        <a:p>
          <a:pPr>
            <a:buFont typeface="+mj-lt"/>
            <a:buNone/>
          </a:pPr>
          <a:r>
            <a:rPr lang="en-US" sz="1600" dirty="0"/>
            <a:t>Profit over welfare </a:t>
          </a:r>
        </a:p>
      </dgm:t>
    </dgm:pt>
    <dgm:pt modelId="{DDE6B617-4D96-4FCE-9FBE-CA0543301F15}" type="parTrans" cxnId="{66C47E12-50FC-47BD-9BB5-E8A877C079E3}">
      <dgm:prSet/>
      <dgm:spPr/>
      <dgm:t>
        <a:bodyPr/>
        <a:lstStyle/>
        <a:p>
          <a:endParaRPr lang="en-NZ"/>
        </a:p>
      </dgm:t>
    </dgm:pt>
    <dgm:pt modelId="{A07E24AA-409F-4027-88E5-898BF620664B}" type="sibTrans" cxnId="{66C47E12-50FC-47BD-9BB5-E8A877C079E3}">
      <dgm:prSet/>
      <dgm:spPr/>
      <dgm:t>
        <a:bodyPr/>
        <a:lstStyle/>
        <a:p>
          <a:endParaRPr lang="en-NZ"/>
        </a:p>
      </dgm:t>
    </dgm:pt>
    <dgm:pt modelId="{980BBBE0-9BBD-4650-85B7-58BE46F4E6CB}">
      <dgm:prSet phldrT="[Text]" custT="1"/>
      <dgm:spPr/>
      <dgm:t>
        <a:bodyPr/>
        <a:lstStyle/>
        <a:p>
          <a:pPr>
            <a:buFont typeface="+mj-lt"/>
            <a:buNone/>
          </a:pPr>
          <a:r>
            <a:rPr lang="en-US" sz="1600" dirty="0"/>
            <a:t>Extractive economy </a:t>
          </a:r>
        </a:p>
      </dgm:t>
    </dgm:pt>
    <dgm:pt modelId="{BBF5829E-7A6A-4635-B376-5D93725DF4F4}" type="parTrans" cxnId="{83628554-F0AF-4876-9AB0-BE3A7B206252}">
      <dgm:prSet/>
      <dgm:spPr/>
      <dgm:t>
        <a:bodyPr/>
        <a:lstStyle/>
        <a:p>
          <a:endParaRPr lang="en-NZ"/>
        </a:p>
      </dgm:t>
    </dgm:pt>
    <dgm:pt modelId="{7DD3FD88-5E64-4A51-917A-C7ACF575B410}" type="sibTrans" cxnId="{83628554-F0AF-4876-9AB0-BE3A7B206252}">
      <dgm:prSet/>
      <dgm:spPr/>
      <dgm:t>
        <a:bodyPr/>
        <a:lstStyle/>
        <a:p>
          <a:endParaRPr lang="en-NZ"/>
        </a:p>
      </dgm:t>
    </dgm:pt>
    <dgm:pt modelId="{FBC3A0BC-9D8F-4C7B-B285-510A780E04E4}" type="pres">
      <dgm:prSet presAssocID="{51FB8555-540F-4EF7-8D46-8ABB018A3B6F}" presName="linearFlow" presStyleCnt="0">
        <dgm:presLayoutVars>
          <dgm:dir/>
          <dgm:animLvl val="lvl"/>
          <dgm:resizeHandles val="exact"/>
        </dgm:presLayoutVars>
      </dgm:prSet>
      <dgm:spPr/>
    </dgm:pt>
    <dgm:pt modelId="{ED22D1AC-1FA4-4D39-85EB-648D2E2E4B05}" type="pres">
      <dgm:prSet presAssocID="{C1C0BC68-A810-4B5F-92EF-C6470DBD2260}" presName="composite" presStyleCnt="0"/>
      <dgm:spPr/>
    </dgm:pt>
    <dgm:pt modelId="{3712DD02-33A5-46B6-B0E6-E3B73C051486}" type="pres">
      <dgm:prSet presAssocID="{C1C0BC68-A810-4B5F-92EF-C6470DBD2260}" presName="parTx" presStyleLbl="node1" presStyleIdx="0" presStyleCnt="3">
        <dgm:presLayoutVars>
          <dgm:chMax val="0"/>
          <dgm:chPref val="0"/>
          <dgm:bulletEnabled val="1"/>
        </dgm:presLayoutVars>
      </dgm:prSet>
      <dgm:spPr/>
    </dgm:pt>
    <dgm:pt modelId="{DB36A994-60A6-447D-8D30-19D2F536511E}" type="pres">
      <dgm:prSet presAssocID="{C1C0BC68-A810-4B5F-92EF-C6470DBD2260}" presName="parSh" presStyleLbl="node1" presStyleIdx="0" presStyleCnt="3"/>
      <dgm:spPr/>
    </dgm:pt>
    <dgm:pt modelId="{9D677988-374B-4BBA-B73C-8BE59201B4AA}" type="pres">
      <dgm:prSet presAssocID="{C1C0BC68-A810-4B5F-92EF-C6470DBD2260}" presName="desTx" presStyleLbl="fgAcc1" presStyleIdx="0" presStyleCnt="3" custLinFactNeighborX="-8981" custLinFactNeighborY="-11777">
        <dgm:presLayoutVars>
          <dgm:bulletEnabled val="1"/>
        </dgm:presLayoutVars>
      </dgm:prSet>
      <dgm:spPr/>
    </dgm:pt>
    <dgm:pt modelId="{51EA4E37-9197-43C9-9502-961CC2F00719}" type="pres">
      <dgm:prSet presAssocID="{F5287809-3C15-4CCC-8752-80339C1152A5}" presName="sibTrans" presStyleLbl="sibTrans2D1" presStyleIdx="0" presStyleCnt="2"/>
      <dgm:spPr/>
    </dgm:pt>
    <dgm:pt modelId="{6D356879-97F7-4A4F-8954-7F876FCD0A2F}" type="pres">
      <dgm:prSet presAssocID="{F5287809-3C15-4CCC-8752-80339C1152A5}" presName="connTx" presStyleLbl="sibTrans2D1" presStyleIdx="0" presStyleCnt="2"/>
      <dgm:spPr/>
    </dgm:pt>
    <dgm:pt modelId="{496864C7-FE7D-4DDB-B363-166C7F967B11}" type="pres">
      <dgm:prSet presAssocID="{5D787C97-D980-4440-B210-928D6982299A}" presName="composite" presStyleCnt="0"/>
      <dgm:spPr/>
    </dgm:pt>
    <dgm:pt modelId="{EE1DFB8A-86A2-4C34-92A7-723C55E7CCDF}" type="pres">
      <dgm:prSet presAssocID="{5D787C97-D980-4440-B210-928D6982299A}" presName="parTx" presStyleLbl="node1" presStyleIdx="0" presStyleCnt="3">
        <dgm:presLayoutVars>
          <dgm:chMax val="0"/>
          <dgm:chPref val="0"/>
          <dgm:bulletEnabled val="1"/>
        </dgm:presLayoutVars>
      </dgm:prSet>
      <dgm:spPr/>
    </dgm:pt>
    <dgm:pt modelId="{6BB0ABCB-2373-47ED-9774-278F8EE9E9B2}" type="pres">
      <dgm:prSet presAssocID="{5D787C97-D980-4440-B210-928D6982299A}" presName="parSh" presStyleLbl="node1" presStyleIdx="1" presStyleCnt="3"/>
      <dgm:spPr/>
    </dgm:pt>
    <dgm:pt modelId="{93C83A52-6E6B-41FD-9424-D118FD751CED}" type="pres">
      <dgm:prSet presAssocID="{5D787C97-D980-4440-B210-928D6982299A}" presName="desTx" presStyleLbl="fgAcc1" presStyleIdx="1" presStyleCnt="3" custLinFactNeighborX="-5504" custLinFactNeighborY="-11777">
        <dgm:presLayoutVars>
          <dgm:bulletEnabled val="1"/>
        </dgm:presLayoutVars>
      </dgm:prSet>
      <dgm:spPr/>
    </dgm:pt>
    <dgm:pt modelId="{A66EA167-6AD2-4AA4-A421-59E2B4561DDF}" type="pres">
      <dgm:prSet presAssocID="{C1CF9C7E-E63B-423A-9EB1-3CB2E27F093C}" presName="sibTrans" presStyleLbl="sibTrans2D1" presStyleIdx="1" presStyleCnt="2"/>
      <dgm:spPr/>
    </dgm:pt>
    <dgm:pt modelId="{84AB7DF1-E716-46D2-8886-4D0AF1B8C8A8}" type="pres">
      <dgm:prSet presAssocID="{C1CF9C7E-E63B-423A-9EB1-3CB2E27F093C}" presName="connTx" presStyleLbl="sibTrans2D1" presStyleIdx="1" presStyleCnt="2"/>
      <dgm:spPr/>
    </dgm:pt>
    <dgm:pt modelId="{21E31B03-7874-4FDF-9737-EAFFCD11494C}" type="pres">
      <dgm:prSet presAssocID="{7E5BF415-DD7C-46CE-81EA-C533FD19D64E}" presName="composite" presStyleCnt="0"/>
      <dgm:spPr/>
    </dgm:pt>
    <dgm:pt modelId="{C51586F8-6FAF-4530-806B-429518E699E2}" type="pres">
      <dgm:prSet presAssocID="{7E5BF415-DD7C-46CE-81EA-C533FD19D64E}" presName="parTx" presStyleLbl="node1" presStyleIdx="1" presStyleCnt="3">
        <dgm:presLayoutVars>
          <dgm:chMax val="0"/>
          <dgm:chPref val="0"/>
          <dgm:bulletEnabled val="1"/>
        </dgm:presLayoutVars>
      </dgm:prSet>
      <dgm:spPr/>
    </dgm:pt>
    <dgm:pt modelId="{3E371716-205E-4EF6-A7ED-14278F63B034}" type="pres">
      <dgm:prSet presAssocID="{7E5BF415-DD7C-46CE-81EA-C533FD19D64E}" presName="parSh" presStyleLbl="node1" presStyleIdx="2" presStyleCnt="3"/>
      <dgm:spPr/>
    </dgm:pt>
    <dgm:pt modelId="{D91F2413-E4E3-4058-AF8C-E44208B5C14B}" type="pres">
      <dgm:prSet presAssocID="{7E5BF415-DD7C-46CE-81EA-C533FD19D64E}" presName="desTx" presStyleLbl="fgAcc1" presStyleIdx="2" presStyleCnt="3" custLinFactNeighborX="-4916" custLinFactNeighborY="-14524">
        <dgm:presLayoutVars>
          <dgm:bulletEnabled val="1"/>
        </dgm:presLayoutVars>
      </dgm:prSet>
      <dgm:spPr/>
    </dgm:pt>
  </dgm:ptLst>
  <dgm:cxnLst>
    <dgm:cxn modelId="{49EB6703-EA1F-4957-BF3C-43DFD780A52F}" type="presOf" srcId="{F5287809-3C15-4CCC-8752-80339C1152A5}" destId="{51EA4E37-9197-43C9-9502-961CC2F00719}" srcOrd="0" destOrd="0" presId="urn:microsoft.com/office/officeart/2005/8/layout/process3"/>
    <dgm:cxn modelId="{66C47E12-50FC-47BD-9BB5-E8A877C079E3}" srcId="{5D787C97-D980-4440-B210-928D6982299A}" destId="{DE36C1D0-C424-4D53-BD51-AD830098E1D6}" srcOrd="2" destOrd="0" parTransId="{DDE6B617-4D96-4FCE-9FBE-CA0543301F15}" sibTransId="{A07E24AA-409F-4027-88E5-898BF620664B}"/>
    <dgm:cxn modelId="{BD63B612-209B-437C-9637-CD74306747F0}" srcId="{C1C0BC68-A810-4B5F-92EF-C6470DBD2260}" destId="{1BC0CE5E-63C9-4319-BF90-717CB5CD465E}" srcOrd="1" destOrd="0" parTransId="{755F2553-AD85-4D45-BF97-4D039267D713}" sibTransId="{4B48E7DB-0D27-424C-8D95-D74AAE25BA10}"/>
    <dgm:cxn modelId="{035D5513-6A53-4B34-885B-3690395A9C80}" type="presOf" srcId="{F5287809-3C15-4CCC-8752-80339C1152A5}" destId="{6D356879-97F7-4A4F-8954-7F876FCD0A2F}" srcOrd="1" destOrd="0" presId="urn:microsoft.com/office/officeart/2005/8/layout/process3"/>
    <dgm:cxn modelId="{D9AF0E22-7C7F-46D0-A258-9DBA8FA3DBFF}" type="presOf" srcId="{C1C0BC68-A810-4B5F-92EF-C6470DBD2260}" destId="{DB36A994-60A6-447D-8D30-19D2F536511E}" srcOrd="1" destOrd="0" presId="urn:microsoft.com/office/officeart/2005/8/layout/process3"/>
    <dgm:cxn modelId="{580D3822-696C-4737-8C4B-5CD212740025}" type="presOf" srcId="{4537B24E-F32C-4F73-9C4F-EDE47D952988}" destId="{D91F2413-E4E3-4058-AF8C-E44208B5C14B}" srcOrd="0" destOrd="0" presId="urn:microsoft.com/office/officeart/2005/8/layout/process3"/>
    <dgm:cxn modelId="{16810928-B239-425B-8D4B-1689D301D31E}" srcId="{5D787C97-D980-4440-B210-928D6982299A}" destId="{CE3CE803-123C-4D66-8A8A-044C4E7C28D6}" srcOrd="1" destOrd="0" parTransId="{5D21FB9B-B0F9-41AD-AD94-731EDA5B17F9}" sibTransId="{BD8E15C2-C892-40C9-BDA1-1547C144A5CE}"/>
    <dgm:cxn modelId="{2E37BA28-5488-4769-A332-08BD8862E57E}" srcId="{7E5BF415-DD7C-46CE-81EA-C533FD19D64E}" destId="{5BD2426E-BFE6-4E86-9B50-A2F2FACE2588}" srcOrd="2" destOrd="0" parTransId="{EF10673D-7988-4229-8B7A-471B9984291D}" sibTransId="{743BB4CE-C733-4F2B-94D9-440EF6C2B669}"/>
    <dgm:cxn modelId="{2CC75938-A94B-40DD-A46E-A73EFE8FDCCD}" type="presOf" srcId="{EC30385C-94E2-463C-9938-AC727EF3A0BD}" destId="{9D677988-374B-4BBA-B73C-8BE59201B4AA}" srcOrd="0" destOrd="0" presId="urn:microsoft.com/office/officeart/2005/8/layout/process3"/>
    <dgm:cxn modelId="{C6699F3C-7F77-42BB-BBD0-B97B4DBA79ED}" type="presOf" srcId="{1BC0CE5E-63C9-4319-BF90-717CB5CD465E}" destId="{9D677988-374B-4BBA-B73C-8BE59201B4AA}" srcOrd="0" destOrd="1" presId="urn:microsoft.com/office/officeart/2005/8/layout/process3"/>
    <dgm:cxn modelId="{EC6A1A3E-A8CB-40A3-96E9-87AC04AD0CD5}" type="presOf" srcId="{7E5BF415-DD7C-46CE-81EA-C533FD19D64E}" destId="{3E371716-205E-4EF6-A7ED-14278F63B034}" srcOrd="1" destOrd="0" presId="urn:microsoft.com/office/officeart/2005/8/layout/process3"/>
    <dgm:cxn modelId="{080FCC40-F651-44FD-8CD9-6F4FBAF02719}" type="presOf" srcId="{C1CF9C7E-E63B-423A-9EB1-3CB2E27F093C}" destId="{84AB7DF1-E716-46D2-8886-4D0AF1B8C8A8}" srcOrd="1" destOrd="0" presId="urn:microsoft.com/office/officeart/2005/8/layout/process3"/>
    <dgm:cxn modelId="{50E87F67-8821-4A87-A32F-0D2E083D5DDE}" type="presOf" srcId="{5BD2426E-BFE6-4E86-9B50-A2F2FACE2588}" destId="{D91F2413-E4E3-4058-AF8C-E44208B5C14B}" srcOrd="0" destOrd="2" presId="urn:microsoft.com/office/officeart/2005/8/layout/process3"/>
    <dgm:cxn modelId="{EB088E4B-0A2D-4FAE-98F7-679D9462748A}" type="presOf" srcId="{5D787C97-D980-4440-B210-928D6982299A}" destId="{6BB0ABCB-2373-47ED-9774-278F8EE9E9B2}" srcOrd="1" destOrd="0" presId="urn:microsoft.com/office/officeart/2005/8/layout/process3"/>
    <dgm:cxn modelId="{83628554-F0AF-4876-9AB0-BE3A7B206252}" srcId="{7E5BF415-DD7C-46CE-81EA-C533FD19D64E}" destId="{980BBBE0-9BBD-4650-85B7-58BE46F4E6CB}" srcOrd="1" destOrd="0" parTransId="{BBF5829E-7A6A-4635-B376-5D93725DF4F4}" sibTransId="{7DD3FD88-5E64-4A51-917A-C7ACF575B410}"/>
    <dgm:cxn modelId="{17153255-7D35-48B9-83FC-5122432482AA}" type="presOf" srcId="{CE3CE803-123C-4D66-8A8A-044C4E7C28D6}" destId="{93C83A52-6E6B-41FD-9424-D118FD751CED}" srcOrd="0" destOrd="1" presId="urn:microsoft.com/office/officeart/2005/8/layout/process3"/>
    <dgm:cxn modelId="{F32DD857-0508-493C-8B63-6B618577A874}" type="presOf" srcId="{7E5BF415-DD7C-46CE-81EA-C533FD19D64E}" destId="{C51586F8-6FAF-4530-806B-429518E699E2}" srcOrd="0" destOrd="0" presId="urn:microsoft.com/office/officeart/2005/8/layout/process3"/>
    <dgm:cxn modelId="{E359B758-F406-4829-A72E-72DC9CEB1A9D}" type="presOf" srcId="{C1C0BC68-A810-4B5F-92EF-C6470DBD2260}" destId="{3712DD02-33A5-46B6-B0E6-E3B73C051486}" srcOrd="0" destOrd="0" presId="urn:microsoft.com/office/officeart/2005/8/layout/process3"/>
    <dgm:cxn modelId="{EC1E9F7C-E8B1-4A3B-BAC9-7A1230613869}" type="presOf" srcId="{5D787C97-D980-4440-B210-928D6982299A}" destId="{EE1DFB8A-86A2-4C34-92A7-723C55E7CCDF}" srcOrd="0" destOrd="0" presId="urn:microsoft.com/office/officeart/2005/8/layout/process3"/>
    <dgm:cxn modelId="{19D90880-372C-416D-9D26-798997B15B54}" type="presOf" srcId="{C1CF9C7E-E63B-423A-9EB1-3CB2E27F093C}" destId="{A66EA167-6AD2-4AA4-A421-59E2B4561DDF}" srcOrd="0" destOrd="0" presId="urn:microsoft.com/office/officeart/2005/8/layout/process3"/>
    <dgm:cxn modelId="{4113378F-425D-41CC-A9CB-1FFF4FEF0016}" srcId="{51FB8555-540F-4EF7-8D46-8ABB018A3B6F}" destId="{7E5BF415-DD7C-46CE-81EA-C533FD19D64E}" srcOrd="2" destOrd="0" parTransId="{3496D105-5B69-4ADE-96EF-122A5A850C05}" sibTransId="{1F5FC802-6D69-4E46-BE07-5E20756FDADA}"/>
    <dgm:cxn modelId="{1EECF991-8A25-4431-8D86-7187BE0AE9A4}" srcId="{5D787C97-D980-4440-B210-928D6982299A}" destId="{571EF79D-970D-4BB6-AF57-478808DA7D77}" srcOrd="0" destOrd="0" parTransId="{EB467637-95F9-41B3-954C-C8591AD314A3}" sibTransId="{27A648F4-3A22-41E3-AB93-33D215A7CD47}"/>
    <dgm:cxn modelId="{13B7E9B1-D150-4219-A314-09B055A18888}" srcId="{7E5BF415-DD7C-46CE-81EA-C533FD19D64E}" destId="{4537B24E-F32C-4F73-9C4F-EDE47D952988}" srcOrd="0" destOrd="0" parTransId="{26742A97-67F7-4478-B770-44761CF89C6A}" sibTransId="{0CA7C5B6-FD4A-4DEC-8D86-06439C70E349}"/>
    <dgm:cxn modelId="{A10498BC-0608-4CF7-ACAD-7C43CACF8B88}" type="presOf" srcId="{571EF79D-970D-4BB6-AF57-478808DA7D77}" destId="{93C83A52-6E6B-41FD-9424-D118FD751CED}" srcOrd="0" destOrd="0" presId="urn:microsoft.com/office/officeart/2005/8/layout/process3"/>
    <dgm:cxn modelId="{44488CCA-123D-4656-8C6A-A03B340320C9}" type="presOf" srcId="{DE36C1D0-C424-4D53-BD51-AD830098E1D6}" destId="{93C83A52-6E6B-41FD-9424-D118FD751CED}" srcOrd="0" destOrd="2" presId="urn:microsoft.com/office/officeart/2005/8/layout/process3"/>
    <dgm:cxn modelId="{87BE6BD6-C499-4615-8EF5-B677B4CFE8C6}" srcId="{51FB8555-540F-4EF7-8D46-8ABB018A3B6F}" destId="{5D787C97-D980-4440-B210-928D6982299A}" srcOrd="1" destOrd="0" parTransId="{D85245B8-A960-43B4-AB37-E2A2097E6463}" sibTransId="{C1CF9C7E-E63B-423A-9EB1-3CB2E27F093C}"/>
    <dgm:cxn modelId="{C43DBBDE-FC17-42FC-82EB-BB6E07EDC06A}" type="presOf" srcId="{980BBBE0-9BBD-4650-85B7-58BE46F4E6CB}" destId="{D91F2413-E4E3-4058-AF8C-E44208B5C14B}" srcOrd="0" destOrd="1" presId="urn:microsoft.com/office/officeart/2005/8/layout/process3"/>
    <dgm:cxn modelId="{4C6667EF-B515-4AD7-B1AE-F2348ABE3E9E}" srcId="{C1C0BC68-A810-4B5F-92EF-C6470DBD2260}" destId="{EC30385C-94E2-463C-9938-AC727EF3A0BD}" srcOrd="0" destOrd="0" parTransId="{58DF4C60-3566-42CD-B46D-A4F7342C86B5}" sibTransId="{08A01995-8A59-4BE3-9C91-CE9AECB335DE}"/>
    <dgm:cxn modelId="{E25CC5FC-6634-43C9-B82A-600821DFEB2A}" srcId="{51FB8555-540F-4EF7-8D46-8ABB018A3B6F}" destId="{C1C0BC68-A810-4B5F-92EF-C6470DBD2260}" srcOrd="0" destOrd="0" parTransId="{DCC0BBCA-D868-4FF6-B174-2CC347601C09}" sibTransId="{F5287809-3C15-4CCC-8752-80339C1152A5}"/>
    <dgm:cxn modelId="{A68819FE-7568-4FE1-B581-7E5863A83153}" type="presOf" srcId="{51FB8555-540F-4EF7-8D46-8ABB018A3B6F}" destId="{FBC3A0BC-9D8F-4C7B-B285-510A780E04E4}" srcOrd="0" destOrd="0" presId="urn:microsoft.com/office/officeart/2005/8/layout/process3"/>
    <dgm:cxn modelId="{919BF25F-7D36-48E1-AB55-19CBC76C64D6}" type="presParOf" srcId="{FBC3A0BC-9D8F-4C7B-B285-510A780E04E4}" destId="{ED22D1AC-1FA4-4D39-85EB-648D2E2E4B05}" srcOrd="0" destOrd="0" presId="urn:microsoft.com/office/officeart/2005/8/layout/process3"/>
    <dgm:cxn modelId="{1242E9A2-338B-4E1D-8425-F1930C1FD1CE}" type="presParOf" srcId="{ED22D1AC-1FA4-4D39-85EB-648D2E2E4B05}" destId="{3712DD02-33A5-46B6-B0E6-E3B73C051486}" srcOrd="0" destOrd="0" presId="urn:microsoft.com/office/officeart/2005/8/layout/process3"/>
    <dgm:cxn modelId="{93951B44-DC36-4FB9-A662-D7EF95C69F59}" type="presParOf" srcId="{ED22D1AC-1FA4-4D39-85EB-648D2E2E4B05}" destId="{DB36A994-60A6-447D-8D30-19D2F536511E}" srcOrd="1" destOrd="0" presId="urn:microsoft.com/office/officeart/2005/8/layout/process3"/>
    <dgm:cxn modelId="{4B618E5C-23DA-4CC1-B370-1783E5A7DD51}" type="presParOf" srcId="{ED22D1AC-1FA4-4D39-85EB-648D2E2E4B05}" destId="{9D677988-374B-4BBA-B73C-8BE59201B4AA}" srcOrd="2" destOrd="0" presId="urn:microsoft.com/office/officeart/2005/8/layout/process3"/>
    <dgm:cxn modelId="{960A4299-C0B9-44E1-B079-ABCB36EBE928}" type="presParOf" srcId="{FBC3A0BC-9D8F-4C7B-B285-510A780E04E4}" destId="{51EA4E37-9197-43C9-9502-961CC2F00719}" srcOrd="1" destOrd="0" presId="urn:microsoft.com/office/officeart/2005/8/layout/process3"/>
    <dgm:cxn modelId="{DD17E2A9-73D4-404A-99C8-A28A1A32FAD0}" type="presParOf" srcId="{51EA4E37-9197-43C9-9502-961CC2F00719}" destId="{6D356879-97F7-4A4F-8954-7F876FCD0A2F}" srcOrd="0" destOrd="0" presId="urn:microsoft.com/office/officeart/2005/8/layout/process3"/>
    <dgm:cxn modelId="{E5500DFE-9EFD-42E8-A0A1-8D0CED7AF569}" type="presParOf" srcId="{FBC3A0BC-9D8F-4C7B-B285-510A780E04E4}" destId="{496864C7-FE7D-4DDB-B363-166C7F967B11}" srcOrd="2" destOrd="0" presId="urn:microsoft.com/office/officeart/2005/8/layout/process3"/>
    <dgm:cxn modelId="{1B5FECA6-7A80-4A02-8E68-C8BC0F66BB0F}" type="presParOf" srcId="{496864C7-FE7D-4DDB-B363-166C7F967B11}" destId="{EE1DFB8A-86A2-4C34-92A7-723C55E7CCDF}" srcOrd="0" destOrd="0" presId="urn:microsoft.com/office/officeart/2005/8/layout/process3"/>
    <dgm:cxn modelId="{F2C83D5B-620C-4D7B-A0CF-8FDD12606A45}" type="presParOf" srcId="{496864C7-FE7D-4DDB-B363-166C7F967B11}" destId="{6BB0ABCB-2373-47ED-9774-278F8EE9E9B2}" srcOrd="1" destOrd="0" presId="urn:microsoft.com/office/officeart/2005/8/layout/process3"/>
    <dgm:cxn modelId="{DA133F4C-4DCD-4AFB-95BA-A46090A1E6F9}" type="presParOf" srcId="{496864C7-FE7D-4DDB-B363-166C7F967B11}" destId="{93C83A52-6E6B-41FD-9424-D118FD751CED}" srcOrd="2" destOrd="0" presId="urn:microsoft.com/office/officeart/2005/8/layout/process3"/>
    <dgm:cxn modelId="{F9993E88-5788-4AAF-AF9E-A715C445A825}" type="presParOf" srcId="{FBC3A0BC-9D8F-4C7B-B285-510A780E04E4}" destId="{A66EA167-6AD2-4AA4-A421-59E2B4561DDF}" srcOrd="3" destOrd="0" presId="urn:microsoft.com/office/officeart/2005/8/layout/process3"/>
    <dgm:cxn modelId="{38EF3BB9-131F-4F5A-B909-1E831CD880A7}" type="presParOf" srcId="{A66EA167-6AD2-4AA4-A421-59E2B4561DDF}" destId="{84AB7DF1-E716-46D2-8886-4D0AF1B8C8A8}" srcOrd="0" destOrd="0" presId="urn:microsoft.com/office/officeart/2005/8/layout/process3"/>
    <dgm:cxn modelId="{23A95565-FCAD-4085-931D-8CCCC64769F2}" type="presParOf" srcId="{FBC3A0BC-9D8F-4C7B-B285-510A780E04E4}" destId="{21E31B03-7874-4FDF-9737-EAFFCD11494C}" srcOrd="4" destOrd="0" presId="urn:microsoft.com/office/officeart/2005/8/layout/process3"/>
    <dgm:cxn modelId="{1F7301EF-CEDB-4D34-A077-8653B55017F0}" type="presParOf" srcId="{21E31B03-7874-4FDF-9737-EAFFCD11494C}" destId="{C51586F8-6FAF-4530-806B-429518E699E2}" srcOrd="0" destOrd="0" presId="urn:microsoft.com/office/officeart/2005/8/layout/process3"/>
    <dgm:cxn modelId="{4794DEC1-F934-4EA1-BD20-5D7A309DDC8A}" type="presParOf" srcId="{21E31B03-7874-4FDF-9737-EAFFCD11494C}" destId="{3E371716-205E-4EF6-A7ED-14278F63B034}" srcOrd="1" destOrd="0" presId="urn:microsoft.com/office/officeart/2005/8/layout/process3"/>
    <dgm:cxn modelId="{9DF1CD5D-C0C4-4628-9DE8-8C82D7DA65D2}" type="presParOf" srcId="{21E31B03-7874-4FDF-9737-EAFFCD11494C}" destId="{D91F2413-E4E3-4058-AF8C-E44208B5C14B}"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36A994-60A6-447D-8D30-19D2F536511E}">
      <dsp:nvSpPr>
        <dsp:cNvPr id="0" name=""/>
        <dsp:cNvSpPr/>
      </dsp:nvSpPr>
      <dsp:spPr>
        <a:xfrm>
          <a:off x="4595" y="234052"/>
          <a:ext cx="2089605" cy="1226702"/>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72390" numCol="1" spcCol="1270" anchor="t" anchorCtr="0">
          <a:noAutofit/>
        </a:bodyPr>
        <a:lstStyle/>
        <a:p>
          <a:pPr marL="0" lvl="0" indent="0" algn="l" defTabSz="844550">
            <a:lnSpc>
              <a:spcPct val="90000"/>
            </a:lnSpc>
            <a:spcBef>
              <a:spcPct val="0"/>
            </a:spcBef>
            <a:spcAft>
              <a:spcPct val="35000"/>
            </a:spcAft>
            <a:buNone/>
          </a:pPr>
          <a:r>
            <a:rPr lang="en-US" sz="1900" kern="1200" dirty="0"/>
            <a:t>People:</a:t>
          </a:r>
        </a:p>
      </dsp:txBody>
      <dsp:txXfrm>
        <a:off x="4595" y="234052"/>
        <a:ext cx="2089605" cy="817801"/>
      </dsp:txXfrm>
    </dsp:sp>
    <dsp:sp modelId="{9D677988-374B-4BBA-B73C-8BE59201B4AA}">
      <dsp:nvSpPr>
        <dsp:cNvPr id="0" name=""/>
        <dsp:cNvSpPr/>
      </dsp:nvSpPr>
      <dsp:spPr>
        <a:xfrm>
          <a:off x="244919" y="823658"/>
          <a:ext cx="2089605" cy="1937643"/>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Font typeface="+mj-lt"/>
            <a:buNone/>
          </a:pPr>
          <a:r>
            <a:rPr lang="en-US" sz="1600" kern="1200" dirty="0"/>
            <a:t>Poor - weak - no -wrong leadership</a:t>
          </a:r>
        </a:p>
        <a:p>
          <a:pPr marL="171450" lvl="1" indent="-171450" algn="l" defTabSz="711200">
            <a:lnSpc>
              <a:spcPct val="90000"/>
            </a:lnSpc>
            <a:spcBef>
              <a:spcPct val="0"/>
            </a:spcBef>
            <a:spcAft>
              <a:spcPct val="15000"/>
            </a:spcAft>
            <a:buFont typeface="+mj-lt"/>
            <a:buNone/>
          </a:pPr>
          <a:r>
            <a:rPr lang="en-US" sz="1600" kern="1200" dirty="0"/>
            <a:t>Goodies keep heads down, don’t get heard, or get sacrificed</a:t>
          </a:r>
        </a:p>
      </dsp:txBody>
      <dsp:txXfrm>
        <a:off x="301671" y="880410"/>
        <a:ext cx="1976101" cy="1824139"/>
      </dsp:txXfrm>
    </dsp:sp>
    <dsp:sp modelId="{51EA4E37-9197-43C9-9502-961CC2F00719}">
      <dsp:nvSpPr>
        <dsp:cNvPr id="0" name=""/>
        <dsp:cNvSpPr/>
      </dsp:nvSpPr>
      <dsp:spPr>
        <a:xfrm>
          <a:off x="2410977" y="382827"/>
          <a:ext cx="671566" cy="520251"/>
        </a:xfrm>
        <a:prstGeom prst="rightArrow">
          <a:avLst>
            <a:gd name="adj1" fmla="val 60000"/>
            <a:gd name="adj2" fmla="val 50000"/>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2410977" y="486877"/>
        <a:ext cx="515491" cy="312151"/>
      </dsp:txXfrm>
    </dsp:sp>
    <dsp:sp modelId="{6BB0ABCB-2373-47ED-9774-278F8EE9E9B2}">
      <dsp:nvSpPr>
        <dsp:cNvPr id="0" name=""/>
        <dsp:cNvSpPr/>
      </dsp:nvSpPr>
      <dsp:spPr>
        <a:xfrm>
          <a:off x="3361307" y="234052"/>
          <a:ext cx="2089605" cy="1226702"/>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72390" numCol="1" spcCol="1270" anchor="t" anchorCtr="0">
          <a:noAutofit/>
        </a:bodyPr>
        <a:lstStyle/>
        <a:p>
          <a:pPr marL="0" lvl="0" indent="0" algn="l" defTabSz="844550">
            <a:lnSpc>
              <a:spcPct val="90000"/>
            </a:lnSpc>
            <a:spcBef>
              <a:spcPct val="0"/>
            </a:spcBef>
            <a:spcAft>
              <a:spcPct val="35000"/>
            </a:spcAft>
            <a:buNone/>
          </a:pPr>
          <a:r>
            <a:rPr lang="en-US" sz="1900" kern="1200" dirty="0"/>
            <a:t>Animal:</a:t>
          </a:r>
        </a:p>
        <a:p>
          <a:pPr marL="0" lvl="0" indent="0" algn="l" defTabSz="844550">
            <a:lnSpc>
              <a:spcPct val="90000"/>
            </a:lnSpc>
            <a:spcBef>
              <a:spcPct val="0"/>
            </a:spcBef>
            <a:spcAft>
              <a:spcPct val="35000"/>
            </a:spcAft>
            <a:buNone/>
          </a:pPr>
          <a:endParaRPr lang="en-US" sz="1900" kern="1200" dirty="0"/>
        </a:p>
      </dsp:txBody>
      <dsp:txXfrm>
        <a:off x="3361307" y="234052"/>
        <a:ext cx="2089605" cy="817801"/>
      </dsp:txXfrm>
    </dsp:sp>
    <dsp:sp modelId="{93C83A52-6E6B-41FD-9424-D118FD751CED}">
      <dsp:nvSpPr>
        <dsp:cNvPr id="0" name=""/>
        <dsp:cNvSpPr/>
      </dsp:nvSpPr>
      <dsp:spPr>
        <a:xfrm>
          <a:off x="3674286" y="823658"/>
          <a:ext cx="2089605" cy="1937643"/>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Font typeface="+mj-lt"/>
            <a:buNone/>
          </a:pPr>
          <a:r>
            <a:rPr lang="en-US" sz="1600" kern="1200" dirty="0"/>
            <a:t>Lack of understanding about animal welfare</a:t>
          </a:r>
        </a:p>
        <a:p>
          <a:pPr marL="171450" lvl="1" indent="-171450" algn="l" defTabSz="711200">
            <a:lnSpc>
              <a:spcPct val="90000"/>
            </a:lnSpc>
            <a:spcBef>
              <a:spcPct val="0"/>
            </a:spcBef>
            <a:spcAft>
              <a:spcPct val="15000"/>
            </a:spcAft>
            <a:buFont typeface="+mj-lt"/>
            <a:buNone/>
          </a:pPr>
          <a:r>
            <a:rPr lang="en-US" sz="1600" kern="1200" dirty="0"/>
            <a:t>Deprioritisation of animal welfare </a:t>
          </a:r>
        </a:p>
        <a:p>
          <a:pPr marL="171450" lvl="1" indent="-171450" algn="l" defTabSz="711200">
            <a:lnSpc>
              <a:spcPct val="90000"/>
            </a:lnSpc>
            <a:spcBef>
              <a:spcPct val="0"/>
            </a:spcBef>
            <a:spcAft>
              <a:spcPct val="15000"/>
            </a:spcAft>
            <a:buFont typeface="+mj-lt"/>
            <a:buNone/>
          </a:pPr>
          <a:r>
            <a:rPr lang="en-US" sz="1600" kern="1200" dirty="0"/>
            <a:t>Profit over welfare </a:t>
          </a:r>
        </a:p>
      </dsp:txBody>
      <dsp:txXfrm>
        <a:off x="3731038" y="880410"/>
        <a:ext cx="1976101" cy="1824139"/>
      </dsp:txXfrm>
    </dsp:sp>
    <dsp:sp modelId="{A66EA167-6AD2-4AA4-A421-59E2B4561DDF}">
      <dsp:nvSpPr>
        <dsp:cNvPr id="0" name=""/>
        <dsp:cNvSpPr/>
      </dsp:nvSpPr>
      <dsp:spPr>
        <a:xfrm>
          <a:off x="5767688" y="382827"/>
          <a:ext cx="671566" cy="520251"/>
        </a:xfrm>
        <a:prstGeom prst="rightArrow">
          <a:avLst>
            <a:gd name="adj1" fmla="val 60000"/>
            <a:gd name="adj2" fmla="val 50000"/>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5767688" y="486877"/>
        <a:ext cx="515491" cy="312151"/>
      </dsp:txXfrm>
    </dsp:sp>
    <dsp:sp modelId="{3E371716-205E-4EF6-A7ED-14278F63B034}">
      <dsp:nvSpPr>
        <dsp:cNvPr id="0" name=""/>
        <dsp:cNvSpPr/>
      </dsp:nvSpPr>
      <dsp:spPr>
        <a:xfrm>
          <a:off x="6718018" y="234052"/>
          <a:ext cx="2089605" cy="1226702"/>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72390" numCol="1" spcCol="1270" anchor="t" anchorCtr="0">
          <a:noAutofit/>
        </a:bodyPr>
        <a:lstStyle/>
        <a:p>
          <a:pPr marL="0" lvl="0" indent="0" algn="l" defTabSz="844550">
            <a:lnSpc>
              <a:spcPct val="90000"/>
            </a:lnSpc>
            <a:spcBef>
              <a:spcPct val="0"/>
            </a:spcBef>
            <a:spcAft>
              <a:spcPct val="35000"/>
            </a:spcAft>
            <a:buNone/>
          </a:pPr>
          <a:r>
            <a:rPr lang="en-US" sz="1900" kern="1200" dirty="0"/>
            <a:t>Planet:</a:t>
          </a:r>
        </a:p>
        <a:p>
          <a:pPr marL="0" lvl="0" indent="0" algn="l" defTabSz="844550">
            <a:lnSpc>
              <a:spcPct val="90000"/>
            </a:lnSpc>
            <a:spcBef>
              <a:spcPct val="0"/>
            </a:spcBef>
            <a:spcAft>
              <a:spcPct val="35000"/>
            </a:spcAft>
            <a:buNone/>
          </a:pPr>
          <a:r>
            <a:rPr lang="en-US" sz="1900" kern="1200" dirty="0"/>
            <a:t> </a:t>
          </a:r>
        </a:p>
      </dsp:txBody>
      <dsp:txXfrm>
        <a:off x="6718018" y="234052"/>
        <a:ext cx="2089605" cy="817801"/>
      </dsp:txXfrm>
    </dsp:sp>
    <dsp:sp modelId="{D91F2413-E4E3-4058-AF8C-E44208B5C14B}">
      <dsp:nvSpPr>
        <dsp:cNvPr id="0" name=""/>
        <dsp:cNvSpPr/>
      </dsp:nvSpPr>
      <dsp:spPr>
        <a:xfrm>
          <a:off x="7043285" y="770431"/>
          <a:ext cx="2089605" cy="1937643"/>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Font typeface="+mj-lt"/>
            <a:buNone/>
          </a:pPr>
          <a:r>
            <a:rPr lang="en-US" sz="1600" kern="1200" dirty="0"/>
            <a:t>Economics over environment</a:t>
          </a:r>
        </a:p>
        <a:p>
          <a:pPr marL="171450" lvl="1" indent="-171450" algn="l" defTabSz="711200">
            <a:lnSpc>
              <a:spcPct val="90000"/>
            </a:lnSpc>
            <a:spcBef>
              <a:spcPct val="0"/>
            </a:spcBef>
            <a:spcAft>
              <a:spcPct val="15000"/>
            </a:spcAft>
            <a:buFont typeface="+mj-lt"/>
            <a:buNone/>
          </a:pPr>
          <a:r>
            <a:rPr lang="en-US" sz="1600" kern="1200" dirty="0"/>
            <a:t>Extractive economy </a:t>
          </a:r>
        </a:p>
        <a:p>
          <a:pPr marL="171450" lvl="1" indent="-171450" algn="l" defTabSz="711200">
            <a:lnSpc>
              <a:spcPct val="90000"/>
            </a:lnSpc>
            <a:spcBef>
              <a:spcPct val="0"/>
            </a:spcBef>
            <a:spcAft>
              <a:spcPct val="15000"/>
            </a:spcAft>
            <a:buFont typeface="+mj-lt"/>
            <a:buNone/>
          </a:pPr>
          <a:r>
            <a:rPr lang="en-US" sz="1600" kern="1200" dirty="0"/>
            <a:t>Focus on GHG, not ecological overshoot </a:t>
          </a:r>
        </a:p>
      </dsp:txBody>
      <dsp:txXfrm>
        <a:off x="7100037" y="827183"/>
        <a:ext cx="1976101" cy="1824139"/>
      </dsp:txXfrm>
    </dsp:sp>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EA5F0D-C1DC-412F-A146-DDB3A74B588F}" type="datetimeFigureOut">
              <a:rPr lang="en-US"/>
              <a:t>3/14/2024</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AE14B8-3CC9-472D-9BC5-A84D80684DE2}" type="slidenum">
              <a:rPr/>
              <a:t>‹#›</a:t>
            </a:fld>
            <a:endParaRPr/>
          </a:p>
        </p:txBody>
      </p:sp>
    </p:spTree>
    <p:extLst>
      <p:ext uri="{BB962C8B-B14F-4D97-AF65-F5344CB8AC3E}">
        <p14:creationId xmlns:p14="http://schemas.microsoft.com/office/powerpoint/2010/main" val="2577827546"/>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2T21:28:27.832"/>
    </inkml:context>
    <inkml:brush xml:id="br0">
      <inkml:brushProperty name="width" value="0.1" units="cm"/>
      <inkml:brushProperty name="height" value="0.1" units="cm"/>
      <inkml:brushProperty name="color" value="#F6630D"/>
    </inkml:brush>
  </inkml:definitions>
  <inkml:trace contextRef="#ctx0" brushRef="#br0">1 0 4369,'11'0'-64,"1"0"-520,3 0 376</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2T21:34:05.305"/>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431 10 304,'-70'0'64,"-2"-2"56,-6 0-80,4 1-16,21-3-24,9 6-48,19-2-56,10-2 56</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2T21:34:04.901"/>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500 279 168,'195'-25'163,"291"-44"37,-480 67-197,20-2 53,50-4-1,-90 18-55,-36 13-12,-1-2 0,-89 23-1,122-39 13,-466 115 6,199-54-3,269-62 8,-11 3-3,-52 7 0,73-14 17,-1 1-1,1-1 1,-1 0-1,0 0 1,1-1-1,-1 0 1,0 0-1,1 0 1,-1-1-1,1 0 0,0-1 1,0 1-1,-9-5 1,14 6-7,-1 0 0,0-1 1,0 1-1,1 0 0,-1-1 1,0 1-1,1-1 0,0 1 1,-1-1-1,1 0 0,0 1 1,0-1-1,0 0 0,0 0 0,0 0 1,0 0-1,0 0 0,1 0 1,-1 0-1,1 0 0,0 0 1,-1 0-1,1 0 0,0-1 0,0 1 1,0 0-1,1 0 0,-1 0 1,0 0-1,1 0 0,-1 0 1,1 0-1,0 0 0,0 0 1,0 0-1,0 0 0,0 0 0,0 0 1,2-2-1,4-5-6,1 0 0,-1 0 0,2 1 0,-1 0 0,1 0 0,0 1 0,12-6 0,77-44-29,-73 44 21,12-5-7,0 2 1,2 1 0,77-19-1,127-9-6,-175 32 2,90-10-20,1 6 1,0 8-1,1 6 0,195 24 0,-347-21 26,17 0 2,-2 2-1,35 9 1,-53-11 0,0-1 0,0 1 0,0 0 0,0 0 1,-1 1-1,1-1 0,-1 1 0,1 0 0,-1 0 1,0 0-1,0 1 0,0 0 0,-1-1 1,1 1-1,-1 1 0,0-1 0,4 7 0,-6-9 0,0 0-1,-1 0 0,1 1 1,-1-1-1,1 0 0,-1 0 1,0 1-1,1-1 0,-1 0 1,0 0-1,-1 1 0,1-1 1,0 0-1,-1 0 0,1 1 0,-1-1 1,0 0-1,1 0 0,-1 0 1,0 0-1,0 0 0,-1 0 1,1 0-1,0 0 0,-1-1 1,1 1-1,-1 0 0,-1 1 1,-5 3 3,0 0 0,0 0 0,0-1 1,-18 8-1,26-13-4,-16 6 3,-1 0 0,-1-1-1,1 0 1,-1-2 0,1 0 0,-1-1 0,-24-1-1,13 1 1,-404 1 14,142-5-16,240 3 4,0-3-1,0-2 1,1-2 0,-1-2 0,-58-18 0,107 25-5,-7-1 5,1-1 1,0 0-1,0 0 0,0-1 0,-11-7 1,18 11-6,0-1 1,0 0 0,0 0 0,0 0 0,0 0-1,0 0 1,0 0 0,0-1 0,0 1 0,1 0-1,-1 0 1,1 0 0,-1-1 0,0 1 0,1 0-1,-1-3 1,1 2-1,0 0-1,0 0 1,1 1 0,-1-1-1,1 0 1,-1 1-1,1-1 1,-1 0-1,1 1 1,0-1-1,-1 1 1,1-1 0,0 1-1,0 0 1,0-1-1,1 1 1,1-2-1,2-3-5,1 1-1,1-1 1,-1 1 0,1 1-1,0-1 1,0 1-1,0 0 1,9-3-1,11-2-15,30-8 0,-49 15 18,131-30-36,2 6 1,178-9 0,293 20-21,355 61-20,-941-44 80,1039 98 50,-1064-100-50,522 50 65,6-24-34,-276-31-16,268-39 0,180-25-21,-562 61 5,295-12 15,-405 19-16,12-1 39,-30 3-90,-14 0-100,-33 4 69</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2T21:34:06.547"/>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1 105 200,'1994'57'890,"-558"-19"-724,-707-59-120,-361 6-26,1206-74 100,-820 36-83,-285 31-57,689 57 0,-935-12 13,413 96-1,-68 12 16,-281-67 3,-21-11 15,196 52 51,-399-87-54,-33-11 17,0 2 0,43 20-1,-70-28-30,-1 0-1,1 0 1,-1 1-1,0-1 1,1 1-1,-1 0 1,0-1-1,0 1 1,0 0-1,0 0 1,0 1-1,-1-1 1,1 0-1,-1 1 1,3 4-1,-26-19 55,20 11-61,-1-1-1,1 1 1,0-1-1,1 0 1,-1 0-1,0 0 1,1 0-1,-1 0 1,1-1-1,-1 1 1,1 0-1,0-1 1,0 1-1,0-1 1,0 1-1,1-1 1,-1 1-1,1-1 1,-1 0-1,1 1 1,0-1-1,0 0 1,0 1-1,0-1 1,1 0-1,-1 1 1,1-1-1,0-2 1,2-2-14,-1 0 1,1 0-1,0 0 0,0 0 1,1 1-1,0 0 1,0 0-1,0 0 1,7-7-1,11-7-27,1 0-1,0 1 1,1 1 0,52-28 0,114-44 24,171-57 713,-330 135-643,1 1 0,0 2 1,0 1-1,48-6 0,133-2-42,-196 15-15,-1 1-1,21 3 0,-26 0-7,-12 0 1,-26 4-1,-65 4 13,-140 1 0,167-11-2,-695 37-57,-68 14 48,393-29 8,-644-12-24,-356-19 364,832 19-106,130-34-134,110 1-64,-158 17-18,-2 40-17,-53 55-605,386-54 334</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2T21:34:07.974"/>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1 310 624,'7'-5'203,"1"-4"65,-7 7-257,0 1 1,-1 0 0,1 0-1,0 0 1,0 0-1,0 0 1,0 1-1,0-1 1,0 0-1,0 0 1,0 1-1,0-1 1,0 0-1,1 1 1,-1-1 0,0 1-1,0 0 1,1-1-1,-1 1 1,0 0-1,2 0 1,35-2 4,-10 2 13,209-34 81,41-5 2,622 5 203,-110 52-11,-679-14-269,568 37 93,194 3-45,-61-55 41,-11-60 32,-482 38-11,-307 30-87,-10-1-18,-20-6-3,-37-5-28,-41-7 1,-147-12 0,-99 14-7,311 19-3,-857-11-217,-3 31-239,270-5 380,-229-9 67,7-40 30,718 27-13,-220-24 95,316 28-73,22 3-18</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2T21:37:27.341"/>
    </inkml:context>
    <inkml:brush xml:id="br0">
      <inkml:brushProperty name="width" value="0.1" units="cm"/>
      <inkml:brushProperty name="height" value="0.1" units="cm"/>
    </inkml:brush>
  </inkml:definitions>
  <inkml:trace contextRef="#ctx0" brushRef="#br0">42 18 7354,'-19'6'413,"18"-6"-392,0 0 1,0 1-1,0-1 0,0 0 1,-1 0-1,1 0 0,0 0 1,0 0-1,0 0 0,0 0 1,0 0-1,0 0 0,0 0 1,-1-1-1,1 1 1,0 0-1,-2-2 0,3 2-14,0 0 1,0 0-1,0 0 0,0 0 1,0 0-1,0 0 0,0 0 0,0 0 1,0 0-1,-1 0 0,1-1 0,0 1 1,0 0-1,0 0 0,0 0 0,0 0 1,0 0-1,0 0 0,0 0 1,0 0-1,0 0 0,0 0 0,0-1 1,0 1-1,0 0 0,0 0 0,0 0 1,0 0-1,0 0 0,0 0 0,0 0 1,0 0-1,0-1 0,0 1 0,0 0 1,0 0-1,0 0 0,0 0 1,0 0-1,0 0 0,1 0 0,-1 0 1,0 0-1,0 0 0,0 0 0,0-1 1,0 1-1,0 0 0,0 0 0,0 0 1,0 0-1,13-2 51,58 3 770,77 9 1,451 17 1348,-110-41-1098,5 0-529,-75 22-45,349-11 278,-196-11-720,0 32-51,143-16-86,-593-8 50,701-18 708,-174 29 1329,-585-3-1920,-40 0-9,0-1 0,1-2 0,36-4 0,-61 5-95,0 0 1,0 0-1,0 0 0,0 0 0,0 0 0,0-1 0,1 1 1,-1 0-1,0 0 0,0 0 0,0 0 0,0 0 0,0 0 0,0 0 1,0 0-1,0 0 0,0 0 0,0 0 0,0 0 0,0-1 1,1 1-1,-1 0 0,0 0 0,0 0 0,0 0 0,0 0 1,0 0-1,0 0 0,0 0 0,0-1 0,0 1 0,0 0 0,0 0 1,0 0-1,0 0 0,0 0 0,0 0 0,0 0 0,0-1 1,0 1-1,0 0 0,-1 0 0,1 0 0,0 0 0,0 0 0,0 0 1,0 0-1,0 0 0,0 0 0,0 0 0,0-1 0,0 1 1,0 0-1,0 0 0,0 0 0,-1 0 0,1 0 0,0 0 1,0 0-1,0 0 0,0 0 0,0 0 0,0 0 0,-9-4-1287,-17 3-1229,-27 1 904</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2T01:16:21.721"/>
    </inkml:context>
    <inkml:brush xml:id="br0">
      <inkml:brushProperty name="width" value="0.35" units="cm"/>
      <inkml:brushProperty name="height" value="0.35" units="cm"/>
      <inkml:brushProperty name="color" value="#BB5B18"/>
      <inkml:brushProperty name="inkEffects" value="bronze"/>
      <inkml:brushProperty name="anchorX" value="-8807.99609"/>
      <inkml:brushProperty name="anchorY" value="-8623.83398"/>
      <inkml:brushProperty name="scaleFactor" value="0.5"/>
    </inkml:brush>
  </inkml:definitions>
  <inkml:trace contextRef="#ctx0" brushRef="#br0">7735 1352 24575,'0'0'0,"-162"123"0,-123 67 0,-22-11 0,-21-19-1147,-11-33 328,0-41 831,-4-37-132,-18-41 98,-18-35 22,-16-34 0,-17-28 0,-3-24 0,9-18-1147,19-11 1031,29-4 79,33-1-26,38 5 241,42 7-229,36 12 77,34 13-26,26 12 0,22 11 1111,21 16-1428,18 10 1622,15 14-908,16 11 435,11 8-979,11 9 272,9 5-125,7 5 0,7 3 0,3 4 0,2 0 0,2 4 0,-1-2 0,2 1 0,-1-1 0,-2 1 0,3-1 0,-1-1 0,1-2 0,1 1 0,0-2 0,0 0 0,1-3 0,-2 1 0,-2 0 0,1-1 0,-2 0 0,0 0 0,1 1 0,-1-1 0,0 0 0,1 1 0,-1-3 0,0 4 0,2 0 0,1 1 0,0 1 0,0 2 0,0 1 0,2-2 0,-1 4 0,1-2 0,0 0 0,0 0 0,-2 0 0,-2 1 0,1 3 0,-3 8 0,-4 16 0,-4 24 0,-5 27 0,-3 23 0,-3 20 0,0 8 0,3 0 0,1-8 0,6-13 0,3-16 0,3-15 0,3-16 0,3-13 0,1-10 0,1-10 0,3-6 0,0-4 0,0-4 0,0-4 0,0-2 0,1-2 0,-2-4 0,-2-5 0,-2-8 0,-3-15 0,-5-16 0,-4-27 0,1-25 0,0-27 0,3-21 0,3-14 0,3-8 0,3 3 0,3 10 0,4 16 0,-1 23 0,2 22 0,2 22 0,1 18 0,-1 16 0,6 13 0,9 6 0,12 9 0,0 2 0,49 7 0,31 5 0,30 1 0,18 2 0,6 0 0,-9 0 0,-19-1 0,-28-2 0,-27 2 0,-29 0 0,-21-2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2T01:17:35.239"/>
    </inkml:context>
    <inkml:brush xml:id="br0">
      <inkml:brushProperty name="width" value="0.35" units="cm"/>
      <inkml:brushProperty name="height" value="0.35" units="cm"/>
      <inkml:brushProperty name="color" value="#BB5B18"/>
      <inkml:brushProperty name="inkEffects" value="bronze"/>
      <inkml:brushProperty name="anchorX" value="-1903.3064"/>
      <inkml:brushProperty name="anchorY" value="-551.4328"/>
      <inkml:brushProperty name="scaleFactor" value="0.5"/>
    </inkml:brush>
  </inkml:definitions>
  <inkml:trace contextRef="#ctx0" brushRef="#br0">4 731 4537,'-3'-5'8680,"6"6"-8390,2 1-74,3 2-1,7 0-25,9 1-23,9-1-70,12-3-19,13-4-66,12-5 4,10-6-7,7-5 8,3-6-2,-1-7 10,-6-9-11,-61 27-1,30-22 0,-36 23-2,0-2 0,14-16-1,-17 16 10,0-1 0,10-19-1,-14 20 30,0-1-1,8-24 1,-12 25 10,0 0 1,4-26-1,-8 30-16,0 0 0,-1 0-1,0-1 1,-2-13 0,1 16 1,-1-1 0,-1 0 0,0 0 0,-7-16 0,6 18-4,-1 0 0,0-1 0,0 1 1,-1 0-1,-7-7 0,5 7-6,-1 0 1,0 0-1,0 1 1,-13-7-1,10 7 31,-1 0-1,0 1 1,-21-6 0,15 6 21,0 2 0,-29-4 1,23 6 24,-45 3 0,41 1-1,-42 9-1,47-4-70,-48 18 1,51-15-30,-1 1 1,-24 18 0,29-16-27,0 1 0,-28 28 0,29-23 0,0 1 1,-19 30 0,19-23-3,-22 51 0,24-41-17,-12 45 0,2 45 31,15 7 8,17 1 65,17-3 60,-14-95-37,20 49-1,-18-59-20,1 0-1,20 28 1,-21-37-11,2 1-1,0-2 1,20 19 0,-18-22 1,1 0 0,0 0 1,25 13-1,-22-16-10,1-1 0,46 16 1,-40-18-17,2 0 1,31 3-1,-28-7-15,56-1 0,-53-4-18,46-7 0,-50 3-45,46-15 0,-48 11-94,44-22 1,-47 17-542,42-30 0,-40 23-460,33-32 0,21-36 475</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2T01:17:35.727"/>
    </inkml:context>
    <inkml:brush xml:id="br0">
      <inkml:brushProperty name="width" value="0.35" units="cm"/>
      <inkml:brushProperty name="height" value="0.35" units="cm"/>
      <inkml:brushProperty name="color" value="#BB5B18"/>
      <inkml:brushProperty name="inkEffects" value="bronze"/>
      <inkml:brushProperty name="anchorX" value="-4079.47437"/>
      <inkml:brushProperty name="anchorY" value="-1772.61804"/>
      <inkml:brushProperty name="scaleFactor" value="0.5"/>
    </inkml:brush>
  </inkml:definitions>
  <inkml:trace contextRef="#ctx0" brushRef="#br0">1 17 7290,'18'-2'6010,"1"0"-6997,7-2 1686,5 1-536,1-1 41,2 2 181,1 4 51,2 7 46,6 12-1,7 16 82,11 20-3,11 21-41,11 19-22,9 10-182,3 4-18,3-4-110,-3-6-17,-5-9-80,-4-8-30,-8-9-277,-8-9-151,-10-8-611,-10-10-373,-11-9-2547,-12-12 3182</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2T01:17:36.107"/>
    </inkml:context>
    <inkml:brush xml:id="br0">
      <inkml:brushProperty name="width" value="0.35" units="cm"/>
      <inkml:brushProperty name="height" value="0.35" units="cm"/>
      <inkml:brushProperty name="color" value="#BB5B18"/>
      <inkml:brushProperty name="inkEffects" value="bronze"/>
      <inkml:brushProperty name="anchorX" value="-6365.53467"/>
      <inkml:brushProperty name="anchorY" value="-3834.99414"/>
      <inkml:brushProperty name="scaleFactor" value="0.5"/>
    </inkml:brush>
  </inkml:definitions>
  <inkml:trace contextRef="#ctx0" brushRef="#br0">919 2 12483,'-7'-1'1424,"-12"0"-252,-11 1-133,-12 5-453,-14 7-72,-14 15-278,-12 22-72,56-27-120,-36 33-1,-28 50 10,4 25-83,5 15-10,9 10-135,8 2-116,11-5-620,12-11-350,15-21-3279,15-24 3820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2T01:17:44.075"/>
    </inkml:context>
    <inkml:brush xml:id="br0">
      <inkml:brushProperty name="width" value="0.35" units="cm"/>
      <inkml:brushProperty name="height" value="0.35" units="cm"/>
      <inkml:brushProperty name="color" value="#BB5B18"/>
      <inkml:brushProperty name="inkEffects" value="bronze"/>
      <inkml:brushProperty name="anchorX" value="-8724.91504"/>
      <inkml:brushProperty name="anchorY" value="-7363.2168"/>
      <inkml:brushProperty name="scaleFactor" value="0.5"/>
    </inkml:brush>
  </inkml:definitions>
  <inkml:trace contextRef="#ctx0" brushRef="#br0">35 20 8866,'-5'-6'2359,"-1"-1"-3023,5 4 617,-1 0-21,1 3 35,0 4 120,-1 5 33,-1 8 157,-2 5 2,0 6 39,2 9-11,2 12-77,4 14-6,4 26-70,4 28-40,7 29-50,4 26-20,6 19-28,3 14-6,3 6-10,2 0 11,0-9-14,-2-14 14,-2-13-4,-4-15 10,-3-17 7,-3-18-1,-5-25 19,-3-25-23,-3-25-20,-4-20 70,-3-16 80,-4-13-144,0-2-1,0 1 0,0 0 0,0 0 0,0 0 1,1 0-1,-1 0 0,0 0 0,0 0 5,0 0-5,0 0 0,0 0 0,0 0 0,0 0 1,0 0-1,0 0 0,0 0 0,0 0 0,0 0 0,0 0 1,0 0-1,0 0 0,0 0 0,0 0 0,0 0 1,0 0-1,0 0 0,0 0 0,1 0 0,-1 0 1,0 0-1,0 0 0,0 0 0,0 0 0,0 0 1,0 0-1,0 0 0,0 0 0,0 0 0,0 0 0,-2-17 258,-3-18-74,-5-21-56,-4-19-3,-3-14-43,-2-8-12,-3-1-36,0 5-2,-3 8-31,0 7 16,-1 7 3,0 3 8,3 3-20,3-2 16,3-1-33,2-4 18,2-4-6,4 0-8,4 0 11,7 1-3,5 1-8,6 1 2,8-2-10,7-6 2,9-6 8,6-6 7,8-2 64,9 5-8,-39 64-19,27-28 0,-28 37-23,0 0 0,23-15 0,-23 20-12,0 1-1,36-15 0,-31 17-8,0 1-1,34-5 1,-30 8-41,59-2 1,-55 7 0,53 7-1,-54-2-2,49 14-1,-53-11 18,45 21-1,-54-20 53,2 2-1,22 16 0,-30-18-6,0 2 1,-1-1-1,14 16 0,-19-18 6,0 1 0,-1 0-1,0 0 1,9 18-1,-11-19-6,-1 1 0,0 0 0,0 0 0,-1 0 0,2 14 0,-3-14 13,-1-1 1,0 1 0,-1 0 0,0 0-1,-4 17 1,3-16 24,-2 1 0,0 0 0,-1-1 0,-8 17 0,4-16 65,1 1 0,-1-1 0,-20 20 0,13-17 56,-1-1 0,-27 18 0,19-16 73,-45 19-1,-39 5 173,-7-13-359,-2-10-111,8-14-677,78-3 123,-35-7-1,52 4 519,0 0 0,0-1 0,-23-9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2T21:29:51.412"/>
    </inkml:context>
    <inkml:brush xml:id="br0">
      <inkml:brushProperty name="width" value="0.1" units="cm"/>
      <inkml:brushProperty name="height" value="0.1" units="cm"/>
      <inkml:brushProperty name="color" value="#F6630D"/>
    </inkml:brush>
  </inkml:definitions>
  <inkml:trace contextRef="#ctx0" brushRef="#br0">14038 13 6737,'1'-1'-34,"0"1"-1,0-1 0,-1 1 0,1-1 0,0 1 0,0-1 0,0 1 0,0-1 0,0 1 0,0-1 1,0 1-1,1 0 0,-1-1 0,0 1 0,0 0 0,0 0 0,1-1 0,-1 1 0,3 0 0,31-2-708,-21 1 620,-12 0 225,-1 1-1,1 0 0,0 0 1,0 0-1,-1 0 1,1-1-1,0 1 1,-1 0-1,1 0 1,0 1-1,0-1 0,-1 0 1,1 0-1,0 0 1,-1 1-1,3-1 1,-2 1 16,-1 1 1,0-1-1,0 0 1,-1 0-1,1 0 0,0 0 1,-1 0-1,1 0 1,-1 0-1,0 1 1,0-1-1,0 2 1,0-1-45,0-1 1,0 1-1,-1 0 1,1 0 0,-1 0-1,0-1 1,0 1-1,0 0 1,-1-1-1,1 1 1,-1 0 0,-1 1-1,-28 19 26,18-13-72,-16 13-26,2 0 0,-23 26 0,-34 51 4,-3 1 9,-66 35 65,-21-7 104,40-31-17,51-34-69,-364 256 241,130-133-232,217-134-66,-160 63-1,50-36-3,45-18-11,-232 82 19,295-111-19,-3-2 0,-119 23 0,-25-6 33,40-9-9,-479 122 99,303-65 7,-8-12 104,18-20-52,-13 3-95,-226 55-86,471-92-28,-75 13 15,-4-4-1,-403 39 0,233-49 569,-452 2-1,528-30-452,-606-43 0,786 31-249,-191-32 1,230 27 109,2-3-1,-149-42 1,209 52 20,-543-152 338,180 56-149,326 83-217,2-1 0,2-1 0,-79-39 1,38 5-134,-106-75 0,56 33 23,-31-32 118,20-8 65,61 50 7,57 45-46,5-2 0,3 0 1,-46-74-1,70 91-13,-116-157 1,105 151-19,3-1 1,3 0 0,-16-43-1,-18-91-79,25 68 63,18 50 30,-7-20 7,13 51-11,-27-79-20,36 98 11,0-1-279,4 6 4,-5 5 248,1-4 82,1-6-37,0 4-3,0 0 0,0 0 0,0 0 0,0 1 0,0-1 0,0 0 0,0 0-1,0 0 1,0 0 0,0 0 0,0 0 0,0 0 0,0 0 0,0 0 0,0 0 0,0 0 0,0 0 0,0 1 0,0-1 0,0 0 0,0 0 0,0 0 0,0 0 0,-1 0 0,1 0 0,0 0 0,0 0 0,0 0 0,0 0 0,0 0 0,0 0 0,0 0 0,-1 0 0,1 0 0,0 0 0,0 0 0,0 0 0,0 0 0,0 0 0,-1 0 0,1 0 0,0 0 0,0 0 0,0 0 0,0 0 0,0 0 0,0 0 0,-1 0 0,1 0 0,0 0 0,0 0 0,0 0 0,0 0 0,0 0 0,-1 0 0,1 0 0,0 0 0,0 0-1,0 0 1,0 0 0,0 0 0,0 0 0,0 0 0,0 0 0,0 0 0,-1 0 0,1-1 0,-13-5 2,-4-2-582,6 7 312</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2T01:17:45.194"/>
    </inkml:context>
    <inkml:brush xml:id="br0">
      <inkml:brushProperty name="width" value="0.35" units="cm"/>
      <inkml:brushProperty name="height" value="0.35" units="cm"/>
      <inkml:brushProperty name="color" value="#BB5B18"/>
      <inkml:brushProperty name="inkEffects" value="bronze"/>
      <inkml:brushProperty name="anchorX" value="-9964.82813"/>
      <inkml:brushProperty name="anchorY" value="-9311.40625"/>
      <inkml:brushProperty name="scaleFactor" value="0.5"/>
    </inkml:brush>
  </inkml:definitions>
  <inkml:trace contextRef="#ctx0" brushRef="#br0">9 973 10802,'-1'2'248,"-5"5"-752,4-4 454,2 2 508,5-3 16,6 1 129,7 2-34,11 1-12,12 2-10,14-2-112,14-2-55,11-6-132,9-10-56,5-14-145,1-15-16,1-13-149,-4-11 15,-8-5-33,-12-3 40,-57 55 93,22-35 0,-31 43 7,0-2 0,0 1 0,7-23 0,-12 28 14,0-1 1,0 1-1,0-1 1,0 1-1,-1-1 1,0 0-1,-1-9 1,0 10 6,0 0 0,-1-1 0,0 1 1,0 0-1,0 0 0,0 1 0,-6-10 0,4 9 23,-1-1 1,0 1-1,0-1 0,-1 1 0,-12-10 1,9 8 17,-2 0 0,-1 0 1,-17-8-1,13 9 22,-1-1-1,-24-5 1,22 8-12,-2 1 1,-23-1-1,23 4-47,0 1 1,-26 3-1,23 0 15,-45 13 0,43-8-47,-43 21-1,37-12 1,-32 21 0,36-16 5,-37 33 1,38-26-4,-34 42-1,39-37 44,-31 54 0,34-48 7,-21 58 0,28-60 0,-12 65 1,19-72-22,2 2 0,0 40 1,5-54-30,0 2 1,0-1-1,12 41 0,-9-45-9,1 0-1,1-1 0,0 1 1,17 25-1,-15-28-6,1 1 1,0-1-1,2-1 1,22 20-1,-19-19-8,1-1-1,1 0 1,30 15 0,-25-16-12,3 0 0,37 11 0,-30-12-9,55 7 0,-45-12 11,43 1-1,49-10-2,5-15 39,1-12-36,-5-15-237,-10-12-90,-94 38 106,48-35-1,-55 34 94,-1-1 0,25-28 0,-29 26 45,0-2 0,19-32 1,-20 26-45,23-58 0,-26 52-51,12-49 0,-1-36-266,-13 13-146,-11 17-43,-7 21 64,-6 20-67,10 48 578,-1 0 0,1 0 0,-1-1 0,0 2 0,0-1 0,-3-4 0,4 6 45,0 1 1,0 0-1,0-1 1,0 1-1,-1 0 0,1 0 1,0 0-1,-1 0 1,1 0-1,0 0 0,-1 0 1,-2 0-1,3 0 9,0 0 0,-1 1 0,1 0 0,0 0 0,-1-1 0,1 1 1,-1 0-1,1 0 0,0 0 0,-1 1 0,1-1 0,-1 0 0,-1 1 0,0 0-8,1 0-1,-1 0 1,1 0 0,-1 0 0,1 1 0,-1 0 0,-2 2-1,-16 21-44,2 11 158,6 10 458,7 11 27,7 14 179,8 11-60,9 13-183,9 6 9,7 0 29,7-6 37,1-13 120,-1-14 28,-5-16-35,-9-12-47,-6-13-52,-6-9 9,1-5 1091,-18-19-1262,-2-10-198,-1-11-37,1-29-147,1-31-19,9-33-53,8-28 35,12-10-6,13 1 30,13 10-26,9 13-65,10 17-373,5 19-207,-56 75 15,33-28 0,-38 37 83,2 1-1,18-12 1,-28 22 481,0-1 0,0 1 0,1 0 0,-1 0-1,1 0 1,9-1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2T01:17:45.656"/>
    </inkml:context>
    <inkml:brush xml:id="br0">
      <inkml:brushProperty name="width" value="0.35" units="cm"/>
      <inkml:brushProperty name="height" value="0.35" units="cm"/>
      <inkml:brushProperty name="color" value="#BB5B18"/>
      <inkml:brushProperty name="inkEffects" value="bronze"/>
      <inkml:brushProperty name="anchorX" value="-13241.0957"/>
      <inkml:brushProperty name="anchorY" value="-9177.52344"/>
      <inkml:brushProperty name="scaleFactor" value="0.5"/>
    </inkml:brush>
  </inkml:definitions>
  <inkml:trace contextRef="#ctx0" brushRef="#br0">1 0 14019,'0'0'0,"10"56"168,14 77 84,8 41 126,6 37 24,5 18-50,1 5-78,1-8-138,0-15-44,-3-19-151,-4-24-80,-7-30-297,-6-30-170,-6-28-1012,-6-25-877,-4-26 1820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2T01:17:46.090"/>
    </inkml:context>
    <inkml:brush xml:id="br0">
      <inkml:brushProperty name="width" value="0.35" units="cm"/>
      <inkml:brushProperty name="height" value="0.35" units="cm"/>
      <inkml:brushProperty name="color" value="#BB5B18"/>
      <inkml:brushProperty name="inkEffects" value="bronze"/>
      <inkml:brushProperty name="anchorX" value="-14550.41211"/>
      <inkml:brushProperty name="anchorY" value="-12280.89355"/>
      <inkml:brushProperty name="scaleFactor" value="0.5"/>
    </inkml:brush>
  </inkml:definitions>
  <inkml:trace contextRef="#ctx0" brushRef="#br0">66 107 8330,'-10'2'2931,"1"-1"-3291,-1 0 967,-27 8 3931,41-6-4080,12 1 83,17-1 55,29 1 94,33-3-45,39-3-154,37-3-66,35-4-217,26-5-54,14-2-218,1-2-131,-14 0-363,-21 1-176,-32 3-616,-34 4-285,-37 3-1602,-36 3 2376</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2T01:17:46.673"/>
    </inkml:context>
    <inkml:brush xml:id="br0">
      <inkml:brushProperty name="width" value="0.35" units="cm"/>
      <inkml:brushProperty name="height" value="0.35" units="cm"/>
      <inkml:brushProperty name="color" value="#BB5B18"/>
      <inkml:brushProperty name="inkEffects" value="bronze"/>
      <inkml:brushProperty name="anchorX" value="-17772.84961"/>
      <inkml:brushProperty name="anchorY" value="-13019.15918"/>
      <inkml:brushProperty name="scaleFactor" value="0.5"/>
    </inkml:brush>
  </inkml:definitions>
  <inkml:trace contextRef="#ctx0" brushRef="#br0">1258 29 12211,'0'0'0,"2"1"-16,3 2-458,2 0 19,2 0 723,9 0 1223,-25-7-854,-13-3-69,-14-1-138,-18-2 15,-17 2-84,-16 3-58,-11 7-147,-5 7-22,1 10-90,8 8-40,72-19-35,0 1-1,-21 13 1,28-13 5,0 0 1,1 1 0,-16 15-1,21-16 12,-2 1 0,2 0 0,0 0 0,-10 18 0,12-16 8,1 0 0,-1 0 0,1 0 0,-3 22 0,6-20-5,0 1-1,1-1 0,0 1 0,4 21 1,0-18-5,0 1 0,1 0 0,12 27 0,-6-25-17,1 2 0,27 37 0,-17-33-17,49 49 0,51 25-6,21-1 13,14 5 18,3 5-2,-3 4 13,-11-2-4,-22-7 40,-24-9 44,-86-79-19,1 1 0,20 33-1,-32-43-26,1 0 1,0 0-1,-1-1 0,0 2 0,-1-1 0,0 0 1,2 14-1,-5-15 4,1-1 1,0 0-1,-1 0 0,0 0 1,0 0-1,0-1 1,-1 1-1,0 0 1,0-1-1,0 1 1,-4 5-1,-1 0 34,1-1-1,-2 0 1,1-1-1,-1 1 1,-19 15-1,5-7 113,-1 0-1,-35 20 1,-80 35 395,-23-7 63,-15-10-98,-3-14-310,3-15-176,10-19-414,115-10 122,-52-8 0,62 3-243,-59-17-1,62 13-80,-50-24-1,52 19-1126,-39-25 1,-20-24 1074</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0T05:36:20.106"/>
    </inkml:context>
    <inkml:brush xml:id="br0">
      <inkml:brushProperty name="width" value="0.35" units="cm"/>
      <inkml:brushProperty name="height" value="0.35" units="cm"/>
      <inkml:brushProperty name="color" value="#BB5B18"/>
      <inkml:brushProperty name="inkEffects" value="bronze"/>
      <inkml:brushProperty name="anchorX" value="-846.66669"/>
      <inkml:brushProperty name="anchorY" value="-846.66669"/>
      <inkml:brushProperty name="scaleFactor" value="0.5"/>
    </inkml:brush>
  </inkml:definitions>
  <inkml:trace contextRef="#ctx0" brushRef="#br0">3397 3230 24575,'0'0'0,"188"20"0,139 10 0,55-3 0,51-6-1147,32-9 328,40-11-164,27-9 111,37-8-143,2-6 156,28-5 992,28-5-282,30-5-997,38-2 816,21-4 354,16-7-118,14-12 94,-14-10-1146,-22-9 326,-77 2 90,-71-1 822,-48-6-220,-57-6-136,-64-4 339,-68 1-113,-69 1 1185,-205 71-1209,84-48 0,-104 53 97,-3-1 0,36-35 0,-49 37-27,-2 2-1,-2-1 0,10-32 0,-19 25-7,0 1 0,-4 1 0,-9-27 0,-10 14 0,1 2 0,-42-42 0,2 21 0,-88-59 0,-174-75 212,-109-6-272,-106-5 90,-79 7-30,-69 16-213,-67 17 274,-49 21-92,-33 23 31,-28 27 0,-28 28-1147,-31 28 636,-27 32 587,-17 30-196,1 29 120,-3 33 0,14 32-1147,65 19 328,67 21 489,104 12 307,100 18-568,445-132 665,-160 77 1,222-87-113,-163 105 1,204-114 330,4 5 0,-59 62 0,94-72-356,2-1 1,3-1-1,-15 62 0,32-61 94,4 1 1,4 0-1,19 60 1,2-53-32,4 0 0,76 86 0,-48-82 0,7 1 0,112 70 0,-84-70 0,9 0 0,139 57 0,-99-54 183,268 84 0,-213-84-235,282 61-1,288 25 106,65-33-53,35-34 0,0-32 0,17-30 291,26-24-375,-2-17 126,-20-7-42,-24 0 0,-180 5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0T06:25:41.652"/>
    </inkml:context>
    <inkml:brush xml:id="br0">
      <inkml:brushProperty name="width" value="0.35" units="cm"/>
      <inkml:brushProperty name="height" value="0.35" units="cm"/>
      <inkml:brushProperty name="color" value="#BB5B18"/>
      <inkml:brushProperty name="inkEffects" value="bronze"/>
      <inkml:brushProperty name="anchorX" value="-8807.99609"/>
      <inkml:brushProperty name="anchorY" value="-8623.83398"/>
      <inkml:brushProperty name="scaleFactor" value="0.5"/>
    </inkml:brush>
  </inkml:definitions>
  <inkml:trace contextRef="#ctx0" brushRef="#br0">8765 1004 24575,'0'0'0,"-184"91"0,-138 50 0,-26-8 0,-25-14-1147,-10-25 328,-1-30 831,-6-28-132,-19-30 98,-20-26 22,-18-25 0,-20-21 0,-3-18 0,9-13-1147,23-9 1031,32-2 79,38-1-26,43 3 241,47 6-229,42 9 77,37 9-26,30 9 0,26 9 1111,22 11-1428,22 8 1622,16 10-908,18 8 435,13 6-979,12 7 272,11 4-125,8 3 0,7 3 0,3 2 0,4 1 0,1 2 0,0-1 0,1 1 0,-1-1 0,-2 1 0,4-1 0,-2-1 0,1-1 0,2 0 0,0-1 0,0 0 0,0-2 0,-2 1 0,-1-1 0,0 0 0,-2 0 0,1 0 0,-1 0 0,0 0 0,1 0 0,-1 0 0,1-1 0,-1 2 0,2 0 0,1 1 0,1 1 0,-1 1 0,0 1 0,4-1 0,-2 2 0,0-1 0,1 0 0,-1 0 0,-1 0 0,-2 1 0,-1 2 0,-2 6 0,-4 12 0,-6 17 0,-4 21 0,-4 17 0,-4 14 0,1 7 0,2-1 0,2-5 0,7-10 0,3-12 0,4-11 0,3-12 0,3-10 0,1-7 0,2-7 0,3-5 0,0-3 0,0-3 0,0-3 0,0-1 0,2-2 0,-4-3 0,-1-3 0,-3-7 0,-3-10 0,-6-13 0,-4-19 0,1-19 0,0-20 0,2-16 0,6-10 0,2-6 0,4 2 0,2 8 0,5 11 0,0 18 0,2 16 0,1 16 0,1 14 0,1 11 0,6 10 0,9 5 0,15 6 0,-2 2 0,58 5 0,34 4 0,34 0 0,21 2 0,6 0 0,-10 0 0,-22-1 0,-31-1 0,-31 1 0,-32 0 0,-25-1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2T21:29:54.649"/>
    </inkml:context>
    <inkml:brush xml:id="br0">
      <inkml:brushProperty name="width" value="0.1" units="cm"/>
      <inkml:brushProperty name="height" value="0.1" units="cm"/>
      <inkml:brushProperty name="color" value="#F6630D"/>
    </inkml:brush>
  </inkml:definitions>
  <inkml:trace contextRef="#ctx0" brushRef="#br0">135 281 1624,'5'-10'-66,"-2"1"45,1-1-1,0 1 0,0 0 0,1 1 0,1-1 1,-1 1-1,1 0 0,1 0 0,9-9 0,0 0 80,-13 14-54,-1 0-1,1-1 1,0 1-1,1 1 1,-1-1-1,5-3 1,-5 5 119,0-1 0,0 0-1,1 0 1,-2 0 0,1-1 0,0 1 0,0-1-1,-1 1 1,1-1 0,-1 0 0,3-5 0,2 5 1362,-7 3-1466,1 0-1,-1 0 1,0 0 0,0 0-1,0 0 1,0 0 0,1 0-1,-1 0 1,0 0 0,0 0-1,0 0 1,0 0 0,1 0-1,-1 0 1,0 0 0,0 0-1,0 0 1,0 0 0,1 0 0,-1-1-1,0 1 1,0 0 0,0 0-1,0 0 1,0 0 0,0 0-1,0 0 1,1 0 0,-1-1-1,0 1 1,0 0 0,0 0-1,0 0 1,0 0 0,0 0-1,0-1 1,0 1 0,0 0-1,0 0 1,0 0 0,0-1-1,-1 4 5,0-1-1,0 1 0,0-1 1,-1 1-1,1-1 1,-1 0-1,1 0 0,-5 4 1,-7 12 302,-5 31 144,2 0-1,2 1 1,-13 88 0,7-32-91,-71 406-320,31-152-10,55-331-18,-4 17 472,23-100-325,-3-1-1,7-89 1,-12 91-137,11-92-33,29-286-778,-43 394 725,20-182-252,-16 176 259,2 1 0,1 0 0,17-43 0,-26 85 39,18-43-4,-18 40 1,1 1 1,-1-1 0,1 1 0,0-1 0,0 1 0,0 0 0,0-1-1,0 1 1,1 0 0,-1 0 0,1 1 0,3-3 0,-1 1-76,0 0 0,0 0 0,0 0 0,0-1 0,6-6 0,-8 7 71,1-1-1,0 1 0,0 0 0,0 0 1,1 0-1,-1 1 0,8-4 0,-12 6 26,0 0 1,1 0-1,-1 0 0,0 0 0,1 0 0,-1 0 0,0 1 0,1-1 0,-1 0 1,0 0-1,1 0 0,-1 0 0,0 1 0,1-1 0,-1 0 0,0 0 0,1 1 1,-1-1-1,0 0 0,0 0 0,1 1 0,-1-1 0,0 0 0,0 1 1,0-1-1,0 0 0,1 1 0,-1-1 0,0 1 0,0-1 0,6 19 124,-1-6-96,-5-12-44,4 8 1,0-1 0,0 1 0,1-1 0,0-1 0,1 1 0,-1-1 0,1 0 0,9 8 0,-14-14 3,13 11 100,0 0 0,-1 1 0,0 0 1,-2 1-1,13 18 0,58 117 610,14 22-364,-39-84-276,130 206 72,-153-234-75,21 35 407,89 118 1,-93-160-115,-51-51-356,1-1-1,0 1 0,0 0 0,0-1 0,0 1 0,-1 0 0,1 0 0,0 0 0,-1-1 1,1 1-1,-1 0 0,1 0 0,-1 0 0,1 0 0,-1 0 0,0 0 0,1 0 1,-1 0-1,0 1 0,0-1 0,0 0 0,0 0 0,0 0 0,0 0 0,0 0 0,0 0 1,0 0-1,0 0 0,-1 0 0,1 0 0,0 0 0,-1 0 0,1 0 0,-1 0 1,1 0-1,-2 2 0,0-1 10,-1 0 1,0 0-1,1 0 1,-1 0 0,0 0-1,0 0 1,0-1-1,-5 3 1,9-2-20,-36 1 36,1 0 0,-63 17 0,-12 1-3,-58-4 12,85-11-44,-117 25 0,165-24-12,20-5-11,1 1 1,0 0 0,0 1 0,-16 7 0,25-11 10,-1 0 1,0 0 0,0 0 0,0-1 0,0 0 0,1 0-1,-10-3 1,-5 0-46,4 2-77,0 1 0,0 1 0,0 0 0,0 1 0,-23 4 0,-8 1 123,40-5 50,4-1-24,0 1 0,1-1 1,-1 0-1,0 0 0,1 0 0,-1 0 1,0 0-1,0 0 0,1 0 0,-1 0 1,0-1-1,0 1 0,1-1 1,-1 1-1,-1-2 0,31-15-181,249-144-25,-243 137 238,-1-1 0,-1-1-1,40-45 1,-73 71-45,1 0 0,-1-1 0,0 1-1,0 0 1,0 0 0,0-1 0,0 1 0,0 0-1,0 0 1,0 0 0,0 0 0,0 0 0,0 1 0,0-1-1,0 0 1,-1 1 0,-12 2-95,0 1-1,1 1 1,-1 0 0,1 1 0,0 0-1,-15 10 1,-69 55-390,34-23 390,75-59 60,-1 0 1,0-1-1,18-25 1,-19 24 50,174-266 394,-83 117-183,-101 162-230,2-2 36,0-1 0,0 0 0,-1 0 0,1 0 0,-1 0 0,2-5 0,-3 7-23,0 1-1,0-1 0,0 1 1,0 0-1,0-1 0,0 1 1,0-1-1,0 1 0,0 0 1,0-1-1,0 1 0,0-1 1,0 1-1,0 0 1,-1-1-1,1 1 0,0 0 1,0-1-1,0 1 0,-1 0 1,1-1-1,0 1 0,-1-1 1,0 1 13,0-1 0,0 1 0,0-1 1,0 1-1,0 0 0,0-1 0,0 1 1,0 0-1,-1 0 0,1 0 0,0 0 1,0 0-1,-1 0 0,-9 1-81,1 1 0,0 0-1,-1 0 1,1 1 0,0 1 0,1-1-1,-1 2 1,-9 5 0,-26 10-1216,-21 2 456</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2T21:30:13.187"/>
    </inkml:context>
    <inkml:brush xml:id="br0">
      <inkml:brushProperty name="width" value="0.1" units="cm"/>
      <inkml:brushProperty name="height" value="0.1" units="cm"/>
      <inkml:brushProperty name="color" value="#F6630D"/>
    </inkml:brush>
  </inkml:definitions>
  <inkml:trace contextRef="#ctx0" brushRef="#br0">335 55 7114,'9'-2'413,"-17"0"-144,7 2-267,1 0-1,0 0 1,0 0 0,-1 0-1,1 0 1,0 0-1,-1-1 1,1 1 0,0 0-1,0 0 1,0 0-1,-1-1 1,1 1-1,0 0 1,0 0 0,0-1-1,-1 1 1,1 0-1,0-1 1,0 1 0,0 0-1,0 0 1,0-1-1,0 1 1,0 0-1,0-1 1,0 1 0,0 0-1,0-1 1,0 1-1,0 0 1,0-1-1,0 1 1,0 0 0,0 0-1,0-1 1,0 1-1,-1-10 49,-2 8-39,1 0 1,0 0 0,-1 0-1,0 0 1,1 0-1,-1 0 1,0 1 0,0 0-1,0-1 1,0 1 0,0 0-1,0 0 1,0 1-1,-4-1 1,-47-6 317,51 7-302,-111-3 1943,133 15-2051,160 31 123,-52-16-23,-6 7 51,-3 5 0,-1 4 0,-2 7 0,199 116 0,-254-131-48,31 21 10,-77-47-15,-1 1 0,0 1 0,-1 0 0,12 14-1,-23-24-11,0 1 0,0-1 0,0 1 0,0-1 0,-1 1 0,1-1 0,0 1 0,-1-1 0,0 1 0,1 0 0,-1-1 0,0 1 0,0 0 0,1-1 0,-2 1 0,1 0 1,0-1-1,0 1 0,0 0 0,-1-1 0,1 1 0,-1 0 0,1-1 0,-2 3 0,-2 3-2,0 1 1,0-1 0,-9 12 0,3-5-5,-13 23-29,14-21 19,-1 0 0,-1-1 0,-19 23 0,18-28 19,0-1 0,-1-1 1,0 0-1,0 0 1,-1-1-1,0-1 0,0 0 1,-21 5-1,-21 10 13,-179 69 50,12-6-46,140-49-12,-205 81 52,241-97-12,32-12 22,-1-1 0,-23 7 0,35-13-63,0 0-1,0 0 1,0 0 0,0-1 0,0 1-1,0-1 1,1 0 0,-1 0 0,0 0-1,0-1 1,1 0 0,-1 1 0,1-1-1,-1 0 1,-5-5 0,9 6-11,-1 1-1,1-1 1,-1 1 0,1 0-1,-1-1 1,0 1 0,1 0-1,-1-1 1,1 1 0,-1 0 0,0 0-1,1-1 1,-1 1 0,1 0-1,-1 0 1,0 0 0,1 0-1,-1 0 1,0 0 0,1 0 0,-1 0-1,0 0 1,1 1 0,-1-1-1,1 0 1,-1 0 0,-1 1 0,-11 13 27,0-1-7,12-12-21,1-1 0,-1 0 0,1 0 0,-1 1 0,1-1 0,-1 0 0,0 0 0,1 0 0,-1 0 0,0 0 0,1 0 0,-1 0 0,1 0 0,-1 0 0,0 0 0,1 0 0,-1 0 0,1-1 0,-1 1 0,0 0 0,1 0 0,-1 0 0,1-1 0,-1 1 0,1 0 0,-1-1 0,0 0 0,-7-5-5,8 5 5,0 1 0,0 0 0,0 0 0,0-1 0,0 1 0,-1 0 0,1 0 0,0 0 0,0-1 0,0 1 0,-1 0 0,1 0 1,0 0-1,0-1 0,-1 1 0,1 0 0,0 0 0,0 0 0,-1 0 0,1 0 0,0 0 0,0-1 0,-1 1 0,1 0 0,0 0 0,-1 0 0,1 0 0,0 0 0,0 0 0,-1 0 0,1 0 0,0 0 1,-1 0-1,1 1 0,0-1 0,0 0 0,-1 0 0,1 0 0,0 0 0,0 0 0,-1 0 0,1 1 0,0-1 0,0 0 0,-1 0 0,1 0 0,0 1 0,0-1 0,0 0 0,-1 1 0,1-1 1,0 0-1,0 0 0,0 0 1,0 0-1,0 0 0,0 0 0,0 1 1,0-1-1,0 0 0,0 0 1,0 0-1,0 0 0,-1 0 0,1 0 1,0 0-1,0 0 0,0 0 1,0 0-1,0 1 0,0-1 0,0 0 1,0 0-1,-1 0 0,1 0 1,0 0-1,0 0 0,0 0 0,0 0 1,0 0-1,0 0 0,-1 0 1,1 0-1,0 0 0,0 0 0,0 0 1,0 0-1,0 0 0,0 0 1,-1 0-1,1 0 0,0 0 0,0-1 1,0 1-1,0 0 0,0 0 1,0 0-1,-32-36 79,31 36-79,0-1 1,1 1 0,-1-1 0,0 0 0,1 1-1,-1-1 1,0 0 0,1 0 0,-1 0 0,1 1-1,-1-1 1,1 0 0,0 0 0,-1 0 0,1 0-1,0 0 1,-1 0 0,1 0 0,0 0 0,0 0-1,0 1 1,0-1 0,0 0 0,0-2 0,-1-30 3,1 29-4,6-98 183,32-180 0,-8 84-117,-21 121-52,34-219 42,-41 287-62,0-1-1,1 0 1,0 1-1,6-14 0,-8 21-4,0 1-1,-1-1 1,1 0-1,1 1 0,-1-1 1,0 0-1,0 1 0,0-1 1,1 1-1,-1 0 1,1-1-1,-1 1 0,1 0 1,0 0-1,-1 0 1,1 0-1,0 0 0,0 1 1,0-1-1,-1 0 0,1 1 1,0-1-1,0 1 1,0 0-1,0 0 0,0 0 1,0 0-1,0 0 1,3 0-1,-3 1 3,-1 0 0,0 0 0,1 0 0,-1 0 1,0 0-1,0 0 0,0 0 0,0 0 0,0 0 0,0 0 0,0 1 1,0-1-1,-1 0 0,1 1 0,0-1 0,-1 0 0,1 1 0,-1-1 0,1 2 1,7 32-20,-7-32 22,3 22 1,-2 0 1,0 34-1,0-15 5,-2 161-1,-2-123 7,3 1-1,19 130 1,-19-204-2,13 46 8,-13-51-4,0-1 0,1 0 0,-1 0 0,1 1 0,0-1 0,0 0 0,0 0 0,0-1 0,0 1 0,1 0 0,-1-1 0,1 1 0,3 1 0,-6-4 1,0 1 1,1-1 0,-1 0 0,0 0-1,1 0 1,-1 1 0,0-1-1,1 0 1,-1 0 0,1 0 0,-1 0-1,0 0 1,1 0 0,-1 1 0,1-1-1,-1 0 1,1 0 0,-1 0 0,0-1-1,1 1 1,-1 0 0,1 0 0,-1 0-1,0 0 1,1 0 0,-1 0 0,0-1-1,1 1 1,-1 0 0,1 0-1,-1 0 1,0-1 0,1 1 0,-1 0-1,0-1 1,0 1 0,1 0 0,-1 0-1,0-1 1,0 1 0,1-1 0,-1 1-1,0 0 1,0-1 0,0 1 0,0-1-1,6-25 248,-5 16-223,64-313-822,-61 304 766,8-33 109,30-82 0,-33 103 73,-6 24 5,-1 26-140,-2-16-35,15 89-78,-7 3 62,11 72 17,-18-161 12,1 0 0,-1 0 0,1 0 0,0 0 0,1 0 0,5 11 0,-6-16 8,-1 1 1,0 0-1,1 0 0,-1-1 1,1 1-1,-1-1 0,1 1 1,0-1-1,-1 0 1,1 0-1,0 0 0,0 0 1,0 0-1,0 0 1,0 0-1,0 0 0,0-1 1,0 1-1,0-1 1,1 0-1,-1 1 0,4-1 1,-3-1 9,-1 1 1,0-1 0,0 0-1,1 1 1,-1-1 0,0 0-1,0 0 1,0-1-1,0 1 1,0 0 0,0-1-1,0 1 1,-1-1 0,1 1-1,0-1 1,-1 0 0,3-3-1,22-39 167,-25 42-181,21-47-38,-3 0 0,-2-2 0,17-79 0,12-40-93,-46 169 125,0 0-1,1 0 1,-1 0 0,0 0 0,1 0-1,-1 0 1,1 0 0,-1 0 0,1 0-1,-1 0 1,1 0 0,0 0 0,0 1-1,-1-1 1,2-1 0,-2 2-1,1 0 1,-1 0-1,0 0 0,1 0 1,-1 0-1,0 0 1,1 0-1,-1 1 0,0-1 1,1 0-1,-1 0 0,0 0 1,0 0-1,1 0 1,-1 1-1,0-1 0,1 0 1,-1 0-1,0 0 0,0 1 1,0-1-1,1 0 1,-1 0-1,0 1 0,0-1 1,0 0-1,0 0 1,1 1-1,-1-1 0,0 1 1,10 33-27,-9-31 17,30 159-3029,-13-51 1714</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2T21:28:22.049"/>
    </inkml:context>
    <inkml:brush xml:id="br0">
      <inkml:brushProperty name="width" value="0.1" units="cm"/>
      <inkml:brushProperty name="height" value="0.1" units="cm"/>
      <inkml:brushProperty name="color" value="#F6630D"/>
    </inkml:brush>
  </inkml:definitions>
  <inkml:trace contextRef="#ctx0" brushRef="#br0">1 17 1752,'0'-13'16,"0"9"-80,0 8-32</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2T21:28:22.739"/>
    </inkml:context>
    <inkml:brush xml:id="br0">
      <inkml:brushProperty name="width" value="0.1" units="cm"/>
      <inkml:brushProperty name="height" value="0.1" units="cm"/>
      <inkml:brushProperty name="color" value="#F6630D"/>
    </inkml:brush>
  </inkml:definitions>
  <inkml:trace contextRef="#ctx0" brushRef="#br0">18 1280 2425,'-2'-1'135,"1"0"1,-1 0 0,1-1 0,-1 1 0,1 0 0,-1-1 0,1 1 0,0-1 0,0 0 0,0 1 0,-2-3 0,3-1 22,10 12-14,-1 1 17,1 0 0,-1-1-1,16 9 1,-22-14-150,68 51 227,-50-36-185,0-1-1,36 20 1,-9-14 38,0-1 1,2-3 0,0-2-1,64 12 1,218 24 982,-291-47-883,14 2 21,550 60 911,-442-57-930,281-19 1,-321-4 61,-1-5 0,-2-6 1,206-69-1,-293 81-228,-1-1-1,0-2 1,-1-1-1,-1-2 1,-1-1-1,0-1 1,-2-1 0,0-2-1,25-27 1,-37 34-8,-2-1 1,0 0 0,0-1 0,-2 0 0,0 0 0,-2-1-1,0-1 1,0 0 0,-2 0 0,-1 0 0,0-1 0,-2 0-1,0 0 1,-1-1 0,-1-41 0,-3 46-4,-1-1 1,-1 1-1,0 0 0,-2 0 1,0 0-1,0 1 0,-2 0 1,0 0-1,-1 0 0,-12-18 1,-7-5 39,-2 1 0,-52-53 0,3 11 189,-131-105 1,166 153-166,-2 1 0,-1 2 0,-1 2 1,-1 2-1,-67-24 0,45 27-63,0 3 0,-75-9 0,-152-8-130,-214 11-371,364 28 272,-213 30 1,302-24 207,1 3 0,0 2 0,-99 39 1,126-39 3,0 1 1,1 1 0,1 1 0,0 2 0,1 0-1,1 2 1,1 1 0,-23 27 0,21-17-8,3 1 0,0 0 0,2 2 0,2 1 0,1 1 0,2 0 0,1 1 0,-18 74 1,22-63-6,3 0 1,1 1 0,3 0-1,2 0 1,3 1 0,10 94-1,-6-118 9,1 0 0,1-1 0,2 0-1,0 0 1,2 0 0,15 27-1,-16-36 6,1 0-1,2-1 0,-1 0 0,2-1 1,0-1-1,1 1 0,0-2 0,1 0 0,24 16 1,-13-14 2,0-1 0,1-1 0,1-1 0,0-1 1,42 10-1,-8-7-334,101 9 1,-15-16-743,-9-12 364</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2T21:31:54.940"/>
    </inkml:context>
    <inkml:brush xml:id="br0">
      <inkml:brushProperty name="width" value="0.1" units="cm"/>
      <inkml:brushProperty name="height" value="0.1" units="cm"/>
      <inkml:brushProperty name="color" value="#F6630D"/>
    </inkml:brush>
  </inkml:definitions>
  <inkml:trace contextRef="#ctx0" brushRef="#br0">6 484 4753,'0'0'10,"0"0"0,0 0 0,0 1 1,0-1-1,0 0 0,0 0 0,0 0 0,0 0 0,-1 0 0,1 0 0,0 1 0,0-1 1,0 0-1,0 0 0,0 0 0,0 0 0,0 0 0,0 0 0,-1 0 0,1 0 1,0 0-1,0 1 0,0-1 0,0 0 0,0 0 0,-1 0 0,1 0 0,0 0 1,0 0-1,0 0 0,0 0 0,0 0 0,-1 0 0,1 0 0,0 0 0,0 0 1,0 0-1,0 0 0,0 0 0,-1 0 0,1-1 0,0 1 0,0 0 0,0 0 1,0 0-1,0 0 0,-1 0 0,2-7 472,2 2 103,2 12 2102,-2-11-1502,-3 13-982,-2-7 1,3-6-121,-1 4-82,1 0 0,-1-1 0,0 1-1,1 0 1,-1 0 0,0-1-1,1 1 1,-1 0 0,1 0 0,-1 0-1,1 0 1,-1-1 0,0 1 0,1 0-1,-1 0 1,1 0 0,-1 0 0,1 0-1,-1 0 1,1 0 0,-1 0-1,1 0 1,-1 0 0,0 1 0,1-1-1,-1 0 1,1 0 0,-1 0 0,1 0-1,-1 1 1,0-1 0,1 0-1,-1 0 1,0 1 0,1-1 0,-1 0-1,0 1 1,1-1 0,-1 0 0,1 1-1,1 0 1,0 1 0,0-1 0,0 0 0,1 0 0,-1-1 0,0 1 0,1 0 0,-1-1 0,0 0-1,1 1 1,-1-1 0,1 0 0,2-1 0,37-5 3,-7-1-5,42 0-5,86-21-1,-74 11 4,187-41 9,-127 24-4,366-38-7,-370 56 1,462-45-11,-496 50 15,692-18-8,213 49 10,-48-58 743,-305 3-246,335 37-200,31-1 219,-239-48-345,110-4 285,-392 55 43,-234 0-284,-194-4-154,420 1 641,-121 17-175,-72-2-338,-137-14 214,148 3 637,-299-4-1028,1 1-40,1-2 0,0 0 1,-1-1-1,21-4 0,-28 1-559,-10-1-748,-4 4 1102,0 1 0,0-1 0,0 0 0,0 0 0,0 1 0,-1-1-1,1 1 1,0-1 0,0 1 0,0 0 0,0-1 0,-1 1 0,-1 0 0,-31-5-1759</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0T04:40:12.698"/>
    </inkml:context>
    <inkml:brush xml:id="br0">
      <inkml:brushProperty name="width" value="0.2" units="cm"/>
      <inkml:brushProperty name="height" value="0.2" units="cm"/>
      <inkml:brushProperty name="color" value="#E71224"/>
    </inkml:brush>
  </inkml:definitions>
  <inkml:trace contextRef="#ctx0" brushRef="#br0">726 1148 24575,'21'1'0,"1"0"0,-2 1 0,1 0 0,32 8 0,15 1 0,1081 107 0,12-58 0,-1140-59 0,406 17 0,668-32 0,-1081 13 0,294-26 0,-280 23 0,1-1 0,-2 0 0,1-2 0,-1 0 0,-1-1 0,0 0 0,-1-1 0,38-19 0,-53 22 0,0-1 0,-2 0 0,1 0 0,-1 0 0,0 0 0,-1-1 0,-1 0 0,0 0 0,0 0 0,-1-1 0,0 0 0,-2 1 0,0 0 0,2-12 0,2-15 0,-2 0 0,-3-43 0,-2 58 0,1 3 0,-2 0 0,0 0 0,-1 1 0,-2-1 0,-1 0 0,0 1 0,-2-1 0,-2 1 0,1 0 0,-2 1 0,-1 0 0,-25-25 0,1 9 0,-4 0 0,0 3 0,-3 0 0,-2 1 0,-1 2 0,-95-41 0,9 14 0,-205-59 0,122 53-33,-2 6 0,-3 6 0,-4 7 0,-2 6 0,-254-15-1,-1155 5-460,1572 44 493,-360 7 2,342-3-1,-1 1 0,2 3 0,-91 18 0,143-21 44,2 0 0,-2 0 1,3 2-1,-1 0 0,1 2 1,0 0-1,2 0 0,1 1 1,-1 1-1,1 0 0,-20 16 1,25-14-32,2 0 1,-1 0-1,2 1 1,1 0-1,-1 0 1,4 1-1,-1 0 0,3 1 1,-1-1-1,2 1 1,-5 32-1,7-13-13,0 0 0,4 0 0,8 47 0,-4-65 0,1 0 0,1 0 0,1 0 0,2-1 0,1 0 0,0 0 0,3-1 0,21 24 0,-5-13 15,2-1 0,2 0 0,2-1 0,0-2 0,4-1 0,0 0 0,68 27 0,-54-27-263,1-3 1,2-1-1,0-2 1,2-1-1,107 17 1,-64-19-6579</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2T21:34:02.931"/>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24 12 1016,'-10'-2'176,"3"2"128,1-4-80,8 2-120,2 0-224,-3 0 80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DE508-72C8-4AB5-AA9C-1584D31690E0}" type="datetimeFigureOut">
              <a:rPr lang="en-US"/>
              <a:t>3/14/2024</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B667E1-E601-4AAF-B95C-B25720D70A60}" type="slidenum">
              <a:rPr/>
              <a:t>‹#›</a:t>
            </a:fld>
            <a:endParaRPr/>
          </a:p>
        </p:txBody>
      </p:sp>
    </p:spTree>
    <p:extLst>
      <p:ext uri="{BB962C8B-B14F-4D97-AF65-F5344CB8AC3E}">
        <p14:creationId xmlns:p14="http://schemas.microsoft.com/office/powerpoint/2010/main" val="711136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7FB667E1-E601-4AAF-B95C-B25720D70A60}" type="slidenum">
              <a:rPr lang="en-NZ" smtClean="0"/>
              <a:t>1</a:t>
            </a:fld>
            <a:endParaRPr lang="en-NZ"/>
          </a:p>
        </p:txBody>
      </p:sp>
    </p:spTree>
    <p:extLst>
      <p:ext uri="{BB962C8B-B14F-4D97-AF65-F5344CB8AC3E}">
        <p14:creationId xmlns:p14="http://schemas.microsoft.com/office/powerpoint/2010/main" val="40624727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mj-lt"/>
              <a:buNone/>
            </a:pPr>
            <a:endParaRPr lang="en-NZ" sz="1000" dirty="0">
              <a:solidFill>
                <a:schemeClr val="tx1"/>
              </a:solidFill>
              <a:latin typeface="+mn-lt"/>
            </a:endParaRPr>
          </a:p>
        </p:txBody>
      </p:sp>
      <p:sp>
        <p:nvSpPr>
          <p:cNvPr id="4" name="Slide Number Placeholder 3"/>
          <p:cNvSpPr>
            <a:spLocks noGrp="1"/>
          </p:cNvSpPr>
          <p:nvPr>
            <p:ph type="sldNum" sz="quarter" idx="5"/>
          </p:nvPr>
        </p:nvSpPr>
        <p:spPr/>
        <p:txBody>
          <a:bodyPr/>
          <a:lstStyle/>
          <a:p>
            <a:fld id="{614B9143-DE72-4FB8-A3C4-B8F7EADC6DC6}" type="slidenum">
              <a:rPr lang="en-NZ" smtClean="0"/>
              <a:t>10</a:t>
            </a:fld>
            <a:endParaRPr lang="en-NZ"/>
          </a:p>
        </p:txBody>
      </p:sp>
    </p:spTree>
    <p:extLst>
      <p:ext uri="{BB962C8B-B14F-4D97-AF65-F5344CB8AC3E}">
        <p14:creationId xmlns:p14="http://schemas.microsoft.com/office/powerpoint/2010/main" val="688052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000" dirty="0">
                <a:solidFill>
                  <a:schemeClr val="tx1"/>
                </a:solidFill>
                <a:latin typeface="+mn-lt"/>
              </a:rPr>
              <a:t>Consider also the scale of the shade-less cattle beast scenario in different settings.</a:t>
            </a:r>
          </a:p>
          <a:p>
            <a:r>
              <a:rPr lang="en-NZ" sz="1000" dirty="0">
                <a:solidFill>
                  <a:schemeClr val="tx1"/>
                </a:solidFill>
                <a:latin typeface="+mn-lt"/>
              </a:rPr>
              <a:t>There’s no hard data on either the hectares of cropped land used for IWG, nor an accurate number on farms with insufficient shade/shelter.</a:t>
            </a:r>
          </a:p>
          <a:p>
            <a:r>
              <a:rPr lang="en-NZ" sz="1000" dirty="0">
                <a:solidFill>
                  <a:schemeClr val="tx1"/>
                </a:solidFill>
                <a:latin typeface="+mn-lt"/>
              </a:rPr>
              <a:t>However, driving around Canterbury, the </a:t>
            </a:r>
            <a:r>
              <a:rPr lang="en-NZ" sz="1000" dirty="0" err="1">
                <a:solidFill>
                  <a:schemeClr val="tx1"/>
                </a:solidFill>
                <a:latin typeface="+mn-lt"/>
              </a:rPr>
              <a:t>Mackensie</a:t>
            </a:r>
            <a:r>
              <a:rPr lang="en-NZ" sz="1000" dirty="0">
                <a:solidFill>
                  <a:schemeClr val="tx1"/>
                </a:solidFill>
                <a:latin typeface="+mn-lt"/>
              </a:rPr>
              <a:t> Country, Central Otago (Māniatoto, </a:t>
            </a:r>
            <a:r>
              <a:rPr lang="en-NZ" sz="1000" dirty="0" err="1">
                <a:solidFill>
                  <a:schemeClr val="tx1"/>
                </a:solidFill>
                <a:latin typeface="+mn-lt"/>
              </a:rPr>
              <a:t>Omarama</a:t>
            </a:r>
            <a:r>
              <a:rPr lang="en-NZ" sz="1000" dirty="0">
                <a:solidFill>
                  <a:schemeClr val="tx1"/>
                </a:solidFill>
                <a:latin typeface="+mn-lt"/>
              </a:rPr>
              <a:t>, Dunstan) gives a fair indication that the number is high.</a:t>
            </a:r>
          </a:p>
          <a:p>
            <a:pPr algn="just" fontAlgn="base"/>
            <a:r>
              <a:rPr lang="en-NZ" sz="1000" dirty="0">
                <a:solidFill>
                  <a:schemeClr val="tx1"/>
                </a:solidFill>
                <a:latin typeface="+mn-lt"/>
              </a:rPr>
              <a:t>Arguably, this is in breach of our Animal Welfare Act, through section 4b of the PHB, that states animals need “</a:t>
            </a:r>
            <a:r>
              <a:rPr lang="en-NZ" sz="1000" b="0" i="0" dirty="0">
                <a:solidFill>
                  <a:schemeClr val="tx1"/>
                </a:solidFill>
                <a:effectLst/>
                <a:latin typeface="+mn-lt"/>
              </a:rPr>
              <a:t>adequate shelter”</a:t>
            </a:r>
          </a:p>
        </p:txBody>
      </p:sp>
      <p:sp>
        <p:nvSpPr>
          <p:cNvPr id="4" name="Slide Number Placeholder 3"/>
          <p:cNvSpPr>
            <a:spLocks noGrp="1"/>
          </p:cNvSpPr>
          <p:nvPr>
            <p:ph type="sldNum" sz="quarter" idx="5"/>
          </p:nvPr>
        </p:nvSpPr>
        <p:spPr/>
        <p:txBody>
          <a:bodyPr/>
          <a:lstStyle/>
          <a:p>
            <a:fld id="{614B9143-DE72-4FB8-A3C4-B8F7EADC6DC6}" type="slidenum">
              <a:rPr lang="en-NZ" smtClean="0"/>
              <a:t>11</a:t>
            </a:fld>
            <a:endParaRPr lang="en-NZ"/>
          </a:p>
        </p:txBody>
      </p:sp>
    </p:spTree>
    <p:extLst>
      <p:ext uri="{BB962C8B-B14F-4D97-AF65-F5344CB8AC3E}">
        <p14:creationId xmlns:p14="http://schemas.microsoft.com/office/powerpoint/2010/main" val="27713166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000" dirty="0">
                <a:solidFill>
                  <a:schemeClr val="tx1"/>
                </a:solidFill>
              </a:rPr>
              <a:t>So the actors – here’s a few; this isn’t comprehensive.</a:t>
            </a:r>
          </a:p>
          <a:p>
            <a:r>
              <a:rPr lang="en-NZ" sz="1000" dirty="0">
                <a:solidFill>
                  <a:schemeClr val="tx1"/>
                </a:solidFill>
              </a:rPr>
              <a:t>The point is, there are a lot of players that need to collaborate, and or show leadership to make the change that is necessary.</a:t>
            </a:r>
          </a:p>
          <a:p>
            <a:r>
              <a:rPr lang="en-NZ" sz="1000" dirty="0">
                <a:solidFill>
                  <a:schemeClr val="tx1"/>
                </a:solidFill>
              </a:rPr>
              <a:t>It’s the whole …</a:t>
            </a:r>
          </a:p>
        </p:txBody>
      </p:sp>
      <p:sp>
        <p:nvSpPr>
          <p:cNvPr id="4" name="Slide Number Placeholder 3"/>
          <p:cNvSpPr>
            <a:spLocks noGrp="1"/>
          </p:cNvSpPr>
          <p:nvPr>
            <p:ph type="sldNum" sz="quarter" idx="5"/>
          </p:nvPr>
        </p:nvSpPr>
        <p:spPr/>
        <p:txBody>
          <a:bodyPr/>
          <a:lstStyle/>
          <a:p>
            <a:fld id="{614B9143-DE72-4FB8-A3C4-B8F7EADC6DC6}" type="slidenum">
              <a:rPr lang="en-NZ" smtClean="0"/>
              <a:t>12</a:t>
            </a:fld>
            <a:endParaRPr lang="en-NZ"/>
          </a:p>
        </p:txBody>
      </p:sp>
    </p:spTree>
    <p:extLst>
      <p:ext uri="{BB962C8B-B14F-4D97-AF65-F5344CB8AC3E}">
        <p14:creationId xmlns:p14="http://schemas.microsoft.com/office/powerpoint/2010/main" val="4079151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0" i="0" dirty="0">
                <a:solidFill>
                  <a:srgbClr val="8FAADC"/>
                </a:solidFill>
                <a:effectLst/>
                <a:latin typeface="Arial" panose="020B0604020202020204" pitchFamily="34" charset="0"/>
              </a:rPr>
              <a:t>1</a:t>
            </a:r>
            <a:r>
              <a:rPr lang="en-US" b="0" i="0" dirty="0">
                <a:solidFill>
                  <a:srgbClr val="0070C0"/>
                </a:solidFill>
                <a:effectLst/>
                <a:latin typeface="Arial" panose="020B0604020202020204" pitchFamily="34" charset="0"/>
              </a:rPr>
              <a:t>.  Identify the three biggest obstacles (barriers) that are slowing down the pace of change</a:t>
            </a:r>
            <a:endParaRPr lang="en-US" b="0" i="0" dirty="0">
              <a:solidFill>
                <a:srgbClr val="222222"/>
              </a:solidFill>
              <a:effectLst/>
              <a:latin typeface="Arial" panose="020B0604020202020204" pitchFamily="34" charset="0"/>
            </a:endParaRPr>
          </a:p>
          <a:p>
            <a:endParaRPr lang="en-NZ" dirty="0"/>
          </a:p>
        </p:txBody>
      </p:sp>
      <p:sp>
        <p:nvSpPr>
          <p:cNvPr id="4" name="Slide Number Placeholder 3"/>
          <p:cNvSpPr>
            <a:spLocks noGrp="1"/>
          </p:cNvSpPr>
          <p:nvPr>
            <p:ph type="sldNum" sz="quarter" idx="5"/>
          </p:nvPr>
        </p:nvSpPr>
        <p:spPr/>
        <p:txBody>
          <a:bodyPr/>
          <a:lstStyle/>
          <a:p>
            <a:fld id="{7FB667E1-E601-4AAF-B95C-B25720D70A60}" type="slidenum">
              <a:rPr lang="en-NZ" smtClean="0"/>
              <a:t>13</a:t>
            </a:fld>
            <a:endParaRPr lang="en-NZ"/>
          </a:p>
        </p:txBody>
      </p:sp>
    </p:spTree>
    <p:extLst>
      <p:ext uri="{BB962C8B-B14F-4D97-AF65-F5344CB8AC3E}">
        <p14:creationId xmlns:p14="http://schemas.microsoft.com/office/powerpoint/2010/main" val="11450122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0" i="0" dirty="0">
                <a:solidFill>
                  <a:srgbClr val="8FAADC"/>
                </a:solidFill>
                <a:effectLst/>
                <a:latin typeface="Arial" panose="020B0604020202020204" pitchFamily="34" charset="0"/>
              </a:rPr>
              <a:t>Example of wickedness</a:t>
            </a:r>
            <a:endParaRPr lang="en-NZ" dirty="0"/>
          </a:p>
        </p:txBody>
      </p:sp>
      <p:sp>
        <p:nvSpPr>
          <p:cNvPr id="4" name="Slide Number Placeholder 3"/>
          <p:cNvSpPr>
            <a:spLocks noGrp="1"/>
          </p:cNvSpPr>
          <p:nvPr>
            <p:ph type="sldNum" sz="quarter" idx="5"/>
          </p:nvPr>
        </p:nvSpPr>
        <p:spPr/>
        <p:txBody>
          <a:bodyPr/>
          <a:lstStyle/>
          <a:p>
            <a:fld id="{7FB667E1-E601-4AAF-B95C-B25720D70A60}" type="slidenum">
              <a:rPr lang="en-NZ" smtClean="0"/>
              <a:t>14</a:t>
            </a:fld>
            <a:endParaRPr lang="en-NZ"/>
          </a:p>
        </p:txBody>
      </p:sp>
    </p:spTree>
    <p:extLst>
      <p:ext uri="{BB962C8B-B14F-4D97-AF65-F5344CB8AC3E}">
        <p14:creationId xmlns:p14="http://schemas.microsoft.com/office/powerpoint/2010/main" val="14406737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0" i="0" dirty="0">
                <a:solidFill>
                  <a:srgbClr val="0070C0"/>
                </a:solidFill>
                <a:effectLst/>
                <a:latin typeface="Arial" panose="020B0604020202020204" pitchFamily="34" charset="0"/>
              </a:rPr>
              <a:t>2.   What would improve the pace of change?</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b="0" i="0" dirty="0">
                <a:solidFill>
                  <a:srgbClr val="0070C0"/>
                </a:solidFill>
                <a:effectLst/>
                <a:latin typeface="Arial" panose="020B0604020202020204" pitchFamily="34" charset="0"/>
              </a:rPr>
              <a:t>3.   How do we amplify the pace of change, and bring </a:t>
            </a:r>
            <a:r>
              <a:rPr lang="en-US" b="0" i="0" dirty="0">
                <a:solidFill>
                  <a:srgbClr val="FF0000"/>
                </a:solidFill>
                <a:effectLst/>
                <a:latin typeface="Arial" panose="020B0604020202020204" pitchFamily="34" charset="0"/>
              </a:rPr>
              <a:t>others </a:t>
            </a:r>
            <a:r>
              <a:rPr lang="en-US" b="0" i="0" dirty="0">
                <a:solidFill>
                  <a:srgbClr val="0070C0"/>
                </a:solidFill>
                <a:effectLst/>
                <a:latin typeface="Arial" panose="020B0604020202020204" pitchFamily="34" charset="0"/>
              </a:rPr>
              <a:t>on the journey?</a:t>
            </a:r>
            <a:endParaRPr lang="en-US" b="0" i="0" dirty="0">
              <a:solidFill>
                <a:srgbClr val="222222"/>
              </a:solidFill>
              <a:effectLst/>
              <a:latin typeface="Arial" panose="020B0604020202020204" pitchFamily="34" charset="0"/>
            </a:endParaRPr>
          </a:p>
          <a:p>
            <a:pPr algn="just"/>
            <a:endParaRPr lang="en-US" b="0" i="0" dirty="0">
              <a:solidFill>
                <a:srgbClr val="222222"/>
              </a:solidFill>
              <a:effectLst/>
              <a:latin typeface="Arial" panose="020B0604020202020204" pitchFamily="34" charset="0"/>
            </a:endParaRPr>
          </a:p>
          <a:p>
            <a:endParaRPr lang="en-NZ" dirty="0"/>
          </a:p>
        </p:txBody>
      </p:sp>
      <p:sp>
        <p:nvSpPr>
          <p:cNvPr id="4" name="Slide Number Placeholder 3"/>
          <p:cNvSpPr>
            <a:spLocks noGrp="1"/>
          </p:cNvSpPr>
          <p:nvPr>
            <p:ph type="sldNum" sz="quarter" idx="5"/>
          </p:nvPr>
        </p:nvSpPr>
        <p:spPr/>
        <p:txBody>
          <a:bodyPr/>
          <a:lstStyle/>
          <a:p>
            <a:fld id="{7FB667E1-E601-4AAF-B95C-B25720D70A60}" type="slidenum">
              <a:rPr lang="en-NZ" smtClean="0"/>
              <a:t>15</a:t>
            </a:fld>
            <a:endParaRPr lang="en-NZ"/>
          </a:p>
        </p:txBody>
      </p:sp>
    </p:spTree>
    <p:extLst>
      <p:ext uri="{BB962C8B-B14F-4D97-AF65-F5344CB8AC3E}">
        <p14:creationId xmlns:p14="http://schemas.microsoft.com/office/powerpoint/2010/main" val="2987179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0" i="0" dirty="0">
                <a:solidFill>
                  <a:srgbClr val="0070C0"/>
                </a:solidFill>
                <a:effectLst/>
                <a:latin typeface="Arial" panose="020B0604020202020204" pitchFamily="34" charset="0"/>
              </a:rPr>
              <a:t>2.   What would improve the pace of change?</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b="0" i="0" dirty="0">
                <a:solidFill>
                  <a:srgbClr val="0070C0"/>
                </a:solidFill>
                <a:effectLst/>
                <a:latin typeface="Arial" panose="020B0604020202020204" pitchFamily="34" charset="0"/>
              </a:rPr>
              <a:t>3.   How do we amplify the pace of change, and bring </a:t>
            </a:r>
            <a:r>
              <a:rPr lang="en-US" b="0" i="0" dirty="0">
                <a:solidFill>
                  <a:srgbClr val="FF0000"/>
                </a:solidFill>
                <a:effectLst/>
                <a:latin typeface="Arial" panose="020B0604020202020204" pitchFamily="34" charset="0"/>
              </a:rPr>
              <a:t>others </a:t>
            </a:r>
            <a:r>
              <a:rPr lang="en-US" b="0" i="0" dirty="0">
                <a:solidFill>
                  <a:srgbClr val="0070C0"/>
                </a:solidFill>
                <a:effectLst/>
                <a:latin typeface="Arial" panose="020B0604020202020204" pitchFamily="34" charset="0"/>
              </a:rPr>
              <a:t>on the journey?</a:t>
            </a:r>
            <a:endParaRPr lang="en-US" b="0" i="0" dirty="0">
              <a:solidFill>
                <a:srgbClr val="222222"/>
              </a:solidFill>
              <a:effectLst/>
              <a:latin typeface="Arial" panose="020B0604020202020204" pitchFamily="34" charset="0"/>
            </a:endParaRPr>
          </a:p>
          <a:p>
            <a:pPr algn="just"/>
            <a:endParaRPr lang="en-US" b="0" i="0" dirty="0">
              <a:solidFill>
                <a:srgbClr val="222222"/>
              </a:solidFill>
              <a:effectLst/>
              <a:latin typeface="Arial" panose="020B0604020202020204" pitchFamily="34" charset="0"/>
            </a:endParaRPr>
          </a:p>
          <a:p>
            <a:endParaRPr lang="en-NZ" dirty="0"/>
          </a:p>
        </p:txBody>
      </p:sp>
      <p:sp>
        <p:nvSpPr>
          <p:cNvPr id="4" name="Slide Number Placeholder 3"/>
          <p:cNvSpPr>
            <a:spLocks noGrp="1"/>
          </p:cNvSpPr>
          <p:nvPr>
            <p:ph type="sldNum" sz="quarter" idx="5"/>
          </p:nvPr>
        </p:nvSpPr>
        <p:spPr/>
        <p:txBody>
          <a:bodyPr/>
          <a:lstStyle/>
          <a:p>
            <a:fld id="{7FB667E1-E601-4AAF-B95C-B25720D70A60}" type="slidenum">
              <a:rPr lang="en-NZ" smtClean="0"/>
              <a:t>16</a:t>
            </a:fld>
            <a:endParaRPr lang="en-NZ"/>
          </a:p>
        </p:txBody>
      </p:sp>
    </p:spTree>
    <p:extLst>
      <p:ext uri="{BB962C8B-B14F-4D97-AF65-F5344CB8AC3E}">
        <p14:creationId xmlns:p14="http://schemas.microsoft.com/office/powerpoint/2010/main" val="28760066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7FB667E1-E601-4AAF-B95C-B25720D70A60}" type="slidenum">
              <a:rPr lang="en-NZ" smtClean="0"/>
              <a:t>18</a:t>
            </a:fld>
            <a:endParaRPr lang="en-NZ"/>
          </a:p>
        </p:txBody>
      </p:sp>
    </p:spTree>
    <p:extLst>
      <p:ext uri="{BB962C8B-B14F-4D97-AF65-F5344CB8AC3E}">
        <p14:creationId xmlns:p14="http://schemas.microsoft.com/office/powerpoint/2010/main" val="1768714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Without environmental justice , there is not social justice.</a:t>
            </a:r>
          </a:p>
          <a:p>
            <a:endParaRPr lang="en-NZ" dirty="0"/>
          </a:p>
          <a:p>
            <a:r>
              <a:rPr lang="en-US" b="0" i="0" dirty="0">
                <a:effectLst/>
                <a:latin typeface="-apple-system"/>
              </a:rPr>
              <a:t>Despite the disagreement over the definition of wicked problems, some consensus exists surrounding the characteristics of the phenomenon. </a:t>
            </a:r>
          </a:p>
          <a:p>
            <a:endParaRPr lang="en-US" b="0" i="0" dirty="0">
              <a:effectLst/>
              <a:latin typeface="-apple-system"/>
            </a:endParaRPr>
          </a:p>
          <a:p>
            <a:r>
              <a:rPr lang="en-US" b="0" i="0" dirty="0">
                <a:effectLst/>
                <a:latin typeface="-apple-system"/>
              </a:rPr>
              <a:t>For example, wicked problems have three similarities:  </a:t>
            </a:r>
          </a:p>
          <a:p>
            <a:pPr marL="228600" indent="-228600">
              <a:buAutoNum type="arabicParenR"/>
            </a:pPr>
            <a:r>
              <a:rPr lang="en-US" b="0" i="0" dirty="0">
                <a:effectLst/>
                <a:latin typeface="-apple-system"/>
              </a:rPr>
              <a:t>they change over time (Weber &amp; </a:t>
            </a:r>
            <a:r>
              <a:rPr lang="en-US" b="0" i="0" dirty="0" err="1">
                <a:effectLst/>
                <a:latin typeface="-apple-system"/>
              </a:rPr>
              <a:t>Khademian</a:t>
            </a:r>
            <a:r>
              <a:rPr lang="en-US" b="0" i="0" dirty="0">
                <a:effectLst/>
                <a:latin typeface="-apple-system"/>
              </a:rPr>
              <a:t>, 2008), </a:t>
            </a:r>
          </a:p>
          <a:p>
            <a:pPr marL="228600" indent="-228600">
              <a:buAutoNum type="arabicParenR"/>
            </a:pPr>
            <a:r>
              <a:rPr lang="en-US" b="0" i="0" dirty="0">
                <a:effectLst/>
                <a:latin typeface="-apple-system"/>
              </a:rPr>
              <a:t>social scientists are uncertain about their root causes due to social complexity (Lazarus, 2009), and </a:t>
            </a:r>
          </a:p>
          <a:p>
            <a:pPr marL="228600" indent="-228600">
              <a:buAutoNum type="arabicParenR"/>
            </a:pPr>
            <a:r>
              <a:rPr lang="en-US" b="0" i="0" dirty="0">
                <a:effectLst/>
                <a:latin typeface="-apple-system"/>
              </a:rPr>
              <a:t>stakeholders hold different values regarding the challenges, which often causes conflict (Conklin, 2006). </a:t>
            </a:r>
          </a:p>
          <a:p>
            <a:pPr marL="228600" indent="-228600">
              <a:buAutoNum type="arabicParenR"/>
            </a:pPr>
            <a:endParaRPr lang="en-US" b="0" i="0" dirty="0">
              <a:effectLst/>
              <a:latin typeface="-apple-system"/>
            </a:endParaRPr>
          </a:p>
          <a:p>
            <a:pPr marL="0" indent="0">
              <a:buNone/>
            </a:pPr>
            <a:r>
              <a:rPr lang="en-US" b="0" i="0" dirty="0">
                <a:effectLst/>
                <a:latin typeface="-apple-system"/>
              </a:rPr>
              <a:t>In addition, the properties of wicked problems often demand </a:t>
            </a:r>
            <a:r>
              <a:rPr lang="en-US" b="1" i="0" dirty="0">
                <a:effectLst/>
                <a:latin typeface="-apple-system"/>
              </a:rPr>
              <a:t>collective action across several sectors to create transformative and impactful change throughout the system </a:t>
            </a:r>
            <a:r>
              <a:rPr lang="en-US" b="0" i="0" dirty="0">
                <a:effectLst/>
                <a:latin typeface="-apple-system"/>
              </a:rPr>
              <a:t>(Waddock, 2013).  </a:t>
            </a:r>
          </a:p>
          <a:p>
            <a:pPr marL="0" indent="0">
              <a:buNone/>
            </a:pPr>
            <a:endParaRPr lang="en-US" b="0" i="0" dirty="0">
              <a:effectLst/>
              <a:latin typeface="-apple-system"/>
            </a:endParaRPr>
          </a:p>
          <a:p>
            <a:pPr marL="0" indent="0">
              <a:buNone/>
            </a:pPr>
            <a:r>
              <a:rPr lang="en-US" b="0" i="0" dirty="0">
                <a:effectLst/>
                <a:latin typeface="-apple-system"/>
              </a:rPr>
              <a:t>Further, </a:t>
            </a:r>
            <a:r>
              <a:rPr lang="en-US" b="1" i="0" dirty="0">
                <a:effectLst/>
                <a:latin typeface="-apple-system"/>
              </a:rPr>
              <a:t>the action of individuals to combat wicked problems has very little impact without the collective and coordinated action with others, </a:t>
            </a:r>
            <a:r>
              <a:rPr lang="en-US" b="0" i="0" dirty="0">
                <a:effectLst/>
                <a:latin typeface="-apple-system"/>
              </a:rPr>
              <a:t>which is why multi-stakeholder initiatives play an important theoretical role in the dissertation (</a:t>
            </a:r>
            <a:r>
              <a:rPr lang="en-US" b="0" i="0" dirty="0" err="1">
                <a:effectLst/>
                <a:latin typeface="-apple-system"/>
              </a:rPr>
              <a:t>Batie</a:t>
            </a:r>
            <a:r>
              <a:rPr lang="en-US" b="0" i="0" dirty="0">
                <a:effectLst/>
                <a:latin typeface="-apple-system"/>
              </a:rPr>
              <a:t>, 2008; Conklin, 2006; Weber &amp; </a:t>
            </a:r>
            <a:r>
              <a:rPr lang="en-US" b="0" i="0" dirty="0" err="1">
                <a:effectLst/>
                <a:latin typeface="-apple-system"/>
              </a:rPr>
              <a:t>Khademian</a:t>
            </a:r>
            <a:r>
              <a:rPr lang="en-US" b="0" i="0" dirty="0">
                <a:effectLst/>
                <a:latin typeface="-apple-system"/>
              </a:rPr>
              <a:t>, 2008).</a:t>
            </a:r>
          </a:p>
          <a:p>
            <a:endParaRPr lang="en-NZ" dirty="0"/>
          </a:p>
        </p:txBody>
      </p:sp>
      <p:sp>
        <p:nvSpPr>
          <p:cNvPr id="4" name="Slide Number Placeholder 3"/>
          <p:cNvSpPr>
            <a:spLocks noGrp="1"/>
          </p:cNvSpPr>
          <p:nvPr>
            <p:ph type="sldNum" sz="quarter" idx="5"/>
          </p:nvPr>
        </p:nvSpPr>
        <p:spPr/>
        <p:txBody>
          <a:bodyPr/>
          <a:lstStyle/>
          <a:p>
            <a:fld id="{7FB667E1-E601-4AAF-B95C-B25720D70A60}" type="slidenum">
              <a:rPr lang="en-NZ" smtClean="0"/>
              <a:t>2</a:t>
            </a:fld>
            <a:endParaRPr lang="en-NZ"/>
          </a:p>
        </p:txBody>
      </p:sp>
    </p:spTree>
    <p:extLst>
      <p:ext uri="{BB962C8B-B14F-4D97-AF65-F5344CB8AC3E}">
        <p14:creationId xmlns:p14="http://schemas.microsoft.com/office/powerpoint/2010/main" val="3351448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https://tamiro.massey.ac.nz/nodes/view/284#:~:text=First%20New%20Zealand%20Co%2Doperative%20Cheese%20Factory%2C%20Otago%2C%201871,-collapse&amp;text=%22In%20this%20stone%20walled%20barn,years%20ago%2C%20in%20September%201871.</a:t>
            </a:r>
          </a:p>
        </p:txBody>
      </p:sp>
      <p:sp>
        <p:nvSpPr>
          <p:cNvPr id="4" name="Slide Number Placeholder 3"/>
          <p:cNvSpPr>
            <a:spLocks noGrp="1"/>
          </p:cNvSpPr>
          <p:nvPr>
            <p:ph type="sldNum" sz="quarter" idx="5"/>
          </p:nvPr>
        </p:nvSpPr>
        <p:spPr/>
        <p:txBody>
          <a:bodyPr/>
          <a:lstStyle/>
          <a:p>
            <a:fld id="{7FB667E1-E601-4AAF-B95C-B25720D70A60}" type="slidenum">
              <a:rPr lang="en-NZ" smtClean="0"/>
              <a:t>3</a:t>
            </a:fld>
            <a:endParaRPr lang="en-NZ"/>
          </a:p>
        </p:txBody>
      </p:sp>
    </p:spTree>
    <p:extLst>
      <p:ext uri="{BB962C8B-B14F-4D97-AF65-F5344CB8AC3E}">
        <p14:creationId xmlns:p14="http://schemas.microsoft.com/office/powerpoint/2010/main" val="601429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7FB667E1-E601-4AAF-B95C-B25720D70A60}" type="slidenum">
              <a:rPr lang="en-NZ" smtClean="0"/>
              <a:t>4</a:t>
            </a:fld>
            <a:endParaRPr lang="en-NZ"/>
          </a:p>
        </p:txBody>
      </p:sp>
    </p:spTree>
    <p:extLst>
      <p:ext uri="{BB962C8B-B14F-4D97-AF65-F5344CB8AC3E}">
        <p14:creationId xmlns:p14="http://schemas.microsoft.com/office/powerpoint/2010/main" val="5753255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000" dirty="0">
                <a:solidFill>
                  <a:schemeClr val="tx1"/>
                </a:solidFill>
              </a:rPr>
              <a:t>Refer you to Kat Littlewoods presentation - https://www.youtube.com/watch?v=IL-b0eJ2Tac</a:t>
            </a:r>
          </a:p>
        </p:txBody>
      </p:sp>
      <p:sp>
        <p:nvSpPr>
          <p:cNvPr id="4" name="Slide Number Placeholder 3"/>
          <p:cNvSpPr>
            <a:spLocks noGrp="1"/>
          </p:cNvSpPr>
          <p:nvPr>
            <p:ph type="sldNum" sz="quarter" idx="5"/>
          </p:nvPr>
        </p:nvSpPr>
        <p:spPr/>
        <p:txBody>
          <a:bodyPr/>
          <a:lstStyle/>
          <a:p>
            <a:fld id="{614B9143-DE72-4FB8-A3C4-B8F7EADC6DC6}" type="slidenum">
              <a:rPr lang="en-NZ" smtClean="0"/>
              <a:t>5</a:t>
            </a:fld>
            <a:endParaRPr lang="en-NZ"/>
          </a:p>
        </p:txBody>
      </p:sp>
    </p:spTree>
    <p:extLst>
      <p:ext uri="{BB962C8B-B14F-4D97-AF65-F5344CB8AC3E}">
        <p14:creationId xmlns:p14="http://schemas.microsoft.com/office/powerpoint/2010/main" val="39249168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mj-lt"/>
              <a:buNone/>
            </a:pPr>
            <a:r>
              <a:rPr lang="en-NZ" sz="1000" dirty="0">
                <a:solidFill>
                  <a:schemeClr val="tx1"/>
                </a:solidFill>
                <a:latin typeface="+mn-lt"/>
              </a:rPr>
              <a:t>Animal welfare</a:t>
            </a:r>
          </a:p>
          <a:p>
            <a:pPr marL="228600" lvl="0" indent="-228600">
              <a:buFont typeface="+mj-lt"/>
              <a:buAutoNum type="arabicPeriod"/>
            </a:pPr>
            <a:r>
              <a:rPr lang="en-NZ" sz="1000" dirty="0">
                <a:solidFill>
                  <a:schemeClr val="tx1"/>
                </a:solidFill>
                <a:latin typeface="+mn-lt"/>
              </a:rPr>
              <a:t>animals are sentient</a:t>
            </a:r>
          </a:p>
          <a:p>
            <a:pPr marL="228600" lvl="0" indent="-228600">
              <a:buFont typeface="+mj-lt"/>
              <a:buAutoNum type="arabicPeriod"/>
            </a:pPr>
            <a:r>
              <a:rPr lang="en-NZ" sz="1000" dirty="0">
                <a:solidFill>
                  <a:schemeClr val="tx1"/>
                </a:solidFill>
                <a:latin typeface="+mn-lt"/>
              </a:rPr>
              <a:t>capacity for experiences that matter to them</a:t>
            </a:r>
          </a:p>
          <a:p>
            <a:pPr marL="228600" lvl="0" indent="-228600">
              <a:buFont typeface="+mj-lt"/>
              <a:buAutoNum type="arabicPeriod"/>
            </a:pPr>
            <a:r>
              <a:rPr lang="en-NZ" sz="1000" dirty="0">
                <a:solidFill>
                  <a:schemeClr val="tx1"/>
                </a:solidFill>
                <a:latin typeface="+mn-lt"/>
              </a:rPr>
              <a:t>physical &amp; psychological welfare </a:t>
            </a:r>
          </a:p>
          <a:p>
            <a:pPr marL="228600" lvl="0" indent="-228600">
              <a:buFont typeface="+mj-lt"/>
              <a:buAutoNum type="arabicPeriod"/>
            </a:pPr>
            <a:r>
              <a:rPr lang="en-NZ" sz="1000" dirty="0">
                <a:solidFill>
                  <a:schemeClr val="tx1"/>
                </a:solidFill>
                <a:latin typeface="+mn-lt"/>
              </a:rPr>
              <a:t>animals can suffer and thrive</a:t>
            </a:r>
          </a:p>
          <a:p>
            <a:pPr marL="228600" lvl="0" indent="-228600">
              <a:buFont typeface="+mj-lt"/>
              <a:buAutoNum type="arabicPeriod"/>
            </a:pPr>
            <a:r>
              <a:rPr lang="en-NZ" sz="1000" dirty="0">
                <a:solidFill>
                  <a:schemeClr val="tx1"/>
                </a:solidFill>
                <a:latin typeface="+mn-lt"/>
              </a:rPr>
              <a:t>assess via 5D</a:t>
            </a:r>
          </a:p>
          <a:p>
            <a:pPr marL="228600" lvl="0" indent="-228600">
              <a:buFont typeface="+mj-lt"/>
              <a:buAutoNum type="arabicPeriod"/>
            </a:pPr>
            <a:r>
              <a:rPr lang="en-NZ" sz="1000" dirty="0">
                <a:solidFill>
                  <a:schemeClr val="tx1"/>
                </a:solidFill>
                <a:latin typeface="+mn-lt"/>
              </a:rPr>
              <a:t>examine and learn via discipline</a:t>
            </a:r>
          </a:p>
          <a:p>
            <a:pPr marL="0" marR="0" lvl="0" indent="0" algn="l" defTabSz="914400" rtl="0" eaLnBrk="1" fontAlgn="auto" latinLnBrk="0" hangingPunct="1">
              <a:lnSpc>
                <a:spcPct val="115000"/>
              </a:lnSpc>
              <a:spcBef>
                <a:spcPts val="0"/>
              </a:spcBef>
              <a:spcAft>
                <a:spcPts val="600"/>
              </a:spcAft>
              <a:buClrTx/>
              <a:buSzTx/>
              <a:buFontTx/>
              <a:buNone/>
              <a:tabLst/>
              <a:defRPr/>
            </a:pPr>
            <a:r>
              <a:rPr lang="en-NZ" sz="1000" dirty="0">
                <a:solidFill>
                  <a:schemeClr val="tx1"/>
                </a:solidFill>
                <a:effectLst/>
                <a:latin typeface="+mn-lt"/>
                <a:ea typeface="Times New Roman" panose="02020603050405020304" pitchFamily="18" charset="0"/>
                <a:cs typeface="Calibri" panose="020F0502020204030204" pitchFamily="34" charset="0"/>
              </a:rPr>
              <a:t>Notably, </a:t>
            </a:r>
            <a:r>
              <a:rPr lang="en-NZ" sz="1000" dirty="0">
                <a:solidFill>
                  <a:schemeClr val="tx1"/>
                </a:solidFill>
                <a:effectLst/>
                <a:latin typeface="+mn-lt"/>
                <a:ea typeface="Times New Roman" panose="02020603050405020304" pitchFamily="18" charset="0"/>
                <a:cs typeface="Open Sans" pitchFamily="2" charset="0"/>
              </a:rPr>
              <a:t>underpinning legislation, that is based on minimum standards and prevention of suffering and serious negative welfare impacts, does not provide a life worth living, nor a good life. Good animal welfare, and a good life, can be achieved only when animals can also have experiences that they find rewarding and positive. Edgar et al (2013) state,</a:t>
            </a:r>
          </a:p>
          <a:p>
            <a:pPr marL="0" marR="0" lvl="0" indent="0" algn="l" defTabSz="914400" rtl="0" eaLnBrk="1" fontAlgn="auto" latinLnBrk="0" hangingPunct="1">
              <a:lnSpc>
                <a:spcPct val="115000"/>
              </a:lnSpc>
              <a:spcBef>
                <a:spcPts val="0"/>
              </a:spcBef>
              <a:spcAft>
                <a:spcPts val="600"/>
              </a:spcAft>
              <a:buClrTx/>
              <a:buSzTx/>
              <a:buFontTx/>
              <a:buNone/>
              <a:tabLst/>
              <a:defRPr/>
            </a:pPr>
            <a:endParaRPr lang="en-NZ" sz="1000" dirty="0">
              <a:solidFill>
                <a:schemeClr val="tx1"/>
              </a:solidFill>
              <a:effectLst/>
              <a:latin typeface="+mn-lt"/>
              <a:ea typeface="Calibri" panose="020F0502020204030204" pitchFamily="34" charset="0"/>
              <a:cs typeface="Times New Roman" panose="02020603050405020304" pitchFamily="18" charset="0"/>
            </a:endParaRPr>
          </a:p>
          <a:p>
            <a:pPr marL="457200" marR="510540" algn="just">
              <a:lnSpc>
                <a:spcPct val="115000"/>
              </a:lnSpc>
              <a:spcAft>
                <a:spcPts val="600"/>
              </a:spcAft>
            </a:pPr>
            <a:r>
              <a:rPr lang="en-NZ" sz="1000" i="1" dirty="0">
                <a:solidFill>
                  <a:schemeClr val="tx1"/>
                </a:solidFill>
                <a:effectLst/>
                <a:latin typeface="+mn-lt"/>
                <a:ea typeface="Times New Roman" panose="02020603050405020304" pitchFamily="18" charset="0"/>
                <a:cs typeface="Open Sans" pitchFamily="2" charset="0"/>
              </a:rPr>
              <a:t>“Farm animals can be said to have a 'good life' if their quality of life is substantially higher than the current legal minimum and includes positive experiences of pleasure. In commercial farms, animals can be provided with different resources such as bedding, exercise areas and enrichment objects.”</a:t>
            </a:r>
            <a:r>
              <a:rPr lang="en-NZ" sz="1000" dirty="0">
                <a:solidFill>
                  <a:schemeClr val="tx1"/>
                </a:solidFill>
                <a:effectLst/>
                <a:latin typeface="+mn-lt"/>
                <a:ea typeface="Times New Roman" panose="02020603050405020304" pitchFamily="18" charset="0"/>
                <a:cs typeface="Open Sans" pitchFamily="2" charset="0"/>
              </a:rPr>
              <a:t>	</a:t>
            </a:r>
          </a:p>
          <a:p>
            <a:pPr marL="457200" marR="510540" algn="just">
              <a:lnSpc>
                <a:spcPct val="115000"/>
              </a:lnSpc>
              <a:spcAft>
                <a:spcPts val="600"/>
              </a:spcAft>
            </a:pPr>
            <a:r>
              <a:rPr lang="en-NZ" sz="1000" dirty="0">
                <a:solidFill>
                  <a:schemeClr val="tx1"/>
                </a:solidFill>
                <a:effectLst/>
                <a:latin typeface="+mn-lt"/>
                <a:ea typeface="Times New Roman" panose="02020603050405020304" pitchFamily="18" charset="0"/>
                <a:cs typeface="Open Sans" pitchFamily="2" charset="0"/>
              </a:rPr>
              <a:t>		</a:t>
            </a:r>
            <a:endParaRPr lang="en-NZ" sz="1000" dirty="0">
              <a:solidFill>
                <a:schemeClr val="tx1"/>
              </a:solidFill>
              <a:effectLst/>
              <a:latin typeface="+mn-lt"/>
              <a:ea typeface="Calibri" panose="020F0502020204030204" pitchFamily="34" charset="0"/>
              <a:cs typeface="Times New Roman" panose="02020603050405020304" pitchFamily="18" charset="0"/>
            </a:endParaRPr>
          </a:p>
          <a:p>
            <a:pPr algn="just">
              <a:lnSpc>
                <a:spcPct val="115000"/>
              </a:lnSpc>
              <a:spcAft>
                <a:spcPts val="600"/>
              </a:spcAft>
            </a:pPr>
            <a:r>
              <a:rPr lang="en-NZ" sz="1000" dirty="0">
                <a:solidFill>
                  <a:schemeClr val="tx1"/>
                </a:solidFill>
                <a:effectLst/>
                <a:latin typeface="+mn-lt"/>
                <a:ea typeface="Times New Roman" panose="02020603050405020304" pitchFamily="18" charset="0"/>
                <a:cs typeface="Open Sans" pitchFamily="2" charset="0"/>
              </a:rPr>
              <a:t>‘A Good Life’ then for an animal can only be achieved when the animal has opportunities over and above the minimum requirements. It requires more than merely limiting the worst of pain and distress (suffering) and needs to include positive welfare opportunities and resources that are valued by the animal. Edgar JL, Mullan SM, Pritchard JC, McFarlane UJC, Main DJC. Towards a 'Good Life' for Farm Animals: Development of a Resource Tier Framework to Achieve Positive Welfare for Laying Hens. Animals </a:t>
            </a:r>
            <a:r>
              <a:rPr lang="en-NZ" sz="1000" b="1" dirty="0">
                <a:solidFill>
                  <a:schemeClr val="tx1"/>
                </a:solidFill>
                <a:effectLst/>
                <a:latin typeface="+mn-lt"/>
                <a:ea typeface="Times New Roman" panose="02020603050405020304" pitchFamily="18" charset="0"/>
                <a:cs typeface="Open Sans" pitchFamily="2" charset="0"/>
              </a:rPr>
              <a:t>2013</a:t>
            </a:r>
            <a:r>
              <a:rPr lang="en-NZ" sz="1000" dirty="0">
                <a:solidFill>
                  <a:schemeClr val="tx1"/>
                </a:solidFill>
                <a:effectLst/>
                <a:latin typeface="+mn-lt"/>
                <a:ea typeface="Times New Roman" panose="02020603050405020304" pitchFamily="18" charset="0"/>
                <a:cs typeface="Open Sans" pitchFamily="2" charset="0"/>
              </a:rPr>
              <a:t>, 3, 584-605</a:t>
            </a:r>
            <a:endParaRPr lang="en-NZ" sz="1000" dirty="0">
              <a:solidFill>
                <a:schemeClr val="tx1"/>
              </a:solidFill>
              <a:effectLst/>
              <a:latin typeface="+mn-lt"/>
              <a:ea typeface="Calibri" panose="020F0502020204030204" pitchFamily="34" charset="0"/>
              <a:cs typeface="Times New Roman" panose="02020603050405020304" pitchFamily="18" charset="0"/>
            </a:endParaRPr>
          </a:p>
          <a:p>
            <a:pPr marL="0" lvl="0" indent="0">
              <a:buFont typeface="+mj-lt"/>
              <a:buNone/>
            </a:pPr>
            <a:endParaRPr lang="en-NZ" sz="1000" dirty="0">
              <a:solidFill>
                <a:schemeClr val="tx1"/>
              </a:solidFill>
              <a:latin typeface="+mn-lt"/>
            </a:endParaRPr>
          </a:p>
        </p:txBody>
      </p:sp>
      <p:sp>
        <p:nvSpPr>
          <p:cNvPr id="4" name="Slide Number Placeholder 3"/>
          <p:cNvSpPr>
            <a:spLocks noGrp="1"/>
          </p:cNvSpPr>
          <p:nvPr>
            <p:ph type="sldNum" sz="quarter" idx="5"/>
          </p:nvPr>
        </p:nvSpPr>
        <p:spPr/>
        <p:txBody>
          <a:bodyPr/>
          <a:lstStyle/>
          <a:p>
            <a:fld id="{614B9143-DE72-4FB8-A3C4-B8F7EADC6DC6}" type="slidenum">
              <a:rPr lang="en-NZ" smtClean="0"/>
              <a:t>6</a:t>
            </a:fld>
            <a:endParaRPr lang="en-NZ"/>
          </a:p>
        </p:txBody>
      </p:sp>
    </p:spTree>
    <p:extLst>
      <p:ext uri="{BB962C8B-B14F-4D97-AF65-F5344CB8AC3E}">
        <p14:creationId xmlns:p14="http://schemas.microsoft.com/office/powerpoint/2010/main" val="2305372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mj-lt"/>
              <a:buNone/>
            </a:pPr>
            <a:r>
              <a:rPr lang="en-NZ" sz="1000" dirty="0">
                <a:solidFill>
                  <a:schemeClr val="tx1"/>
                </a:solidFill>
                <a:latin typeface="+mn-lt"/>
              </a:rPr>
              <a:t>AWS used to understand animals’ intrinsic welfare</a:t>
            </a:r>
          </a:p>
          <a:p>
            <a:pPr marL="0" lvl="0" indent="0">
              <a:buFont typeface="+mj-lt"/>
              <a:buNone/>
            </a:pPr>
            <a:r>
              <a:rPr lang="en-NZ" sz="1000" dirty="0">
                <a:solidFill>
                  <a:schemeClr val="tx1"/>
                </a:solidFill>
                <a:latin typeface="+mn-lt"/>
              </a:rPr>
              <a:t>We use various frameworks/models to explain these</a:t>
            </a:r>
          </a:p>
        </p:txBody>
      </p:sp>
      <p:sp>
        <p:nvSpPr>
          <p:cNvPr id="4" name="Slide Number Placeholder 3"/>
          <p:cNvSpPr>
            <a:spLocks noGrp="1"/>
          </p:cNvSpPr>
          <p:nvPr>
            <p:ph type="sldNum" sz="quarter" idx="5"/>
          </p:nvPr>
        </p:nvSpPr>
        <p:spPr/>
        <p:txBody>
          <a:bodyPr/>
          <a:lstStyle/>
          <a:p>
            <a:fld id="{614B9143-DE72-4FB8-A3C4-B8F7EADC6DC6}" type="slidenum">
              <a:rPr lang="en-NZ" smtClean="0"/>
              <a:t>7</a:t>
            </a:fld>
            <a:endParaRPr lang="en-NZ"/>
          </a:p>
        </p:txBody>
      </p:sp>
    </p:spTree>
    <p:extLst>
      <p:ext uri="{BB962C8B-B14F-4D97-AF65-F5344CB8AC3E}">
        <p14:creationId xmlns:p14="http://schemas.microsoft.com/office/powerpoint/2010/main" val="37557427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600"/>
              </a:spcAft>
              <a:buClrTx/>
              <a:buSzTx/>
              <a:buFontTx/>
              <a:buNone/>
              <a:tabLst/>
              <a:defRPr/>
            </a:pPr>
            <a:r>
              <a:rPr lang="en-NZ" sz="1200" dirty="0">
                <a:solidFill>
                  <a:schemeClr val="tx1"/>
                </a:solidFill>
                <a:effectLst/>
                <a:latin typeface="+mn-lt"/>
                <a:ea typeface="Times New Roman" panose="02020603050405020304" pitchFamily="18" charset="0"/>
                <a:cs typeface="Calibri" panose="020F0502020204030204" pitchFamily="34" charset="0"/>
              </a:rPr>
              <a:t>Notably, </a:t>
            </a:r>
            <a:r>
              <a:rPr lang="en-NZ" sz="1200" dirty="0">
                <a:solidFill>
                  <a:schemeClr val="tx1"/>
                </a:solidFill>
                <a:effectLst/>
                <a:latin typeface="+mn-lt"/>
                <a:ea typeface="Times New Roman" panose="02020603050405020304" pitchFamily="18" charset="0"/>
                <a:cs typeface="Open Sans" pitchFamily="2" charset="0"/>
              </a:rPr>
              <a:t>underpinning legislation, that is based on minimum standards and prevention of suffering and serious negative welfare impacts, does not provide a life worth living, nor a good life. Good animal welfare, and a good life, can be achieved only when animals can also have experiences that they find rewarding and positive. Edgar et al (2013) </a:t>
            </a:r>
            <a:r>
              <a:rPr lang="en-NZ" sz="1200">
                <a:solidFill>
                  <a:schemeClr val="tx1"/>
                </a:solidFill>
                <a:effectLst/>
                <a:latin typeface="+mn-lt"/>
                <a:ea typeface="Times New Roman" panose="02020603050405020304" pitchFamily="18" charset="0"/>
                <a:cs typeface="Open Sans" pitchFamily="2" charset="0"/>
              </a:rPr>
              <a:t>state,</a:t>
            </a:r>
          </a:p>
          <a:p>
            <a:pPr marL="0" marR="0" lvl="0" indent="0" algn="l" defTabSz="914400" rtl="0" eaLnBrk="1" fontAlgn="auto" latinLnBrk="0" hangingPunct="1">
              <a:lnSpc>
                <a:spcPct val="115000"/>
              </a:lnSpc>
              <a:spcBef>
                <a:spcPts val="0"/>
              </a:spcBef>
              <a:spcAft>
                <a:spcPts val="600"/>
              </a:spcAft>
              <a:buClrTx/>
              <a:buSzTx/>
              <a:buFontTx/>
              <a:buNone/>
              <a:tabLst/>
              <a:defRPr/>
            </a:pPr>
            <a:endParaRPr lang="en-NZ" sz="1200" dirty="0">
              <a:solidFill>
                <a:schemeClr val="tx1"/>
              </a:solidFill>
              <a:effectLst/>
              <a:latin typeface="+mn-lt"/>
              <a:ea typeface="Calibri" panose="020F0502020204030204" pitchFamily="34" charset="0"/>
              <a:cs typeface="Times New Roman" panose="02020603050405020304" pitchFamily="18" charset="0"/>
            </a:endParaRPr>
          </a:p>
          <a:p>
            <a:pPr marL="457200" marR="510540" algn="just">
              <a:lnSpc>
                <a:spcPct val="115000"/>
              </a:lnSpc>
              <a:spcAft>
                <a:spcPts val="600"/>
              </a:spcAft>
            </a:pPr>
            <a:r>
              <a:rPr lang="en-NZ" sz="1200" i="1" dirty="0">
                <a:solidFill>
                  <a:schemeClr val="tx1"/>
                </a:solidFill>
                <a:effectLst/>
                <a:latin typeface="+mn-lt"/>
                <a:ea typeface="Times New Roman" panose="02020603050405020304" pitchFamily="18" charset="0"/>
                <a:cs typeface="Open Sans" pitchFamily="2" charset="0"/>
              </a:rPr>
              <a:t>“Farm animals can be said to have a 'good life' if their quality of life is substantially higher than the current legal minimum and includes positive experiences of pleasure. In commercial farms, animals can be provided with different resources such as bedding, exercise areas and enrichment objects.”</a:t>
            </a:r>
            <a:r>
              <a:rPr lang="en-NZ" sz="1200" dirty="0">
                <a:solidFill>
                  <a:schemeClr val="tx1"/>
                </a:solidFill>
                <a:effectLst/>
                <a:latin typeface="+mn-lt"/>
                <a:ea typeface="Times New Roman" panose="02020603050405020304" pitchFamily="18" charset="0"/>
                <a:cs typeface="Open Sans" pitchFamily="2" charset="0"/>
              </a:rPr>
              <a:t>	</a:t>
            </a:r>
          </a:p>
          <a:p>
            <a:pPr marL="457200" marR="510540" algn="just">
              <a:lnSpc>
                <a:spcPct val="115000"/>
              </a:lnSpc>
              <a:spcAft>
                <a:spcPts val="600"/>
              </a:spcAft>
            </a:pPr>
            <a:r>
              <a:rPr lang="en-NZ" sz="1200" dirty="0">
                <a:solidFill>
                  <a:schemeClr val="tx1"/>
                </a:solidFill>
                <a:effectLst/>
                <a:latin typeface="+mn-lt"/>
                <a:ea typeface="Times New Roman" panose="02020603050405020304" pitchFamily="18" charset="0"/>
                <a:cs typeface="Open Sans" pitchFamily="2" charset="0"/>
              </a:rPr>
              <a:t>		</a:t>
            </a:r>
            <a:endParaRPr lang="en-NZ" sz="1200" dirty="0">
              <a:solidFill>
                <a:schemeClr val="tx1"/>
              </a:solidFill>
              <a:effectLst/>
              <a:latin typeface="+mn-lt"/>
              <a:ea typeface="Calibri" panose="020F0502020204030204" pitchFamily="34" charset="0"/>
              <a:cs typeface="Times New Roman" panose="02020603050405020304" pitchFamily="18" charset="0"/>
            </a:endParaRPr>
          </a:p>
          <a:p>
            <a:pPr algn="just">
              <a:lnSpc>
                <a:spcPct val="115000"/>
              </a:lnSpc>
              <a:spcAft>
                <a:spcPts val="600"/>
              </a:spcAft>
            </a:pPr>
            <a:r>
              <a:rPr lang="en-NZ" sz="1200" dirty="0">
                <a:solidFill>
                  <a:schemeClr val="tx1"/>
                </a:solidFill>
                <a:effectLst/>
                <a:latin typeface="+mn-lt"/>
                <a:ea typeface="Times New Roman" panose="02020603050405020304" pitchFamily="18" charset="0"/>
                <a:cs typeface="Open Sans" pitchFamily="2" charset="0"/>
              </a:rPr>
              <a:t>‘A Good Life’ then for an animal can only be achieved when the animal has opportunities over and above the minimum requirements. It requires more than merely limiting the worst of pain and distress (suffering) and needs to include positive welfare opportunities and resources that are valued by the animal. Edgar JL, Mullan SM, Pritchard JC, McFarlane UJC, Main DJC. Towards a 'Good Life' for Farm Animals: Development of a Resource Tier Framework to Achieve Positive Welfare for Laying Hens. Animals </a:t>
            </a:r>
            <a:r>
              <a:rPr lang="en-NZ" sz="1200" b="1" dirty="0">
                <a:solidFill>
                  <a:schemeClr val="tx1"/>
                </a:solidFill>
                <a:effectLst/>
                <a:latin typeface="+mn-lt"/>
                <a:ea typeface="Times New Roman" panose="02020603050405020304" pitchFamily="18" charset="0"/>
                <a:cs typeface="Open Sans" pitchFamily="2" charset="0"/>
              </a:rPr>
              <a:t>2013</a:t>
            </a:r>
            <a:r>
              <a:rPr lang="en-NZ" sz="1200" dirty="0">
                <a:solidFill>
                  <a:schemeClr val="tx1"/>
                </a:solidFill>
                <a:effectLst/>
                <a:latin typeface="+mn-lt"/>
                <a:ea typeface="Times New Roman" panose="02020603050405020304" pitchFamily="18" charset="0"/>
                <a:cs typeface="Open Sans" pitchFamily="2" charset="0"/>
              </a:rPr>
              <a:t>, 3, 584-605</a:t>
            </a:r>
            <a:endParaRPr lang="en-NZ" sz="1200"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FAWC 2009 report: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65. Claims that animals enjoy a standard of welfare higher than the legal minimum ought to be verified independently to protect the rights of consumers, farmers and retailers.  Such claims are made regularly by various actors in the food supply chain.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is great potential for confusion amongst consumers when animal products are differentiated according to their welfare provenance, especially when it is unclear how welfare has been assessed or which body has set the standard.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all assurance schemes, independent audit is necessary to ensure compliance with the scheme’s standards </a:t>
            </a:r>
            <a:r>
              <a:rPr lang="en-US" b="1" dirty="0"/>
              <a:t>but for a higher level of welfare that is equivalent to a good life, FAWC believes that the technical standards themselves should be approved independently to ensure that the market is transparent for supplier and purchaser alike. </a:t>
            </a:r>
            <a:endParaRPr lang="en-NZ" b="1" dirty="0"/>
          </a:p>
          <a:p>
            <a:endParaRPr lang="en-NZ" dirty="0"/>
          </a:p>
        </p:txBody>
      </p:sp>
      <p:sp>
        <p:nvSpPr>
          <p:cNvPr id="4" name="Slide Number Placeholder 3"/>
          <p:cNvSpPr>
            <a:spLocks noGrp="1"/>
          </p:cNvSpPr>
          <p:nvPr>
            <p:ph type="sldNum" sz="quarter" idx="5"/>
          </p:nvPr>
        </p:nvSpPr>
        <p:spPr/>
        <p:txBody>
          <a:bodyPr/>
          <a:lstStyle/>
          <a:p>
            <a:fld id="{614B9143-DE72-4FB8-A3C4-B8F7EADC6DC6}" type="slidenum">
              <a:rPr lang="en-NZ" smtClean="0"/>
              <a:t>8</a:t>
            </a:fld>
            <a:endParaRPr lang="en-NZ"/>
          </a:p>
        </p:txBody>
      </p:sp>
    </p:spTree>
    <p:extLst>
      <p:ext uri="{BB962C8B-B14F-4D97-AF65-F5344CB8AC3E}">
        <p14:creationId xmlns:p14="http://schemas.microsoft.com/office/powerpoint/2010/main" val="28923205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mj-lt"/>
              <a:buNone/>
            </a:pPr>
            <a:r>
              <a:rPr lang="en-NZ" sz="1000" dirty="0">
                <a:solidFill>
                  <a:schemeClr val="tx1"/>
                </a:solidFill>
                <a:latin typeface="+mn-lt"/>
              </a:rPr>
              <a:t>Ideally - add calves to system</a:t>
            </a:r>
          </a:p>
          <a:p>
            <a:pPr marL="0" lvl="0" indent="0">
              <a:buFont typeface="+mj-lt"/>
              <a:buNone/>
            </a:pPr>
            <a:r>
              <a:rPr lang="en-NZ" sz="1000" dirty="0">
                <a:solidFill>
                  <a:schemeClr val="tx1"/>
                </a:solidFill>
                <a:latin typeface="+mn-lt"/>
              </a:rPr>
              <a:t>No bare land nor use of pesticides and tillage</a:t>
            </a:r>
          </a:p>
        </p:txBody>
      </p:sp>
      <p:sp>
        <p:nvSpPr>
          <p:cNvPr id="4" name="Slide Number Placeholder 3"/>
          <p:cNvSpPr>
            <a:spLocks noGrp="1"/>
          </p:cNvSpPr>
          <p:nvPr>
            <p:ph type="sldNum" sz="quarter" idx="5"/>
          </p:nvPr>
        </p:nvSpPr>
        <p:spPr/>
        <p:txBody>
          <a:bodyPr/>
          <a:lstStyle/>
          <a:p>
            <a:fld id="{614B9143-DE72-4FB8-A3C4-B8F7EADC6DC6}" type="slidenum">
              <a:rPr lang="en-NZ" smtClean="0"/>
              <a:t>9</a:t>
            </a:fld>
            <a:endParaRPr lang="en-NZ"/>
          </a:p>
        </p:txBody>
      </p:sp>
    </p:spTree>
    <p:extLst>
      <p:ext uri="{BB962C8B-B14F-4D97-AF65-F5344CB8AC3E}">
        <p14:creationId xmlns:p14="http://schemas.microsoft.com/office/powerpoint/2010/main" val="1311638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
          <p:cNvGrpSpPr/>
          <p:nvPr/>
        </p:nvGrpSpPr>
        <p:grpSpPr>
          <a:xfrm rot="248467">
            <a:off x="223563" y="2575407"/>
            <a:ext cx="4688853" cy="2424835"/>
            <a:chOff x="-10068" y="2615721"/>
            <a:chExt cx="5488038" cy="2838132"/>
          </a:xfrm>
        </p:grpSpPr>
        <p:sp>
          <p:nvSpPr>
            <p:cNvPr id="5" name="Freeform 457"/>
            <p:cNvSpPr>
              <a:spLocks/>
            </p:cNvSpPr>
            <p:nvPr/>
          </p:nvSpPr>
          <p:spPr bwMode="auto">
            <a:xfrm>
              <a:off x="-10068" y="2615721"/>
              <a:ext cx="5488038" cy="2838132"/>
            </a:xfrm>
            <a:custGeom>
              <a:avLst/>
              <a:gdLst>
                <a:gd name="T0" fmla="*/ 1351 w 1427"/>
                <a:gd name="T1" fmla="*/ 515 h 781"/>
                <a:gd name="T2" fmla="*/ 1128 w 1427"/>
                <a:gd name="T3" fmla="*/ 506 h 781"/>
                <a:gd name="T4" fmla="*/ 1086 w 1427"/>
                <a:gd name="T5" fmla="*/ 291 h 781"/>
                <a:gd name="T6" fmla="*/ 856 w 1427"/>
                <a:gd name="T7" fmla="*/ 301 h 781"/>
                <a:gd name="T8" fmla="*/ 854 w 1427"/>
                <a:gd name="T9" fmla="*/ 181 h 781"/>
                <a:gd name="T10" fmla="*/ 725 w 1427"/>
                <a:gd name="T11" fmla="*/ 94 h 781"/>
                <a:gd name="T12" fmla="*/ 577 w 1427"/>
                <a:gd name="T13" fmla="*/ 162 h 781"/>
                <a:gd name="T14" fmla="*/ 485 w 1427"/>
                <a:gd name="T15" fmla="*/ 41 h 781"/>
                <a:gd name="T16" fmla="*/ 304 w 1427"/>
                <a:gd name="T17" fmla="*/ 123 h 781"/>
                <a:gd name="T18" fmla="*/ 0 w 1427"/>
                <a:gd name="T19" fmla="*/ 110 h 781"/>
                <a:gd name="T20" fmla="*/ 0 w 1427"/>
                <a:gd name="T21" fmla="*/ 556 h 781"/>
                <a:gd name="T22" fmla="*/ 1273 w 1427"/>
                <a:gd name="T23" fmla="*/ 781 h 781"/>
                <a:gd name="T24" fmla="*/ 1427 w 1427"/>
                <a:gd name="T25" fmla="*/ 646 h 781"/>
                <a:gd name="T26" fmla="*/ 1351 w 1427"/>
                <a:gd name="T27" fmla="*/ 515 h 781"/>
                <a:gd name="connsiteX0" fmla="*/ 9351 w 10000"/>
                <a:gd name="connsiteY0" fmla="*/ 5943 h 9561"/>
                <a:gd name="connsiteX1" fmla="*/ 7905 w 10000"/>
                <a:gd name="connsiteY1" fmla="*/ 6040 h 9561"/>
                <a:gd name="connsiteX2" fmla="*/ 7610 w 10000"/>
                <a:gd name="connsiteY2" fmla="*/ 3287 h 9561"/>
                <a:gd name="connsiteX3" fmla="*/ 5999 w 10000"/>
                <a:gd name="connsiteY3" fmla="*/ 3415 h 9561"/>
                <a:gd name="connsiteX4" fmla="*/ 5985 w 10000"/>
                <a:gd name="connsiteY4" fmla="*/ 1879 h 9561"/>
                <a:gd name="connsiteX5" fmla="*/ 5081 w 10000"/>
                <a:gd name="connsiteY5" fmla="*/ 765 h 9561"/>
                <a:gd name="connsiteX6" fmla="*/ 4043 w 10000"/>
                <a:gd name="connsiteY6" fmla="*/ 1635 h 9561"/>
                <a:gd name="connsiteX7" fmla="*/ 3399 w 10000"/>
                <a:gd name="connsiteY7" fmla="*/ 86 h 9561"/>
                <a:gd name="connsiteX8" fmla="*/ 2130 w 10000"/>
                <a:gd name="connsiteY8" fmla="*/ 1136 h 9561"/>
                <a:gd name="connsiteX9" fmla="*/ 0 w 10000"/>
                <a:gd name="connsiteY9" fmla="*/ 969 h 9561"/>
                <a:gd name="connsiteX10" fmla="*/ 0 w 10000"/>
                <a:gd name="connsiteY10" fmla="*/ 6680 h 9561"/>
                <a:gd name="connsiteX11" fmla="*/ 8921 w 10000"/>
                <a:gd name="connsiteY11" fmla="*/ 9561 h 9561"/>
                <a:gd name="connsiteX12" fmla="*/ 10000 w 10000"/>
                <a:gd name="connsiteY12" fmla="*/ 7832 h 9561"/>
                <a:gd name="connsiteX13" fmla="*/ 9351 w 10000"/>
                <a:gd name="connsiteY13" fmla="*/ 5943 h 9561"/>
                <a:gd name="connsiteX0" fmla="*/ 9351 w 10000"/>
                <a:gd name="connsiteY0" fmla="*/ 6216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13" fmla="*/ 9351 w 10000"/>
                <a:gd name="connsiteY13" fmla="*/ 6216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4"/>
                <a:gd name="connsiteY0" fmla="*/ 8192 h 10000"/>
                <a:gd name="connsiteX1" fmla="*/ 7905 w 10004"/>
                <a:gd name="connsiteY1" fmla="*/ 6317 h 10000"/>
                <a:gd name="connsiteX2" fmla="*/ 7610 w 10004"/>
                <a:gd name="connsiteY2" fmla="*/ 3438 h 10000"/>
                <a:gd name="connsiteX3" fmla="*/ 5999 w 10004"/>
                <a:gd name="connsiteY3" fmla="*/ 3572 h 10000"/>
                <a:gd name="connsiteX4" fmla="*/ 5985 w 10004"/>
                <a:gd name="connsiteY4" fmla="*/ 1965 h 10000"/>
                <a:gd name="connsiteX5" fmla="*/ 5081 w 10004"/>
                <a:gd name="connsiteY5" fmla="*/ 800 h 10000"/>
                <a:gd name="connsiteX6" fmla="*/ 4043 w 10004"/>
                <a:gd name="connsiteY6" fmla="*/ 1710 h 10000"/>
                <a:gd name="connsiteX7" fmla="*/ 3399 w 10004"/>
                <a:gd name="connsiteY7" fmla="*/ 90 h 10000"/>
                <a:gd name="connsiteX8" fmla="*/ 2130 w 10004"/>
                <a:gd name="connsiteY8" fmla="*/ 1188 h 10000"/>
                <a:gd name="connsiteX9" fmla="*/ 0 w 10004"/>
                <a:gd name="connsiteY9" fmla="*/ 1013 h 10000"/>
                <a:gd name="connsiteX10" fmla="*/ 0 w 10004"/>
                <a:gd name="connsiteY10" fmla="*/ 6987 h 10000"/>
                <a:gd name="connsiteX11" fmla="*/ 8921 w 10004"/>
                <a:gd name="connsiteY11" fmla="*/ 10000 h 10000"/>
                <a:gd name="connsiteX12" fmla="*/ 10000 w 10004"/>
                <a:gd name="connsiteY12" fmla="*/ 8192 h 10000"/>
                <a:gd name="connsiteX0" fmla="*/ 10000 w 10004"/>
                <a:gd name="connsiteY0" fmla="*/ 8192 h 10000"/>
                <a:gd name="connsiteX1" fmla="*/ 7905 w 10004"/>
                <a:gd name="connsiteY1" fmla="*/ 6317 h 10000"/>
                <a:gd name="connsiteX2" fmla="*/ 7610 w 10004"/>
                <a:gd name="connsiteY2" fmla="*/ 3438 h 10000"/>
                <a:gd name="connsiteX3" fmla="*/ 5999 w 10004"/>
                <a:gd name="connsiteY3" fmla="*/ 3572 h 10000"/>
                <a:gd name="connsiteX4" fmla="*/ 5985 w 10004"/>
                <a:gd name="connsiteY4" fmla="*/ 1965 h 10000"/>
                <a:gd name="connsiteX5" fmla="*/ 5081 w 10004"/>
                <a:gd name="connsiteY5" fmla="*/ 800 h 10000"/>
                <a:gd name="connsiteX6" fmla="*/ 4043 w 10004"/>
                <a:gd name="connsiteY6" fmla="*/ 1710 h 10000"/>
                <a:gd name="connsiteX7" fmla="*/ 3399 w 10004"/>
                <a:gd name="connsiteY7" fmla="*/ 90 h 10000"/>
                <a:gd name="connsiteX8" fmla="*/ 2130 w 10004"/>
                <a:gd name="connsiteY8" fmla="*/ 1188 h 10000"/>
                <a:gd name="connsiteX9" fmla="*/ 0 w 10004"/>
                <a:gd name="connsiteY9" fmla="*/ 1013 h 10000"/>
                <a:gd name="connsiteX10" fmla="*/ 0 w 10004"/>
                <a:gd name="connsiteY10" fmla="*/ 6987 h 10000"/>
                <a:gd name="connsiteX11" fmla="*/ 8921 w 10004"/>
                <a:gd name="connsiteY11" fmla="*/ 10000 h 10000"/>
                <a:gd name="connsiteX12" fmla="*/ 10000 w 10004"/>
                <a:gd name="connsiteY12" fmla="*/ 8192 h 10000"/>
                <a:gd name="connsiteX0" fmla="*/ 10678 w 10682"/>
                <a:gd name="connsiteY0" fmla="*/ 8192 h 9889"/>
                <a:gd name="connsiteX1" fmla="*/ 8583 w 10682"/>
                <a:gd name="connsiteY1" fmla="*/ 6317 h 9889"/>
                <a:gd name="connsiteX2" fmla="*/ 8288 w 10682"/>
                <a:gd name="connsiteY2" fmla="*/ 3438 h 9889"/>
                <a:gd name="connsiteX3" fmla="*/ 6677 w 10682"/>
                <a:gd name="connsiteY3" fmla="*/ 3572 h 9889"/>
                <a:gd name="connsiteX4" fmla="*/ 6663 w 10682"/>
                <a:gd name="connsiteY4" fmla="*/ 1965 h 9889"/>
                <a:gd name="connsiteX5" fmla="*/ 5759 w 10682"/>
                <a:gd name="connsiteY5" fmla="*/ 800 h 9889"/>
                <a:gd name="connsiteX6" fmla="*/ 4721 w 10682"/>
                <a:gd name="connsiteY6" fmla="*/ 1710 h 9889"/>
                <a:gd name="connsiteX7" fmla="*/ 4077 w 10682"/>
                <a:gd name="connsiteY7" fmla="*/ 90 h 9889"/>
                <a:gd name="connsiteX8" fmla="*/ 2808 w 10682"/>
                <a:gd name="connsiteY8" fmla="*/ 1188 h 9889"/>
                <a:gd name="connsiteX9" fmla="*/ 678 w 10682"/>
                <a:gd name="connsiteY9" fmla="*/ 1013 h 9889"/>
                <a:gd name="connsiteX10" fmla="*/ 678 w 10682"/>
                <a:gd name="connsiteY10" fmla="*/ 6987 h 9889"/>
                <a:gd name="connsiteX11" fmla="*/ 9832 w 10682"/>
                <a:gd name="connsiteY11" fmla="*/ 9889 h 9889"/>
                <a:gd name="connsiteX12" fmla="*/ 10678 w 10682"/>
                <a:gd name="connsiteY12" fmla="*/ 8192 h 9889"/>
                <a:gd name="connsiteX0" fmla="*/ 9996 w 10000"/>
                <a:gd name="connsiteY0" fmla="*/ 8284 h 10000"/>
                <a:gd name="connsiteX1" fmla="*/ 8035 w 10000"/>
                <a:gd name="connsiteY1" fmla="*/ 6388 h 10000"/>
                <a:gd name="connsiteX2" fmla="*/ 7759 w 10000"/>
                <a:gd name="connsiteY2" fmla="*/ 3477 h 10000"/>
                <a:gd name="connsiteX3" fmla="*/ 6251 w 10000"/>
                <a:gd name="connsiteY3" fmla="*/ 3612 h 10000"/>
                <a:gd name="connsiteX4" fmla="*/ 6238 w 10000"/>
                <a:gd name="connsiteY4" fmla="*/ 1987 h 10000"/>
                <a:gd name="connsiteX5" fmla="*/ 5391 w 10000"/>
                <a:gd name="connsiteY5" fmla="*/ 809 h 10000"/>
                <a:gd name="connsiteX6" fmla="*/ 4420 w 10000"/>
                <a:gd name="connsiteY6" fmla="*/ 1729 h 10000"/>
                <a:gd name="connsiteX7" fmla="*/ 3817 w 10000"/>
                <a:gd name="connsiteY7" fmla="*/ 91 h 10000"/>
                <a:gd name="connsiteX8" fmla="*/ 2629 w 10000"/>
                <a:gd name="connsiteY8" fmla="*/ 1201 h 10000"/>
                <a:gd name="connsiteX9" fmla="*/ 635 w 10000"/>
                <a:gd name="connsiteY9" fmla="*/ 1024 h 10000"/>
                <a:gd name="connsiteX10" fmla="*/ 635 w 10000"/>
                <a:gd name="connsiteY10" fmla="*/ 7065 h 10000"/>
                <a:gd name="connsiteX11" fmla="*/ 9204 w 10000"/>
                <a:gd name="connsiteY11" fmla="*/ 10000 h 10000"/>
                <a:gd name="connsiteX12" fmla="*/ 9996 w 10000"/>
                <a:gd name="connsiteY12" fmla="*/ 8284 h 10000"/>
                <a:gd name="connsiteX0" fmla="*/ 9996 w 10000"/>
                <a:gd name="connsiteY0" fmla="*/ 8284 h 10000"/>
                <a:gd name="connsiteX1" fmla="*/ 8035 w 10000"/>
                <a:gd name="connsiteY1" fmla="*/ 6388 h 10000"/>
                <a:gd name="connsiteX2" fmla="*/ 7759 w 10000"/>
                <a:gd name="connsiteY2" fmla="*/ 3477 h 10000"/>
                <a:gd name="connsiteX3" fmla="*/ 6251 w 10000"/>
                <a:gd name="connsiteY3" fmla="*/ 3612 h 10000"/>
                <a:gd name="connsiteX4" fmla="*/ 6238 w 10000"/>
                <a:gd name="connsiteY4" fmla="*/ 1987 h 10000"/>
                <a:gd name="connsiteX5" fmla="*/ 5391 w 10000"/>
                <a:gd name="connsiteY5" fmla="*/ 809 h 10000"/>
                <a:gd name="connsiteX6" fmla="*/ 4420 w 10000"/>
                <a:gd name="connsiteY6" fmla="*/ 1729 h 10000"/>
                <a:gd name="connsiteX7" fmla="*/ 3817 w 10000"/>
                <a:gd name="connsiteY7" fmla="*/ 91 h 10000"/>
                <a:gd name="connsiteX8" fmla="*/ 2629 w 10000"/>
                <a:gd name="connsiteY8" fmla="*/ 1201 h 10000"/>
                <a:gd name="connsiteX9" fmla="*/ 635 w 10000"/>
                <a:gd name="connsiteY9" fmla="*/ 1024 h 10000"/>
                <a:gd name="connsiteX10" fmla="*/ 635 w 10000"/>
                <a:gd name="connsiteY10" fmla="*/ 7065 h 10000"/>
                <a:gd name="connsiteX11" fmla="*/ 9204 w 10000"/>
                <a:gd name="connsiteY11" fmla="*/ 10000 h 10000"/>
                <a:gd name="connsiteX12" fmla="*/ 9996 w 10000"/>
                <a:gd name="connsiteY12" fmla="*/ 8284 h 10000"/>
                <a:gd name="connsiteX0" fmla="*/ 9361 w 9365"/>
                <a:gd name="connsiteY0" fmla="*/ 8284 h 10000"/>
                <a:gd name="connsiteX1" fmla="*/ 7400 w 9365"/>
                <a:gd name="connsiteY1" fmla="*/ 6388 h 10000"/>
                <a:gd name="connsiteX2" fmla="*/ 7124 w 9365"/>
                <a:gd name="connsiteY2" fmla="*/ 3477 h 10000"/>
                <a:gd name="connsiteX3" fmla="*/ 5616 w 9365"/>
                <a:gd name="connsiteY3" fmla="*/ 3612 h 10000"/>
                <a:gd name="connsiteX4" fmla="*/ 5603 w 9365"/>
                <a:gd name="connsiteY4" fmla="*/ 1987 h 10000"/>
                <a:gd name="connsiteX5" fmla="*/ 4756 w 9365"/>
                <a:gd name="connsiteY5" fmla="*/ 809 h 10000"/>
                <a:gd name="connsiteX6" fmla="*/ 3785 w 9365"/>
                <a:gd name="connsiteY6" fmla="*/ 1729 h 10000"/>
                <a:gd name="connsiteX7" fmla="*/ 3182 w 9365"/>
                <a:gd name="connsiteY7" fmla="*/ 91 h 10000"/>
                <a:gd name="connsiteX8" fmla="*/ 1994 w 9365"/>
                <a:gd name="connsiteY8" fmla="*/ 1201 h 10000"/>
                <a:gd name="connsiteX9" fmla="*/ 0 w 9365"/>
                <a:gd name="connsiteY9" fmla="*/ 1024 h 10000"/>
                <a:gd name="connsiteX10" fmla="*/ 0 w 9365"/>
                <a:gd name="connsiteY10" fmla="*/ 7065 h 10000"/>
                <a:gd name="connsiteX11" fmla="*/ 8569 w 9365"/>
                <a:gd name="connsiteY11" fmla="*/ 10000 h 10000"/>
                <a:gd name="connsiteX12" fmla="*/ 9361 w 9365"/>
                <a:gd name="connsiteY12" fmla="*/ 8284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5" h="10000">
                  <a:moveTo>
                    <a:pt x="9361" y="8284"/>
                  </a:moveTo>
                  <a:cubicBezTo>
                    <a:pt x="9458" y="5904"/>
                    <a:pt x="8063" y="5204"/>
                    <a:pt x="7400" y="6388"/>
                  </a:cubicBezTo>
                  <a:cubicBezTo>
                    <a:pt x="7505" y="5833"/>
                    <a:pt x="7780" y="4506"/>
                    <a:pt x="7124" y="3477"/>
                  </a:cubicBezTo>
                  <a:cubicBezTo>
                    <a:pt x="6580" y="2623"/>
                    <a:pt x="6015" y="3178"/>
                    <a:pt x="5616" y="3612"/>
                  </a:cubicBezTo>
                  <a:cubicBezTo>
                    <a:pt x="5701" y="3233"/>
                    <a:pt x="5721" y="2394"/>
                    <a:pt x="5603" y="1987"/>
                  </a:cubicBezTo>
                  <a:cubicBezTo>
                    <a:pt x="5379" y="1160"/>
                    <a:pt x="5136" y="863"/>
                    <a:pt x="4756" y="809"/>
                  </a:cubicBezTo>
                  <a:cubicBezTo>
                    <a:pt x="4297" y="741"/>
                    <a:pt x="4008" y="1134"/>
                    <a:pt x="3785" y="1729"/>
                  </a:cubicBezTo>
                  <a:cubicBezTo>
                    <a:pt x="3771" y="1134"/>
                    <a:pt x="3680" y="267"/>
                    <a:pt x="3182" y="91"/>
                  </a:cubicBezTo>
                  <a:cubicBezTo>
                    <a:pt x="2191" y="-261"/>
                    <a:pt x="1994" y="1201"/>
                    <a:pt x="1994" y="1201"/>
                  </a:cubicBezTo>
                  <a:cubicBezTo>
                    <a:pt x="1699" y="-464"/>
                    <a:pt x="308" y="-275"/>
                    <a:pt x="0" y="1024"/>
                  </a:cubicBezTo>
                  <a:lnTo>
                    <a:pt x="0" y="7065"/>
                  </a:lnTo>
                  <a:cubicBezTo>
                    <a:pt x="1428" y="8561"/>
                    <a:pt x="3374" y="8226"/>
                    <a:pt x="8569" y="10000"/>
                  </a:cubicBezTo>
                  <a:cubicBezTo>
                    <a:pt x="8569" y="10000"/>
                    <a:pt x="9228" y="10077"/>
                    <a:pt x="9361" y="8284"/>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 name="Freeform 458"/>
            <p:cNvSpPr>
              <a:spLocks/>
            </p:cNvSpPr>
            <p:nvPr/>
          </p:nvSpPr>
          <p:spPr bwMode="auto">
            <a:xfrm>
              <a:off x="5049972" y="4978661"/>
              <a:ext cx="133444" cy="69977"/>
            </a:xfrm>
            <a:custGeom>
              <a:avLst/>
              <a:gdLst>
                <a:gd name="T0" fmla="*/ 4 w 35"/>
                <a:gd name="T1" fmla="*/ 0 h 18"/>
                <a:gd name="T2" fmla="*/ 0 w 35"/>
                <a:gd name="T3" fmla="*/ 5 h 18"/>
                <a:gd name="T4" fmla="*/ 35 w 35"/>
                <a:gd name="T5" fmla="*/ 2 h 18"/>
                <a:gd name="T6" fmla="*/ 4 w 35"/>
                <a:gd name="T7" fmla="*/ 0 h 18"/>
              </a:gdLst>
              <a:ahLst/>
              <a:cxnLst>
                <a:cxn ang="0">
                  <a:pos x="T0" y="T1"/>
                </a:cxn>
                <a:cxn ang="0">
                  <a:pos x="T2" y="T3"/>
                </a:cxn>
                <a:cxn ang="0">
                  <a:pos x="T4" y="T5"/>
                </a:cxn>
                <a:cxn ang="0">
                  <a:pos x="T6" y="T7"/>
                </a:cxn>
              </a:cxnLst>
              <a:rect l="0" t="0" r="r" b="b"/>
              <a:pathLst>
                <a:path w="35" h="18">
                  <a:moveTo>
                    <a:pt x="4" y="0"/>
                  </a:moveTo>
                  <a:cubicBezTo>
                    <a:pt x="4" y="0"/>
                    <a:pt x="2" y="2"/>
                    <a:pt x="0" y="5"/>
                  </a:cubicBezTo>
                  <a:cubicBezTo>
                    <a:pt x="22" y="17"/>
                    <a:pt x="27" y="17"/>
                    <a:pt x="35" y="2"/>
                  </a:cubicBezTo>
                  <a:cubicBezTo>
                    <a:pt x="20" y="18"/>
                    <a:pt x="4" y="0"/>
                    <a:pt x="4" y="0"/>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 name="Freeform 459"/>
            <p:cNvSpPr>
              <a:spLocks/>
            </p:cNvSpPr>
            <p:nvPr/>
          </p:nvSpPr>
          <p:spPr bwMode="auto">
            <a:xfrm>
              <a:off x="2504766" y="2944450"/>
              <a:ext cx="84623" cy="96015"/>
            </a:xfrm>
            <a:custGeom>
              <a:avLst/>
              <a:gdLst>
                <a:gd name="T0" fmla="*/ 4 w 22"/>
                <a:gd name="T1" fmla="*/ 0 h 25"/>
                <a:gd name="T2" fmla="*/ 18 w 22"/>
                <a:gd name="T3" fmla="*/ 25 h 25"/>
                <a:gd name="T4" fmla="*/ 4 w 22"/>
                <a:gd name="T5" fmla="*/ 0 h 25"/>
              </a:gdLst>
              <a:ahLst/>
              <a:cxnLst>
                <a:cxn ang="0">
                  <a:pos x="T0" y="T1"/>
                </a:cxn>
                <a:cxn ang="0">
                  <a:pos x="T2" y="T3"/>
                </a:cxn>
                <a:cxn ang="0">
                  <a:pos x="T4" y="T5"/>
                </a:cxn>
              </a:cxnLst>
              <a:rect l="0" t="0" r="r" b="b"/>
              <a:pathLst>
                <a:path w="22" h="25">
                  <a:moveTo>
                    <a:pt x="4" y="0"/>
                  </a:moveTo>
                  <a:cubicBezTo>
                    <a:pt x="4" y="0"/>
                    <a:pt x="0" y="20"/>
                    <a:pt x="18" y="25"/>
                  </a:cubicBezTo>
                  <a:cubicBezTo>
                    <a:pt x="22" y="9"/>
                    <a:pt x="4" y="0"/>
                    <a:pt x="4"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 name="Freeform 460"/>
            <p:cNvSpPr>
              <a:spLocks/>
            </p:cNvSpPr>
            <p:nvPr/>
          </p:nvSpPr>
          <p:spPr bwMode="auto">
            <a:xfrm>
              <a:off x="2304599" y="3125088"/>
              <a:ext cx="100897" cy="81368"/>
            </a:xfrm>
            <a:custGeom>
              <a:avLst/>
              <a:gdLst>
                <a:gd name="T0" fmla="*/ 0 w 26"/>
                <a:gd name="T1" fmla="*/ 2 h 21"/>
                <a:gd name="T2" fmla="*/ 26 w 26"/>
                <a:gd name="T3" fmla="*/ 15 h 21"/>
                <a:gd name="T4" fmla="*/ 0 w 26"/>
                <a:gd name="T5" fmla="*/ 2 h 21"/>
              </a:gdLst>
              <a:ahLst/>
              <a:cxnLst>
                <a:cxn ang="0">
                  <a:pos x="T0" y="T1"/>
                </a:cxn>
                <a:cxn ang="0">
                  <a:pos x="T2" y="T3"/>
                </a:cxn>
                <a:cxn ang="0">
                  <a:pos x="T4" y="T5"/>
                </a:cxn>
              </a:cxnLst>
              <a:rect l="0" t="0" r="r" b="b"/>
              <a:pathLst>
                <a:path w="26" h="21">
                  <a:moveTo>
                    <a:pt x="0" y="2"/>
                  </a:moveTo>
                  <a:cubicBezTo>
                    <a:pt x="0" y="2"/>
                    <a:pt x="8" y="21"/>
                    <a:pt x="26" y="15"/>
                  </a:cubicBezTo>
                  <a:cubicBezTo>
                    <a:pt x="19" y="0"/>
                    <a:pt x="0" y="2"/>
                    <a:pt x="0" y="2"/>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 name="Freeform 461"/>
            <p:cNvSpPr>
              <a:spLocks/>
            </p:cNvSpPr>
            <p:nvPr/>
          </p:nvSpPr>
          <p:spPr bwMode="auto">
            <a:xfrm>
              <a:off x="2459199" y="3294334"/>
              <a:ext cx="107406" cy="89505"/>
            </a:xfrm>
            <a:custGeom>
              <a:avLst/>
              <a:gdLst>
                <a:gd name="T0" fmla="*/ 0 w 28"/>
                <a:gd name="T1" fmla="*/ 7 h 23"/>
                <a:gd name="T2" fmla="*/ 28 w 28"/>
                <a:gd name="T3" fmla="*/ 12 h 23"/>
                <a:gd name="T4" fmla="*/ 0 w 28"/>
                <a:gd name="T5" fmla="*/ 7 h 23"/>
              </a:gdLst>
              <a:ahLst/>
              <a:cxnLst>
                <a:cxn ang="0">
                  <a:pos x="T0" y="T1"/>
                </a:cxn>
                <a:cxn ang="0">
                  <a:pos x="T2" y="T3"/>
                </a:cxn>
                <a:cxn ang="0">
                  <a:pos x="T4" y="T5"/>
                </a:cxn>
              </a:cxnLst>
              <a:rect l="0" t="0" r="r" b="b"/>
              <a:pathLst>
                <a:path w="28" h="23">
                  <a:moveTo>
                    <a:pt x="0" y="7"/>
                  </a:moveTo>
                  <a:cubicBezTo>
                    <a:pt x="0" y="7"/>
                    <a:pt x="12" y="23"/>
                    <a:pt x="28" y="12"/>
                  </a:cubicBezTo>
                  <a:cubicBezTo>
                    <a:pt x="20" y="0"/>
                    <a:pt x="0" y="7"/>
                    <a:pt x="0" y="7"/>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 name="Freeform 462"/>
            <p:cNvSpPr>
              <a:spLocks/>
            </p:cNvSpPr>
            <p:nvPr/>
          </p:nvSpPr>
          <p:spPr bwMode="auto">
            <a:xfrm>
              <a:off x="2005163" y="3133224"/>
              <a:ext cx="115543" cy="87878"/>
            </a:xfrm>
            <a:custGeom>
              <a:avLst/>
              <a:gdLst>
                <a:gd name="T0" fmla="*/ 0 w 30"/>
                <a:gd name="T1" fmla="*/ 10 h 23"/>
                <a:gd name="T2" fmla="*/ 30 w 30"/>
                <a:gd name="T3" fmla="*/ 10 h 23"/>
                <a:gd name="T4" fmla="*/ 0 w 30"/>
                <a:gd name="T5" fmla="*/ 10 h 23"/>
              </a:gdLst>
              <a:ahLst/>
              <a:cxnLst>
                <a:cxn ang="0">
                  <a:pos x="T0" y="T1"/>
                </a:cxn>
                <a:cxn ang="0">
                  <a:pos x="T2" y="T3"/>
                </a:cxn>
                <a:cxn ang="0">
                  <a:pos x="T4" y="T5"/>
                </a:cxn>
              </a:cxnLst>
              <a:rect l="0" t="0" r="r" b="b"/>
              <a:pathLst>
                <a:path w="30" h="23">
                  <a:moveTo>
                    <a:pt x="0" y="10"/>
                  </a:moveTo>
                  <a:cubicBezTo>
                    <a:pt x="0" y="10"/>
                    <a:pt x="16" y="23"/>
                    <a:pt x="30" y="10"/>
                  </a:cubicBezTo>
                  <a:cubicBezTo>
                    <a:pt x="17" y="0"/>
                    <a:pt x="0" y="10"/>
                    <a:pt x="0" y="1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 name="Freeform 463"/>
            <p:cNvSpPr>
              <a:spLocks/>
            </p:cNvSpPr>
            <p:nvPr/>
          </p:nvSpPr>
          <p:spPr bwMode="auto">
            <a:xfrm>
              <a:off x="1759430" y="2687325"/>
              <a:ext cx="92760" cy="115543"/>
            </a:xfrm>
            <a:custGeom>
              <a:avLst/>
              <a:gdLst>
                <a:gd name="T0" fmla="*/ 13 w 24"/>
                <a:gd name="T1" fmla="*/ 30 h 30"/>
                <a:gd name="T2" fmla="*/ 14 w 24"/>
                <a:gd name="T3" fmla="*/ 0 h 30"/>
                <a:gd name="T4" fmla="*/ 13 w 24"/>
                <a:gd name="T5" fmla="*/ 30 h 30"/>
              </a:gdLst>
              <a:ahLst/>
              <a:cxnLst>
                <a:cxn ang="0">
                  <a:pos x="T0" y="T1"/>
                </a:cxn>
                <a:cxn ang="0">
                  <a:pos x="T2" y="T3"/>
                </a:cxn>
                <a:cxn ang="0">
                  <a:pos x="T4" y="T5"/>
                </a:cxn>
              </a:cxnLst>
              <a:rect l="0" t="0" r="r" b="b"/>
              <a:pathLst>
                <a:path w="24" h="30">
                  <a:moveTo>
                    <a:pt x="13" y="30"/>
                  </a:moveTo>
                  <a:cubicBezTo>
                    <a:pt x="24" y="18"/>
                    <a:pt x="14" y="0"/>
                    <a:pt x="14" y="0"/>
                  </a:cubicBezTo>
                  <a:cubicBezTo>
                    <a:pt x="14" y="0"/>
                    <a:pt x="0" y="16"/>
                    <a:pt x="13" y="3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 name="Freeform 464"/>
            <p:cNvSpPr>
              <a:spLocks/>
            </p:cNvSpPr>
            <p:nvPr/>
          </p:nvSpPr>
          <p:spPr bwMode="auto">
            <a:xfrm>
              <a:off x="3012505" y="3522166"/>
              <a:ext cx="92760" cy="73232"/>
            </a:xfrm>
            <a:custGeom>
              <a:avLst/>
              <a:gdLst>
                <a:gd name="T0" fmla="*/ 0 w 24"/>
                <a:gd name="T1" fmla="*/ 3 h 19"/>
                <a:gd name="T2" fmla="*/ 24 w 24"/>
                <a:gd name="T3" fmla="*/ 19 h 19"/>
                <a:gd name="T4" fmla="*/ 0 w 24"/>
                <a:gd name="T5" fmla="*/ 3 h 19"/>
              </a:gdLst>
              <a:ahLst/>
              <a:cxnLst>
                <a:cxn ang="0">
                  <a:pos x="T0" y="T1"/>
                </a:cxn>
                <a:cxn ang="0">
                  <a:pos x="T2" y="T3"/>
                </a:cxn>
                <a:cxn ang="0">
                  <a:pos x="T4" y="T5"/>
                </a:cxn>
              </a:cxnLst>
              <a:rect l="0" t="0" r="r" b="b"/>
              <a:pathLst>
                <a:path w="24" h="19">
                  <a:moveTo>
                    <a:pt x="0" y="3"/>
                  </a:moveTo>
                  <a:cubicBezTo>
                    <a:pt x="4" y="19"/>
                    <a:pt x="24" y="19"/>
                    <a:pt x="24" y="19"/>
                  </a:cubicBezTo>
                  <a:cubicBezTo>
                    <a:pt x="24" y="19"/>
                    <a:pt x="19" y="0"/>
                    <a:pt x="0" y="3"/>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 name="Freeform 465"/>
            <p:cNvSpPr>
              <a:spLocks/>
            </p:cNvSpPr>
            <p:nvPr/>
          </p:nvSpPr>
          <p:spPr bwMode="auto">
            <a:xfrm>
              <a:off x="3074345" y="3401740"/>
              <a:ext cx="107406" cy="89505"/>
            </a:xfrm>
            <a:custGeom>
              <a:avLst/>
              <a:gdLst>
                <a:gd name="T0" fmla="*/ 0 w 28"/>
                <a:gd name="T1" fmla="*/ 11 h 23"/>
                <a:gd name="T2" fmla="*/ 28 w 28"/>
                <a:gd name="T3" fmla="*/ 16 h 23"/>
                <a:gd name="T4" fmla="*/ 0 w 28"/>
                <a:gd name="T5" fmla="*/ 11 h 23"/>
              </a:gdLst>
              <a:ahLst/>
              <a:cxnLst>
                <a:cxn ang="0">
                  <a:pos x="T0" y="T1"/>
                </a:cxn>
                <a:cxn ang="0">
                  <a:pos x="T2" y="T3"/>
                </a:cxn>
                <a:cxn ang="0">
                  <a:pos x="T4" y="T5"/>
                </a:cxn>
              </a:cxnLst>
              <a:rect l="0" t="0" r="r" b="b"/>
              <a:pathLst>
                <a:path w="28" h="23">
                  <a:moveTo>
                    <a:pt x="0" y="11"/>
                  </a:moveTo>
                  <a:cubicBezTo>
                    <a:pt x="10" y="23"/>
                    <a:pt x="28" y="16"/>
                    <a:pt x="28" y="16"/>
                  </a:cubicBezTo>
                  <a:cubicBezTo>
                    <a:pt x="28" y="16"/>
                    <a:pt x="15" y="0"/>
                    <a:pt x="0" y="11"/>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 name="Freeform 466"/>
            <p:cNvSpPr>
              <a:spLocks/>
            </p:cNvSpPr>
            <p:nvPr/>
          </p:nvSpPr>
          <p:spPr bwMode="auto">
            <a:xfrm>
              <a:off x="4107725" y="4332596"/>
              <a:ext cx="84623" cy="81368"/>
            </a:xfrm>
            <a:custGeom>
              <a:avLst/>
              <a:gdLst>
                <a:gd name="T0" fmla="*/ 0 w 22"/>
                <a:gd name="T1" fmla="*/ 3 h 21"/>
                <a:gd name="T2" fmla="*/ 22 w 22"/>
                <a:gd name="T3" fmla="*/ 21 h 21"/>
                <a:gd name="T4" fmla="*/ 0 w 22"/>
                <a:gd name="T5" fmla="*/ 3 h 21"/>
              </a:gdLst>
              <a:ahLst/>
              <a:cxnLst>
                <a:cxn ang="0">
                  <a:pos x="T0" y="T1"/>
                </a:cxn>
                <a:cxn ang="0">
                  <a:pos x="T2" y="T3"/>
                </a:cxn>
                <a:cxn ang="0">
                  <a:pos x="T4" y="T5"/>
                </a:cxn>
              </a:cxnLst>
              <a:rect l="0" t="0" r="r" b="b"/>
              <a:pathLst>
                <a:path w="22" h="21">
                  <a:moveTo>
                    <a:pt x="0" y="3"/>
                  </a:moveTo>
                  <a:cubicBezTo>
                    <a:pt x="2" y="19"/>
                    <a:pt x="22" y="21"/>
                    <a:pt x="22" y="21"/>
                  </a:cubicBezTo>
                  <a:cubicBezTo>
                    <a:pt x="22" y="21"/>
                    <a:pt x="19" y="0"/>
                    <a:pt x="0" y="3"/>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 name="Freeform 467"/>
            <p:cNvSpPr>
              <a:spLocks/>
            </p:cNvSpPr>
            <p:nvPr/>
          </p:nvSpPr>
          <p:spPr bwMode="auto">
            <a:xfrm>
              <a:off x="4177702" y="4225189"/>
              <a:ext cx="102524" cy="84623"/>
            </a:xfrm>
            <a:custGeom>
              <a:avLst/>
              <a:gdLst>
                <a:gd name="T0" fmla="*/ 0 w 27"/>
                <a:gd name="T1" fmla="*/ 9 h 22"/>
                <a:gd name="T2" fmla="*/ 27 w 27"/>
                <a:gd name="T3" fmla="*/ 16 h 22"/>
                <a:gd name="T4" fmla="*/ 0 w 27"/>
                <a:gd name="T5" fmla="*/ 9 h 22"/>
              </a:gdLst>
              <a:ahLst/>
              <a:cxnLst>
                <a:cxn ang="0">
                  <a:pos x="T0" y="T1"/>
                </a:cxn>
                <a:cxn ang="0">
                  <a:pos x="T2" y="T3"/>
                </a:cxn>
                <a:cxn ang="0">
                  <a:pos x="T4" y="T5"/>
                </a:cxn>
              </a:cxnLst>
              <a:rect l="0" t="0" r="r" b="b"/>
              <a:pathLst>
                <a:path w="27" h="22">
                  <a:moveTo>
                    <a:pt x="0" y="9"/>
                  </a:moveTo>
                  <a:cubicBezTo>
                    <a:pt x="9" y="22"/>
                    <a:pt x="27" y="16"/>
                    <a:pt x="27" y="16"/>
                  </a:cubicBezTo>
                  <a:cubicBezTo>
                    <a:pt x="27" y="16"/>
                    <a:pt x="16" y="0"/>
                    <a:pt x="0" y="9"/>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 name="Freeform 468"/>
            <p:cNvSpPr>
              <a:spLocks/>
            </p:cNvSpPr>
            <p:nvPr/>
          </p:nvSpPr>
          <p:spPr bwMode="auto">
            <a:xfrm>
              <a:off x="3450267" y="3751625"/>
              <a:ext cx="76486" cy="81368"/>
            </a:xfrm>
            <a:custGeom>
              <a:avLst/>
              <a:gdLst>
                <a:gd name="T0" fmla="*/ 0 w 20"/>
                <a:gd name="T1" fmla="*/ 0 h 21"/>
                <a:gd name="T2" fmla="*/ 20 w 20"/>
                <a:gd name="T3" fmla="*/ 21 h 21"/>
                <a:gd name="T4" fmla="*/ 0 w 20"/>
                <a:gd name="T5" fmla="*/ 0 h 21"/>
              </a:gdLst>
              <a:ahLst/>
              <a:cxnLst>
                <a:cxn ang="0">
                  <a:pos x="T0" y="T1"/>
                </a:cxn>
                <a:cxn ang="0">
                  <a:pos x="T2" y="T3"/>
                </a:cxn>
                <a:cxn ang="0">
                  <a:pos x="T4" y="T5"/>
                </a:cxn>
              </a:cxnLst>
              <a:rect l="0" t="0" r="r" b="b"/>
              <a:pathLst>
                <a:path w="20" h="21">
                  <a:moveTo>
                    <a:pt x="0" y="0"/>
                  </a:moveTo>
                  <a:cubicBezTo>
                    <a:pt x="0" y="0"/>
                    <a:pt x="1" y="20"/>
                    <a:pt x="20" y="21"/>
                  </a:cubicBezTo>
                  <a:cubicBezTo>
                    <a:pt x="19" y="5"/>
                    <a:pt x="0" y="0"/>
                    <a:pt x="0"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 name="Freeform 469"/>
            <p:cNvSpPr>
              <a:spLocks/>
            </p:cNvSpPr>
            <p:nvPr/>
          </p:nvSpPr>
          <p:spPr bwMode="auto">
            <a:xfrm>
              <a:off x="3731802" y="3706058"/>
              <a:ext cx="84623" cy="104152"/>
            </a:xfrm>
            <a:custGeom>
              <a:avLst/>
              <a:gdLst>
                <a:gd name="T0" fmla="*/ 5 w 22"/>
                <a:gd name="T1" fmla="*/ 0 h 27"/>
                <a:gd name="T2" fmla="*/ 17 w 22"/>
                <a:gd name="T3" fmla="*/ 27 h 27"/>
                <a:gd name="T4" fmla="*/ 5 w 22"/>
                <a:gd name="T5" fmla="*/ 0 h 27"/>
              </a:gdLst>
              <a:ahLst/>
              <a:cxnLst>
                <a:cxn ang="0">
                  <a:pos x="T0" y="T1"/>
                </a:cxn>
                <a:cxn ang="0">
                  <a:pos x="T2" y="T3"/>
                </a:cxn>
                <a:cxn ang="0">
                  <a:pos x="T4" y="T5"/>
                </a:cxn>
              </a:cxnLst>
              <a:rect l="0" t="0" r="r" b="b"/>
              <a:pathLst>
                <a:path w="22" h="27">
                  <a:moveTo>
                    <a:pt x="5" y="0"/>
                  </a:moveTo>
                  <a:cubicBezTo>
                    <a:pt x="5" y="0"/>
                    <a:pt x="0" y="20"/>
                    <a:pt x="17" y="27"/>
                  </a:cubicBezTo>
                  <a:cubicBezTo>
                    <a:pt x="22" y="11"/>
                    <a:pt x="5" y="0"/>
                    <a:pt x="5"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 name="Freeform 470"/>
            <p:cNvSpPr>
              <a:spLocks/>
            </p:cNvSpPr>
            <p:nvPr/>
          </p:nvSpPr>
          <p:spPr bwMode="auto">
            <a:xfrm>
              <a:off x="3899421" y="3559595"/>
              <a:ext cx="89505" cy="109034"/>
            </a:xfrm>
            <a:custGeom>
              <a:avLst/>
              <a:gdLst>
                <a:gd name="T0" fmla="*/ 10 w 23"/>
                <a:gd name="T1" fmla="*/ 28 h 28"/>
                <a:gd name="T2" fmla="*/ 17 w 23"/>
                <a:gd name="T3" fmla="*/ 0 h 28"/>
                <a:gd name="T4" fmla="*/ 10 w 23"/>
                <a:gd name="T5" fmla="*/ 28 h 28"/>
              </a:gdLst>
              <a:ahLst/>
              <a:cxnLst>
                <a:cxn ang="0">
                  <a:pos x="T0" y="T1"/>
                </a:cxn>
                <a:cxn ang="0">
                  <a:pos x="T2" y="T3"/>
                </a:cxn>
                <a:cxn ang="0">
                  <a:pos x="T4" y="T5"/>
                </a:cxn>
              </a:cxnLst>
              <a:rect l="0" t="0" r="r" b="b"/>
              <a:pathLst>
                <a:path w="23" h="28">
                  <a:moveTo>
                    <a:pt x="10" y="28"/>
                  </a:moveTo>
                  <a:cubicBezTo>
                    <a:pt x="23" y="19"/>
                    <a:pt x="17" y="0"/>
                    <a:pt x="17" y="0"/>
                  </a:cubicBezTo>
                  <a:cubicBezTo>
                    <a:pt x="17" y="0"/>
                    <a:pt x="0" y="11"/>
                    <a:pt x="10" y="28"/>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 name="Freeform 471"/>
            <p:cNvSpPr>
              <a:spLocks/>
            </p:cNvSpPr>
            <p:nvPr/>
          </p:nvSpPr>
          <p:spPr bwMode="auto">
            <a:xfrm>
              <a:off x="4215131" y="3971320"/>
              <a:ext cx="104152" cy="89505"/>
            </a:xfrm>
            <a:custGeom>
              <a:avLst/>
              <a:gdLst>
                <a:gd name="T0" fmla="*/ 0 w 27"/>
                <a:gd name="T1" fmla="*/ 17 h 23"/>
                <a:gd name="T2" fmla="*/ 27 w 27"/>
                <a:gd name="T3" fmla="*/ 8 h 23"/>
                <a:gd name="T4" fmla="*/ 0 w 27"/>
                <a:gd name="T5" fmla="*/ 17 h 23"/>
              </a:gdLst>
              <a:ahLst/>
              <a:cxnLst>
                <a:cxn ang="0">
                  <a:pos x="T0" y="T1"/>
                </a:cxn>
                <a:cxn ang="0">
                  <a:pos x="T2" y="T3"/>
                </a:cxn>
                <a:cxn ang="0">
                  <a:pos x="T4" y="T5"/>
                </a:cxn>
              </a:cxnLst>
              <a:rect l="0" t="0" r="r" b="b"/>
              <a:pathLst>
                <a:path w="27" h="23">
                  <a:moveTo>
                    <a:pt x="0" y="17"/>
                  </a:moveTo>
                  <a:cubicBezTo>
                    <a:pt x="15" y="23"/>
                    <a:pt x="27" y="8"/>
                    <a:pt x="27" y="8"/>
                  </a:cubicBezTo>
                  <a:cubicBezTo>
                    <a:pt x="27" y="8"/>
                    <a:pt x="9" y="0"/>
                    <a:pt x="0" y="17"/>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 name="Freeform 472"/>
            <p:cNvSpPr>
              <a:spLocks/>
            </p:cNvSpPr>
            <p:nvPr/>
          </p:nvSpPr>
          <p:spPr bwMode="auto">
            <a:xfrm>
              <a:off x="4700087" y="4413964"/>
              <a:ext cx="91133" cy="107406"/>
            </a:xfrm>
            <a:custGeom>
              <a:avLst/>
              <a:gdLst>
                <a:gd name="T0" fmla="*/ 13 w 24"/>
                <a:gd name="T1" fmla="*/ 28 h 28"/>
                <a:gd name="T2" fmla="*/ 12 w 24"/>
                <a:gd name="T3" fmla="*/ 0 h 28"/>
                <a:gd name="T4" fmla="*/ 13 w 24"/>
                <a:gd name="T5" fmla="*/ 28 h 28"/>
              </a:gdLst>
              <a:ahLst/>
              <a:cxnLst>
                <a:cxn ang="0">
                  <a:pos x="T0" y="T1"/>
                </a:cxn>
                <a:cxn ang="0">
                  <a:pos x="T2" y="T3"/>
                </a:cxn>
                <a:cxn ang="0">
                  <a:pos x="T4" y="T5"/>
                </a:cxn>
              </a:cxnLst>
              <a:rect l="0" t="0" r="r" b="b"/>
              <a:pathLst>
                <a:path w="24" h="28">
                  <a:moveTo>
                    <a:pt x="13" y="28"/>
                  </a:moveTo>
                  <a:cubicBezTo>
                    <a:pt x="24" y="16"/>
                    <a:pt x="12" y="0"/>
                    <a:pt x="12" y="0"/>
                  </a:cubicBezTo>
                  <a:cubicBezTo>
                    <a:pt x="12" y="0"/>
                    <a:pt x="0" y="15"/>
                    <a:pt x="13" y="28"/>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 name="Freeform 473"/>
            <p:cNvSpPr>
              <a:spLocks/>
            </p:cNvSpPr>
            <p:nvPr/>
          </p:nvSpPr>
          <p:spPr bwMode="auto">
            <a:xfrm>
              <a:off x="4573152" y="4425356"/>
              <a:ext cx="84623" cy="99270"/>
            </a:xfrm>
            <a:custGeom>
              <a:avLst/>
              <a:gdLst>
                <a:gd name="T0" fmla="*/ 5 w 22"/>
                <a:gd name="T1" fmla="*/ 0 h 26"/>
                <a:gd name="T2" fmla="*/ 18 w 22"/>
                <a:gd name="T3" fmla="*/ 26 h 26"/>
                <a:gd name="T4" fmla="*/ 5 w 22"/>
                <a:gd name="T5" fmla="*/ 0 h 26"/>
              </a:gdLst>
              <a:ahLst/>
              <a:cxnLst>
                <a:cxn ang="0">
                  <a:pos x="T0" y="T1"/>
                </a:cxn>
                <a:cxn ang="0">
                  <a:pos x="T2" y="T3"/>
                </a:cxn>
                <a:cxn ang="0">
                  <a:pos x="T4" y="T5"/>
                </a:cxn>
              </a:cxnLst>
              <a:rect l="0" t="0" r="r" b="b"/>
              <a:pathLst>
                <a:path w="22" h="26">
                  <a:moveTo>
                    <a:pt x="5" y="0"/>
                  </a:moveTo>
                  <a:cubicBezTo>
                    <a:pt x="5" y="0"/>
                    <a:pt x="0" y="20"/>
                    <a:pt x="18" y="26"/>
                  </a:cubicBezTo>
                  <a:cubicBezTo>
                    <a:pt x="22" y="11"/>
                    <a:pt x="5" y="0"/>
                    <a:pt x="5"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 name="Freeform 474"/>
            <p:cNvSpPr>
              <a:spLocks/>
            </p:cNvSpPr>
            <p:nvPr/>
          </p:nvSpPr>
          <p:spPr bwMode="auto">
            <a:xfrm>
              <a:off x="5111812" y="4591347"/>
              <a:ext cx="76486" cy="84623"/>
            </a:xfrm>
            <a:custGeom>
              <a:avLst/>
              <a:gdLst>
                <a:gd name="T0" fmla="*/ 1 w 20"/>
                <a:gd name="T1" fmla="*/ 22 h 22"/>
                <a:gd name="T2" fmla="*/ 20 w 20"/>
                <a:gd name="T3" fmla="*/ 0 h 22"/>
                <a:gd name="T4" fmla="*/ 1 w 20"/>
                <a:gd name="T5" fmla="*/ 22 h 22"/>
              </a:gdLst>
              <a:ahLst/>
              <a:cxnLst>
                <a:cxn ang="0">
                  <a:pos x="T0" y="T1"/>
                </a:cxn>
                <a:cxn ang="0">
                  <a:pos x="T2" y="T3"/>
                </a:cxn>
                <a:cxn ang="0">
                  <a:pos x="T4" y="T5"/>
                </a:cxn>
              </a:cxnLst>
              <a:rect l="0" t="0" r="r" b="b"/>
              <a:pathLst>
                <a:path w="20" h="22">
                  <a:moveTo>
                    <a:pt x="1" y="22"/>
                  </a:moveTo>
                  <a:cubicBezTo>
                    <a:pt x="17" y="20"/>
                    <a:pt x="20" y="0"/>
                    <a:pt x="20" y="0"/>
                  </a:cubicBezTo>
                  <a:cubicBezTo>
                    <a:pt x="20" y="0"/>
                    <a:pt x="0" y="3"/>
                    <a:pt x="1" y="22"/>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 name="Freeform 475"/>
            <p:cNvSpPr>
              <a:spLocks/>
            </p:cNvSpPr>
            <p:nvPr/>
          </p:nvSpPr>
          <p:spPr bwMode="auto">
            <a:xfrm>
              <a:off x="5176907" y="4698754"/>
              <a:ext cx="99270" cy="79741"/>
            </a:xfrm>
            <a:custGeom>
              <a:avLst/>
              <a:gdLst>
                <a:gd name="T0" fmla="*/ 0 w 26"/>
                <a:gd name="T1" fmla="*/ 17 h 21"/>
                <a:gd name="T2" fmla="*/ 26 w 26"/>
                <a:gd name="T3" fmla="*/ 5 h 21"/>
                <a:gd name="T4" fmla="*/ 0 w 26"/>
                <a:gd name="T5" fmla="*/ 17 h 21"/>
              </a:gdLst>
              <a:ahLst/>
              <a:cxnLst>
                <a:cxn ang="0">
                  <a:pos x="T0" y="T1"/>
                </a:cxn>
                <a:cxn ang="0">
                  <a:pos x="T2" y="T3"/>
                </a:cxn>
                <a:cxn ang="0">
                  <a:pos x="T4" y="T5"/>
                </a:cxn>
              </a:cxnLst>
              <a:rect l="0" t="0" r="r" b="b"/>
              <a:pathLst>
                <a:path w="26" h="21">
                  <a:moveTo>
                    <a:pt x="0" y="17"/>
                  </a:moveTo>
                  <a:cubicBezTo>
                    <a:pt x="15" y="21"/>
                    <a:pt x="26" y="5"/>
                    <a:pt x="26" y="5"/>
                  </a:cubicBezTo>
                  <a:cubicBezTo>
                    <a:pt x="26" y="5"/>
                    <a:pt x="6" y="0"/>
                    <a:pt x="0" y="17"/>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 name="Freeform 476"/>
            <p:cNvSpPr>
              <a:spLocks/>
            </p:cNvSpPr>
            <p:nvPr/>
          </p:nvSpPr>
          <p:spPr bwMode="auto">
            <a:xfrm>
              <a:off x="4353458" y="4591347"/>
              <a:ext cx="96015" cy="71604"/>
            </a:xfrm>
            <a:custGeom>
              <a:avLst/>
              <a:gdLst>
                <a:gd name="T0" fmla="*/ 0 w 25"/>
                <a:gd name="T1" fmla="*/ 0 h 19"/>
                <a:gd name="T2" fmla="*/ 25 w 25"/>
                <a:gd name="T3" fmla="*/ 16 h 19"/>
                <a:gd name="T4" fmla="*/ 0 w 25"/>
                <a:gd name="T5" fmla="*/ 0 h 19"/>
              </a:gdLst>
              <a:ahLst/>
              <a:cxnLst>
                <a:cxn ang="0">
                  <a:pos x="T0" y="T1"/>
                </a:cxn>
                <a:cxn ang="0">
                  <a:pos x="T2" y="T3"/>
                </a:cxn>
                <a:cxn ang="0">
                  <a:pos x="T4" y="T5"/>
                </a:cxn>
              </a:cxnLst>
              <a:rect l="0" t="0" r="r" b="b"/>
              <a:pathLst>
                <a:path w="25" h="19">
                  <a:moveTo>
                    <a:pt x="0" y="0"/>
                  </a:moveTo>
                  <a:cubicBezTo>
                    <a:pt x="0" y="0"/>
                    <a:pt x="7" y="19"/>
                    <a:pt x="25" y="16"/>
                  </a:cubicBezTo>
                  <a:cubicBezTo>
                    <a:pt x="21" y="0"/>
                    <a:pt x="0" y="0"/>
                    <a:pt x="0"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 name="Freeform 477"/>
            <p:cNvSpPr>
              <a:spLocks/>
            </p:cNvSpPr>
            <p:nvPr/>
          </p:nvSpPr>
          <p:spPr bwMode="auto">
            <a:xfrm>
              <a:off x="3001113" y="3033955"/>
              <a:ext cx="87878" cy="73232"/>
            </a:xfrm>
            <a:custGeom>
              <a:avLst/>
              <a:gdLst>
                <a:gd name="T0" fmla="*/ 0 w 23"/>
                <a:gd name="T1" fmla="*/ 15 h 19"/>
                <a:gd name="T2" fmla="*/ 23 w 23"/>
                <a:gd name="T3" fmla="*/ 3 h 19"/>
                <a:gd name="T4" fmla="*/ 0 w 23"/>
                <a:gd name="T5" fmla="*/ 15 h 19"/>
              </a:gdLst>
              <a:ahLst/>
              <a:cxnLst>
                <a:cxn ang="0">
                  <a:pos x="T0" y="T1"/>
                </a:cxn>
                <a:cxn ang="0">
                  <a:pos x="T2" y="T3"/>
                </a:cxn>
                <a:cxn ang="0">
                  <a:pos x="T4" y="T5"/>
                </a:cxn>
              </a:cxnLst>
              <a:rect l="0" t="0" r="r" b="b"/>
              <a:pathLst>
                <a:path w="23" h="19">
                  <a:moveTo>
                    <a:pt x="0" y="15"/>
                  </a:moveTo>
                  <a:cubicBezTo>
                    <a:pt x="14" y="19"/>
                    <a:pt x="23" y="3"/>
                    <a:pt x="23" y="3"/>
                  </a:cubicBezTo>
                  <a:cubicBezTo>
                    <a:pt x="23" y="3"/>
                    <a:pt x="6" y="0"/>
                    <a:pt x="0" y="15"/>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6" name="Freeform 478"/>
            <p:cNvSpPr>
              <a:spLocks/>
            </p:cNvSpPr>
            <p:nvPr/>
          </p:nvSpPr>
          <p:spPr bwMode="auto">
            <a:xfrm>
              <a:off x="2800947" y="2924921"/>
              <a:ext cx="73232" cy="92760"/>
            </a:xfrm>
            <a:custGeom>
              <a:avLst/>
              <a:gdLst>
                <a:gd name="T0" fmla="*/ 6 w 19"/>
                <a:gd name="T1" fmla="*/ 24 h 24"/>
                <a:gd name="T2" fmla="*/ 15 w 19"/>
                <a:gd name="T3" fmla="*/ 0 h 24"/>
                <a:gd name="T4" fmla="*/ 6 w 19"/>
                <a:gd name="T5" fmla="*/ 24 h 24"/>
              </a:gdLst>
              <a:ahLst/>
              <a:cxnLst>
                <a:cxn ang="0">
                  <a:pos x="T0" y="T1"/>
                </a:cxn>
                <a:cxn ang="0">
                  <a:pos x="T2" y="T3"/>
                </a:cxn>
                <a:cxn ang="0">
                  <a:pos x="T4" y="T5"/>
                </a:cxn>
              </a:cxnLst>
              <a:rect l="0" t="0" r="r" b="b"/>
              <a:pathLst>
                <a:path w="19" h="24">
                  <a:moveTo>
                    <a:pt x="6" y="24"/>
                  </a:moveTo>
                  <a:cubicBezTo>
                    <a:pt x="19" y="18"/>
                    <a:pt x="15" y="0"/>
                    <a:pt x="15" y="0"/>
                  </a:cubicBezTo>
                  <a:cubicBezTo>
                    <a:pt x="15" y="0"/>
                    <a:pt x="0" y="8"/>
                    <a:pt x="6" y="24"/>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7" name="Freeform 479"/>
            <p:cNvSpPr>
              <a:spLocks/>
            </p:cNvSpPr>
            <p:nvPr/>
          </p:nvSpPr>
          <p:spPr bwMode="auto">
            <a:xfrm>
              <a:off x="94631" y="3009544"/>
              <a:ext cx="118798" cy="100897"/>
            </a:xfrm>
            <a:custGeom>
              <a:avLst/>
              <a:gdLst>
                <a:gd name="T0" fmla="*/ 0 w 31"/>
                <a:gd name="T1" fmla="*/ 19 h 26"/>
                <a:gd name="T2" fmla="*/ 31 w 31"/>
                <a:gd name="T3" fmla="*/ 3 h 26"/>
                <a:gd name="T4" fmla="*/ 0 w 31"/>
                <a:gd name="T5" fmla="*/ 19 h 26"/>
              </a:gdLst>
              <a:ahLst/>
              <a:cxnLst>
                <a:cxn ang="0">
                  <a:pos x="T0" y="T1"/>
                </a:cxn>
                <a:cxn ang="0">
                  <a:pos x="T2" y="T3"/>
                </a:cxn>
                <a:cxn ang="0">
                  <a:pos x="T4" y="T5"/>
                </a:cxn>
              </a:cxnLst>
              <a:rect l="0" t="0" r="r" b="b"/>
              <a:pathLst>
                <a:path w="31" h="26">
                  <a:moveTo>
                    <a:pt x="0" y="19"/>
                  </a:moveTo>
                  <a:cubicBezTo>
                    <a:pt x="21" y="26"/>
                    <a:pt x="31" y="3"/>
                    <a:pt x="31" y="3"/>
                  </a:cubicBezTo>
                  <a:cubicBezTo>
                    <a:pt x="31" y="3"/>
                    <a:pt x="7" y="0"/>
                    <a:pt x="0" y="19"/>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8" name="Freeform 480"/>
            <p:cNvSpPr>
              <a:spLocks/>
            </p:cNvSpPr>
            <p:nvPr/>
          </p:nvSpPr>
          <p:spPr bwMode="auto">
            <a:xfrm>
              <a:off x="3765977" y="3956673"/>
              <a:ext cx="460546" cy="476819"/>
            </a:xfrm>
            <a:custGeom>
              <a:avLst/>
              <a:gdLst>
                <a:gd name="T0" fmla="*/ 91 w 120"/>
                <a:gd name="T1" fmla="*/ 107 h 124"/>
                <a:gd name="T2" fmla="*/ 106 w 120"/>
                <a:gd name="T3" fmla="*/ 63 h 124"/>
                <a:gd name="T4" fmla="*/ 78 w 120"/>
                <a:gd name="T5" fmla="*/ 60 h 124"/>
                <a:gd name="T6" fmla="*/ 80 w 120"/>
                <a:gd name="T7" fmla="*/ 35 h 124"/>
                <a:gd name="T8" fmla="*/ 40 w 120"/>
                <a:gd name="T9" fmla="*/ 45 h 124"/>
                <a:gd name="T10" fmla="*/ 28 w 120"/>
                <a:gd name="T11" fmla="*/ 2 h 124"/>
                <a:gd name="T12" fmla="*/ 5 w 120"/>
                <a:gd name="T13" fmla="*/ 24 h 124"/>
                <a:gd name="T14" fmla="*/ 33 w 120"/>
                <a:gd name="T15" fmla="*/ 10 h 124"/>
                <a:gd name="T16" fmla="*/ 34 w 120"/>
                <a:gd name="T17" fmla="*/ 53 h 124"/>
                <a:gd name="T18" fmla="*/ 73 w 120"/>
                <a:gd name="T19" fmla="*/ 38 h 124"/>
                <a:gd name="T20" fmla="*/ 72 w 120"/>
                <a:gd name="T21" fmla="*/ 67 h 124"/>
                <a:gd name="T22" fmla="*/ 103 w 120"/>
                <a:gd name="T23" fmla="*/ 68 h 124"/>
                <a:gd name="T24" fmla="*/ 81 w 120"/>
                <a:gd name="T25" fmla="*/ 110 h 124"/>
                <a:gd name="T26" fmla="*/ 119 w 120"/>
                <a:gd name="T27" fmla="*/ 124 h 124"/>
                <a:gd name="T28" fmla="*/ 91 w 120"/>
                <a:gd name="T29" fmla="*/ 10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 h="124">
                  <a:moveTo>
                    <a:pt x="91" y="107"/>
                  </a:moveTo>
                  <a:cubicBezTo>
                    <a:pt x="108" y="100"/>
                    <a:pt x="120" y="83"/>
                    <a:pt x="106" y="63"/>
                  </a:cubicBezTo>
                  <a:cubicBezTo>
                    <a:pt x="97" y="51"/>
                    <a:pt x="78" y="60"/>
                    <a:pt x="78" y="60"/>
                  </a:cubicBezTo>
                  <a:cubicBezTo>
                    <a:pt x="78" y="60"/>
                    <a:pt x="89" y="48"/>
                    <a:pt x="80" y="35"/>
                  </a:cubicBezTo>
                  <a:cubicBezTo>
                    <a:pt x="70" y="21"/>
                    <a:pt x="53" y="29"/>
                    <a:pt x="40" y="45"/>
                  </a:cubicBezTo>
                  <a:cubicBezTo>
                    <a:pt x="56" y="27"/>
                    <a:pt x="45" y="3"/>
                    <a:pt x="28" y="2"/>
                  </a:cubicBezTo>
                  <a:cubicBezTo>
                    <a:pt x="11" y="0"/>
                    <a:pt x="0" y="20"/>
                    <a:pt x="5" y="24"/>
                  </a:cubicBezTo>
                  <a:cubicBezTo>
                    <a:pt x="8" y="20"/>
                    <a:pt x="11" y="3"/>
                    <a:pt x="33" y="10"/>
                  </a:cubicBezTo>
                  <a:cubicBezTo>
                    <a:pt x="52" y="18"/>
                    <a:pt x="34" y="53"/>
                    <a:pt x="34" y="53"/>
                  </a:cubicBezTo>
                  <a:cubicBezTo>
                    <a:pt x="34" y="53"/>
                    <a:pt x="58" y="28"/>
                    <a:pt x="73" y="38"/>
                  </a:cubicBezTo>
                  <a:cubicBezTo>
                    <a:pt x="82" y="46"/>
                    <a:pt x="72" y="67"/>
                    <a:pt x="72" y="67"/>
                  </a:cubicBezTo>
                  <a:cubicBezTo>
                    <a:pt x="72" y="67"/>
                    <a:pt x="94" y="56"/>
                    <a:pt x="103" y="68"/>
                  </a:cubicBezTo>
                  <a:cubicBezTo>
                    <a:pt x="119" y="88"/>
                    <a:pt x="81" y="110"/>
                    <a:pt x="81" y="110"/>
                  </a:cubicBezTo>
                  <a:cubicBezTo>
                    <a:pt x="81" y="110"/>
                    <a:pt x="108" y="112"/>
                    <a:pt x="119" y="124"/>
                  </a:cubicBezTo>
                  <a:cubicBezTo>
                    <a:pt x="116" y="111"/>
                    <a:pt x="106" y="109"/>
                    <a:pt x="91" y="10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9" name="Freeform 481"/>
            <p:cNvSpPr>
              <a:spLocks/>
            </p:cNvSpPr>
            <p:nvPr/>
          </p:nvSpPr>
          <p:spPr bwMode="auto">
            <a:xfrm>
              <a:off x="3381918" y="3474972"/>
              <a:ext cx="1021988" cy="831586"/>
            </a:xfrm>
            <a:custGeom>
              <a:avLst/>
              <a:gdLst>
                <a:gd name="T0" fmla="*/ 245 w 266"/>
                <a:gd name="T1" fmla="*/ 183 h 216"/>
                <a:gd name="T2" fmla="*/ 256 w 266"/>
                <a:gd name="T3" fmla="*/ 154 h 216"/>
                <a:gd name="T4" fmla="*/ 228 w 266"/>
                <a:gd name="T5" fmla="*/ 138 h 216"/>
                <a:gd name="T6" fmla="*/ 234 w 266"/>
                <a:gd name="T7" fmla="*/ 98 h 216"/>
                <a:gd name="T8" fmla="*/ 183 w 266"/>
                <a:gd name="T9" fmla="*/ 78 h 216"/>
                <a:gd name="T10" fmla="*/ 183 w 266"/>
                <a:gd name="T11" fmla="*/ 40 h 216"/>
                <a:gd name="T12" fmla="*/ 128 w 266"/>
                <a:gd name="T13" fmla="*/ 49 h 216"/>
                <a:gd name="T14" fmla="*/ 125 w 266"/>
                <a:gd name="T15" fmla="*/ 9 h 216"/>
                <a:gd name="T16" fmla="*/ 98 w 266"/>
                <a:gd name="T17" fmla="*/ 21 h 216"/>
                <a:gd name="T18" fmla="*/ 74 w 266"/>
                <a:gd name="T19" fmla="*/ 7 h 216"/>
                <a:gd name="T20" fmla="*/ 57 w 266"/>
                <a:gd name="T21" fmla="*/ 45 h 216"/>
                <a:gd name="T22" fmla="*/ 22 w 266"/>
                <a:gd name="T23" fmla="*/ 21 h 216"/>
                <a:gd name="T24" fmla="*/ 16 w 266"/>
                <a:gd name="T25" fmla="*/ 61 h 216"/>
                <a:gd name="T26" fmla="*/ 27 w 266"/>
                <a:gd name="T27" fmla="*/ 27 h 216"/>
                <a:gd name="T28" fmla="*/ 60 w 266"/>
                <a:gd name="T29" fmla="*/ 61 h 216"/>
                <a:gd name="T30" fmla="*/ 77 w 266"/>
                <a:gd name="T31" fmla="*/ 19 h 216"/>
                <a:gd name="T32" fmla="*/ 100 w 266"/>
                <a:gd name="T33" fmla="*/ 41 h 216"/>
                <a:gd name="T34" fmla="*/ 119 w 266"/>
                <a:gd name="T35" fmla="*/ 17 h 216"/>
                <a:gd name="T36" fmla="*/ 122 w 266"/>
                <a:gd name="T37" fmla="*/ 62 h 216"/>
                <a:gd name="T38" fmla="*/ 177 w 266"/>
                <a:gd name="T39" fmla="*/ 48 h 216"/>
                <a:gd name="T40" fmla="*/ 171 w 266"/>
                <a:gd name="T41" fmla="*/ 84 h 216"/>
                <a:gd name="T42" fmla="*/ 228 w 266"/>
                <a:gd name="T43" fmla="*/ 107 h 216"/>
                <a:gd name="T44" fmla="*/ 210 w 266"/>
                <a:gd name="T45" fmla="*/ 144 h 216"/>
                <a:gd name="T46" fmla="*/ 249 w 266"/>
                <a:gd name="T47" fmla="*/ 157 h 216"/>
                <a:gd name="T48" fmla="*/ 233 w 266"/>
                <a:gd name="T49" fmla="*/ 184 h 216"/>
                <a:gd name="T50" fmla="*/ 255 w 266"/>
                <a:gd name="T51" fmla="*/ 201 h 216"/>
                <a:gd name="T52" fmla="*/ 245 w 266"/>
                <a:gd name="T53" fmla="*/ 211 h 216"/>
                <a:gd name="T54" fmla="*/ 244 w 266"/>
                <a:gd name="T55" fmla="*/ 215 h 216"/>
                <a:gd name="T56" fmla="*/ 262 w 266"/>
                <a:gd name="T57" fmla="*/ 202 h 216"/>
                <a:gd name="T58" fmla="*/ 245 w 266"/>
                <a:gd name="T59" fmla="*/ 183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66" h="216">
                  <a:moveTo>
                    <a:pt x="245" y="183"/>
                  </a:moveTo>
                  <a:cubicBezTo>
                    <a:pt x="245" y="183"/>
                    <a:pt x="266" y="172"/>
                    <a:pt x="256" y="154"/>
                  </a:cubicBezTo>
                  <a:cubicBezTo>
                    <a:pt x="248" y="136"/>
                    <a:pt x="228" y="138"/>
                    <a:pt x="228" y="138"/>
                  </a:cubicBezTo>
                  <a:cubicBezTo>
                    <a:pt x="228" y="138"/>
                    <a:pt x="245" y="119"/>
                    <a:pt x="234" y="98"/>
                  </a:cubicBezTo>
                  <a:cubicBezTo>
                    <a:pt x="225" y="78"/>
                    <a:pt x="183" y="78"/>
                    <a:pt x="183" y="78"/>
                  </a:cubicBezTo>
                  <a:cubicBezTo>
                    <a:pt x="183" y="78"/>
                    <a:pt x="200" y="63"/>
                    <a:pt x="183" y="40"/>
                  </a:cubicBezTo>
                  <a:cubicBezTo>
                    <a:pt x="167" y="17"/>
                    <a:pt x="128" y="49"/>
                    <a:pt x="128" y="49"/>
                  </a:cubicBezTo>
                  <a:cubicBezTo>
                    <a:pt x="128" y="49"/>
                    <a:pt x="137" y="14"/>
                    <a:pt x="125" y="9"/>
                  </a:cubicBezTo>
                  <a:cubicBezTo>
                    <a:pt x="105" y="0"/>
                    <a:pt x="98" y="21"/>
                    <a:pt x="98" y="21"/>
                  </a:cubicBezTo>
                  <a:cubicBezTo>
                    <a:pt x="98" y="21"/>
                    <a:pt x="90" y="2"/>
                    <a:pt x="74" y="7"/>
                  </a:cubicBezTo>
                  <a:cubicBezTo>
                    <a:pt x="61" y="10"/>
                    <a:pt x="57" y="45"/>
                    <a:pt x="57" y="45"/>
                  </a:cubicBezTo>
                  <a:cubicBezTo>
                    <a:pt x="57" y="45"/>
                    <a:pt x="44" y="14"/>
                    <a:pt x="22" y="21"/>
                  </a:cubicBezTo>
                  <a:cubicBezTo>
                    <a:pt x="0" y="30"/>
                    <a:pt x="16" y="61"/>
                    <a:pt x="16" y="61"/>
                  </a:cubicBezTo>
                  <a:cubicBezTo>
                    <a:pt x="16" y="61"/>
                    <a:pt x="15" y="31"/>
                    <a:pt x="27" y="27"/>
                  </a:cubicBezTo>
                  <a:cubicBezTo>
                    <a:pt x="39" y="24"/>
                    <a:pt x="60" y="61"/>
                    <a:pt x="60" y="61"/>
                  </a:cubicBezTo>
                  <a:cubicBezTo>
                    <a:pt x="60" y="61"/>
                    <a:pt x="65" y="25"/>
                    <a:pt x="77" y="19"/>
                  </a:cubicBezTo>
                  <a:cubicBezTo>
                    <a:pt x="90" y="12"/>
                    <a:pt x="100" y="41"/>
                    <a:pt x="100" y="41"/>
                  </a:cubicBezTo>
                  <a:cubicBezTo>
                    <a:pt x="100" y="41"/>
                    <a:pt x="102" y="14"/>
                    <a:pt x="119" y="17"/>
                  </a:cubicBezTo>
                  <a:cubicBezTo>
                    <a:pt x="125" y="18"/>
                    <a:pt x="122" y="62"/>
                    <a:pt x="122" y="62"/>
                  </a:cubicBezTo>
                  <a:cubicBezTo>
                    <a:pt x="122" y="62"/>
                    <a:pt x="162" y="27"/>
                    <a:pt x="177" y="48"/>
                  </a:cubicBezTo>
                  <a:cubicBezTo>
                    <a:pt x="192" y="69"/>
                    <a:pt x="171" y="84"/>
                    <a:pt x="171" y="84"/>
                  </a:cubicBezTo>
                  <a:cubicBezTo>
                    <a:pt x="171" y="84"/>
                    <a:pt x="217" y="88"/>
                    <a:pt x="228" y="107"/>
                  </a:cubicBezTo>
                  <a:cubicBezTo>
                    <a:pt x="239" y="124"/>
                    <a:pt x="210" y="144"/>
                    <a:pt x="210" y="144"/>
                  </a:cubicBezTo>
                  <a:cubicBezTo>
                    <a:pt x="210" y="144"/>
                    <a:pt x="243" y="143"/>
                    <a:pt x="249" y="157"/>
                  </a:cubicBezTo>
                  <a:cubicBezTo>
                    <a:pt x="254" y="171"/>
                    <a:pt x="233" y="184"/>
                    <a:pt x="233" y="184"/>
                  </a:cubicBezTo>
                  <a:cubicBezTo>
                    <a:pt x="233" y="184"/>
                    <a:pt x="253" y="191"/>
                    <a:pt x="255" y="201"/>
                  </a:cubicBezTo>
                  <a:cubicBezTo>
                    <a:pt x="257" y="209"/>
                    <a:pt x="245" y="211"/>
                    <a:pt x="245" y="211"/>
                  </a:cubicBezTo>
                  <a:cubicBezTo>
                    <a:pt x="244" y="215"/>
                    <a:pt x="244" y="215"/>
                    <a:pt x="244" y="215"/>
                  </a:cubicBezTo>
                  <a:cubicBezTo>
                    <a:pt x="244" y="215"/>
                    <a:pt x="263" y="216"/>
                    <a:pt x="262" y="202"/>
                  </a:cubicBezTo>
                  <a:cubicBezTo>
                    <a:pt x="260" y="188"/>
                    <a:pt x="245" y="183"/>
                    <a:pt x="245" y="183"/>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 name="Freeform 482"/>
            <p:cNvSpPr>
              <a:spLocks/>
            </p:cNvSpPr>
            <p:nvPr/>
          </p:nvSpPr>
          <p:spPr bwMode="auto">
            <a:xfrm>
              <a:off x="4924664" y="4363516"/>
              <a:ext cx="488211" cy="953638"/>
            </a:xfrm>
            <a:custGeom>
              <a:avLst/>
              <a:gdLst>
                <a:gd name="T0" fmla="*/ 101 w 127"/>
                <a:gd name="T1" fmla="*/ 124 h 248"/>
                <a:gd name="T2" fmla="*/ 121 w 127"/>
                <a:gd name="T3" fmla="*/ 101 h 248"/>
                <a:gd name="T4" fmla="*/ 80 w 127"/>
                <a:gd name="T5" fmla="*/ 78 h 248"/>
                <a:gd name="T6" fmla="*/ 100 w 127"/>
                <a:gd name="T7" fmla="*/ 52 h 248"/>
                <a:gd name="T8" fmla="*/ 74 w 127"/>
                <a:gd name="T9" fmla="*/ 46 h 248"/>
                <a:gd name="T10" fmla="*/ 67 w 127"/>
                <a:gd name="T11" fmla="*/ 25 h 248"/>
                <a:gd name="T12" fmla="*/ 36 w 127"/>
                <a:gd name="T13" fmla="*/ 39 h 248"/>
                <a:gd name="T14" fmla="*/ 25 w 127"/>
                <a:gd name="T15" fmla="*/ 6 h 248"/>
                <a:gd name="T16" fmla="*/ 0 w 127"/>
                <a:gd name="T17" fmla="*/ 26 h 248"/>
                <a:gd name="T18" fmla="*/ 25 w 127"/>
                <a:gd name="T19" fmla="*/ 12 h 248"/>
                <a:gd name="T20" fmla="*/ 28 w 127"/>
                <a:gd name="T21" fmla="*/ 50 h 248"/>
                <a:gd name="T22" fmla="*/ 63 w 127"/>
                <a:gd name="T23" fmla="*/ 33 h 248"/>
                <a:gd name="T24" fmla="*/ 66 w 127"/>
                <a:gd name="T25" fmla="*/ 58 h 248"/>
                <a:gd name="T26" fmla="*/ 91 w 127"/>
                <a:gd name="T27" fmla="*/ 54 h 248"/>
                <a:gd name="T28" fmla="*/ 69 w 127"/>
                <a:gd name="T29" fmla="*/ 82 h 248"/>
                <a:gd name="T30" fmla="*/ 111 w 127"/>
                <a:gd name="T31" fmla="*/ 103 h 248"/>
                <a:gd name="T32" fmla="*/ 89 w 127"/>
                <a:gd name="T33" fmla="*/ 122 h 248"/>
                <a:gd name="T34" fmla="*/ 114 w 127"/>
                <a:gd name="T35" fmla="*/ 165 h 248"/>
                <a:gd name="T36" fmla="*/ 81 w 127"/>
                <a:gd name="T37" fmla="*/ 177 h 248"/>
                <a:gd name="T38" fmla="*/ 100 w 127"/>
                <a:gd name="T39" fmla="*/ 206 h 248"/>
                <a:gd name="T40" fmla="*/ 75 w 127"/>
                <a:gd name="T41" fmla="*/ 213 h 248"/>
                <a:gd name="T42" fmla="*/ 80 w 127"/>
                <a:gd name="T43" fmla="*/ 235 h 248"/>
                <a:gd name="T44" fmla="*/ 68 w 127"/>
                <a:gd name="T45" fmla="*/ 235 h 248"/>
                <a:gd name="T46" fmla="*/ 65 w 127"/>
                <a:gd name="T47" fmla="*/ 237 h 248"/>
                <a:gd name="T48" fmla="*/ 84 w 127"/>
                <a:gd name="T49" fmla="*/ 239 h 248"/>
                <a:gd name="T50" fmla="*/ 83 w 127"/>
                <a:gd name="T51" fmla="*/ 219 h 248"/>
                <a:gd name="T52" fmla="*/ 106 w 127"/>
                <a:gd name="T53" fmla="*/ 208 h 248"/>
                <a:gd name="T54" fmla="*/ 96 w 127"/>
                <a:gd name="T55" fmla="*/ 183 h 248"/>
                <a:gd name="T56" fmla="*/ 123 w 127"/>
                <a:gd name="T57" fmla="*/ 164 h 248"/>
                <a:gd name="T58" fmla="*/ 101 w 127"/>
                <a:gd name="T59" fmla="*/ 124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7" h="248">
                  <a:moveTo>
                    <a:pt x="101" y="124"/>
                  </a:moveTo>
                  <a:cubicBezTo>
                    <a:pt x="101" y="124"/>
                    <a:pt x="120" y="124"/>
                    <a:pt x="121" y="101"/>
                  </a:cubicBezTo>
                  <a:cubicBezTo>
                    <a:pt x="122" y="79"/>
                    <a:pt x="80" y="78"/>
                    <a:pt x="80" y="78"/>
                  </a:cubicBezTo>
                  <a:cubicBezTo>
                    <a:pt x="80" y="78"/>
                    <a:pt x="105" y="63"/>
                    <a:pt x="100" y="52"/>
                  </a:cubicBezTo>
                  <a:cubicBezTo>
                    <a:pt x="92" y="37"/>
                    <a:pt x="74" y="46"/>
                    <a:pt x="74" y="46"/>
                  </a:cubicBezTo>
                  <a:cubicBezTo>
                    <a:pt x="74" y="46"/>
                    <a:pt x="80" y="30"/>
                    <a:pt x="67" y="25"/>
                  </a:cubicBezTo>
                  <a:cubicBezTo>
                    <a:pt x="57" y="21"/>
                    <a:pt x="36" y="39"/>
                    <a:pt x="36" y="39"/>
                  </a:cubicBezTo>
                  <a:cubicBezTo>
                    <a:pt x="36" y="39"/>
                    <a:pt x="44" y="13"/>
                    <a:pt x="25" y="6"/>
                  </a:cubicBezTo>
                  <a:cubicBezTo>
                    <a:pt x="7" y="0"/>
                    <a:pt x="0" y="26"/>
                    <a:pt x="0" y="26"/>
                  </a:cubicBezTo>
                  <a:cubicBezTo>
                    <a:pt x="0" y="26"/>
                    <a:pt x="15" y="8"/>
                    <a:pt x="25" y="12"/>
                  </a:cubicBezTo>
                  <a:cubicBezTo>
                    <a:pt x="35" y="17"/>
                    <a:pt x="28" y="50"/>
                    <a:pt x="28" y="50"/>
                  </a:cubicBezTo>
                  <a:cubicBezTo>
                    <a:pt x="28" y="50"/>
                    <a:pt x="51" y="31"/>
                    <a:pt x="63" y="33"/>
                  </a:cubicBezTo>
                  <a:cubicBezTo>
                    <a:pt x="75" y="35"/>
                    <a:pt x="66" y="58"/>
                    <a:pt x="66" y="58"/>
                  </a:cubicBezTo>
                  <a:cubicBezTo>
                    <a:pt x="66" y="58"/>
                    <a:pt x="81" y="44"/>
                    <a:pt x="91" y="54"/>
                  </a:cubicBezTo>
                  <a:cubicBezTo>
                    <a:pt x="95" y="58"/>
                    <a:pt x="69" y="82"/>
                    <a:pt x="69" y="82"/>
                  </a:cubicBezTo>
                  <a:cubicBezTo>
                    <a:pt x="69" y="82"/>
                    <a:pt x="114" y="83"/>
                    <a:pt x="111" y="103"/>
                  </a:cubicBezTo>
                  <a:cubicBezTo>
                    <a:pt x="110" y="123"/>
                    <a:pt x="89" y="122"/>
                    <a:pt x="89" y="122"/>
                  </a:cubicBezTo>
                  <a:cubicBezTo>
                    <a:pt x="89" y="122"/>
                    <a:pt x="116" y="147"/>
                    <a:pt x="114" y="165"/>
                  </a:cubicBezTo>
                  <a:cubicBezTo>
                    <a:pt x="111" y="182"/>
                    <a:pt x="81" y="177"/>
                    <a:pt x="81" y="177"/>
                  </a:cubicBezTo>
                  <a:cubicBezTo>
                    <a:pt x="81" y="177"/>
                    <a:pt x="103" y="194"/>
                    <a:pt x="100" y="206"/>
                  </a:cubicBezTo>
                  <a:cubicBezTo>
                    <a:pt x="96" y="217"/>
                    <a:pt x="75" y="213"/>
                    <a:pt x="75" y="213"/>
                  </a:cubicBezTo>
                  <a:cubicBezTo>
                    <a:pt x="75" y="213"/>
                    <a:pt x="83" y="228"/>
                    <a:pt x="80" y="235"/>
                  </a:cubicBezTo>
                  <a:cubicBezTo>
                    <a:pt x="77" y="240"/>
                    <a:pt x="68" y="235"/>
                    <a:pt x="68" y="235"/>
                  </a:cubicBezTo>
                  <a:cubicBezTo>
                    <a:pt x="65" y="237"/>
                    <a:pt x="65" y="237"/>
                    <a:pt x="65" y="237"/>
                  </a:cubicBezTo>
                  <a:cubicBezTo>
                    <a:pt x="65" y="237"/>
                    <a:pt x="77" y="248"/>
                    <a:pt x="84" y="239"/>
                  </a:cubicBezTo>
                  <a:cubicBezTo>
                    <a:pt x="91" y="230"/>
                    <a:pt x="83" y="219"/>
                    <a:pt x="83" y="219"/>
                  </a:cubicBezTo>
                  <a:cubicBezTo>
                    <a:pt x="83" y="219"/>
                    <a:pt x="103" y="223"/>
                    <a:pt x="106" y="208"/>
                  </a:cubicBezTo>
                  <a:cubicBezTo>
                    <a:pt x="110" y="193"/>
                    <a:pt x="96" y="183"/>
                    <a:pt x="96" y="183"/>
                  </a:cubicBezTo>
                  <a:cubicBezTo>
                    <a:pt x="96" y="183"/>
                    <a:pt x="118" y="181"/>
                    <a:pt x="123" y="164"/>
                  </a:cubicBezTo>
                  <a:cubicBezTo>
                    <a:pt x="127" y="146"/>
                    <a:pt x="101" y="124"/>
                    <a:pt x="101" y="12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1" name="Freeform 483"/>
            <p:cNvSpPr>
              <a:spLocks/>
            </p:cNvSpPr>
            <p:nvPr/>
          </p:nvSpPr>
          <p:spPr bwMode="auto">
            <a:xfrm>
              <a:off x="2228113" y="2845180"/>
              <a:ext cx="1083828" cy="668849"/>
            </a:xfrm>
            <a:custGeom>
              <a:avLst/>
              <a:gdLst>
                <a:gd name="T0" fmla="*/ 243 w 282"/>
                <a:gd name="T1" fmla="*/ 127 h 174"/>
                <a:gd name="T2" fmla="*/ 269 w 282"/>
                <a:gd name="T3" fmla="*/ 87 h 174"/>
                <a:gd name="T4" fmla="*/ 245 w 282"/>
                <a:gd name="T5" fmla="*/ 75 h 174"/>
                <a:gd name="T6" fmla="*/ 245 w 282"/>
                <a:gd name="T7" fmla="*/ 42 h 174"/>
                <a:gd name="T8" fmla="*/ 207 w 282"/>
                <a:gd name="T9" fmla="*/ 67 h 174"/>
                <a:gd name="T10" fmla="*/ 191 w 282"/>
                <a:gd name="T11" fmla="*/ 12 h 174"/>
                <a:gd name="T12" fmla="*/ 158 w 282"/>
                <a:gd name="T13" fmla="*/ 37 h 174"/>
                <a:gd name="T14" fmla="*/ 116 w 282"/>
                <a:gd name="T15" fmla="*/ 6 h 174"/>
                <a:gd name="T16" fmla="*/ 84 w 282"/>
                <a:gd name="T17" fmla="*/ 40 h 174"/>
                <a:gd name="T18" fmla="*/ 58 w 282"/>
                <a:gd name="T19" fmla="*/ 24 h 174"/>
                <a:gd name="T20" fmla="*/ 38 w 282"/>
                <a:gd name="T21" fmla="*/ 54 h 174"/>
                <a:gd name="T22" fmla="*/ 14 w 282"/>
                <a:gd name="T23" fmla="*/ 52 h 174"/>
                <a:gd name="T24" fmla="*/ 10 w 282"/>
                <a:gd name="T25" fmla="*/ 78 h 174"/>
                <a:gd name="T26" fmla="*/ 14 w 282"/>
                <a:gd name="T27" fmla="*/ 74 h 174"/>
                <a:gd name="T28" fmla="*/ 18 w 282"/>
                <a:gd name="T29" fmla="*/ 58 h 174"/>
                <a:gd name="T30" fmla="*/ 43 w 282"/>
                <a:gd name="T31" fmla="*/ 65 h 174"/>
                <a:gd name="T32" fmla="*/ 58 w 282"/>
                <a:gd name="T33" fmla="*/ 34 h 174"/>
                <a:gd name="T34" fmla="*/ 88 w 282"/>
                <a:gd name="T35" fmla="*/ 60 h 174"/>
                <a:gd name="T36" fmla="*/ 113 w 282"/>
                <a:gd name="T37" fmla="*/ 17 h 174"/>
                <a:gd name="T38" fmla="*/ 157 w 282"/>
                <a:gd name="T39" fmla="*/ 52 h 174"/>
                <a:gd name="T40" fmla="*/ 186 w 282"/>
                <a:gd name="T41" fmla="*/ 23 h 174"/>
                <a:gd name="T42" fmla="*/ 199 w 282"/>
                <a:gd name="T43" fmla="*/ 82 h 174"/>
                <a:gd name="T44" fmla="*/ 240 w 282"/>
                <a:gd name="T45" fmla="*/ 53 h 174"/>
                <a:gd name="T46" fmla="*/ 228 w 282"/>
                <a:gd name="T47" fmla="*/ 87 h 174"/>
                <a:gd name="T48" fmla="*/ 257 w 282"/>
                <a:gd name="T49" fmla="*/ 92 h 174"/>
                <a:gd name="T50" fmla="*/ 227 w 282"/>
                <a:gd name="T51" fmla="*/ 136 h 174"/>
                <a:gd name="T52" fmla="*/ 272 w 282"/>
                <a:gd name="T53" fmla="*/ 142 h 174"/>
                <a:gd name="T54" fmla="*/ 248 w 282"/>
                <a:gd name="T55" fmla="*/ 174 h 174"/>
                <a:gd name="T56" fmla="*/ 279 w 282"/>
                <a:gd name="T57" fmla="*/ 142 h 174"/>
                <a:gd name="T58" fmla="*/ 243 w 282"/>
                <a:gd name="T59" fmla="*/ 127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2" h="174">
                  <a:moveTo>
                    <a:pt x="243" y="127"/>
                  </a:moveTo>
                  <a:cubicBezTo>
                    <a:pt x="243" y="127"/>
                    <a:pt x="272" y="99"/>
                    <a:pt x="269" y="87"/>
                  </a:cubicBezTo>
                  <a:cubicBezTo>
                    <a:pt x="266" y="69"/>
                    <a:pt x="245" y="75"/>
                    <a:pt x="245" y="75"/>
                  </a:cubicBezTo>
                  <a:cubicBezTo>
                    <a:pt x="245" y="75"/>
                    <a:pt x="260" y="54"/>
                    <a:pt x="245" y="42"/>
                  </a:cubicBezTo>
                  <a:cubicBezTo>
                    <a:pt x="234" y="35"/>
                    <a:pt x="207" y="67"/>
                    <a:pt x="207" y="67"/>
                  </a:cubicBezTo>
                  <a:cubicBezTo>
                    <a:pt x="207" y="67"/>
                    <a:pt x="219" y="12"/>
                    <a:pt x="191" y="12"/>
                  </a:cubicBezTo>
                  <a:cubicBezTo>
                    <a:pt x="164" y="13"/>
                    <a:pt x="158" y="37"/>
                    <a:pt x="158" y="37"/>
                  </a:cubicBezTo>
                  <a:cubicBezTo>
                    <a:pt x="158" y="37"/>
                    <a:pt x="139" y="0"/>
                    <a:pt x="116" y="6"/>
                  </a:cubicBezTo>
                  <a:cubicBezTo>
                    <a:pt x="94" y="12"/>
                    <a:pt x="84" y="40"/>
                    <a:pt x="84" y="40"/>
                  </a:cubicBezTo>
                  <a:cubicBezTo>
                    <a:pt x="84" y="40"/>
                    <a:pt x="77" y="20"/>
                    <a:pt x="58" y="24"/>
                  </a:cubicBezTo>
                  <a:cubicBezTo>
                    <a:pt x="38" y="28"/>
                    <a:pt x="38" y="54"/>
                    <a:pt x="38" y="54"/>
                  </a:cubicBezTo>
                  <a:cubicBezTo>
                    <a:pt x="38" y="54"/>
                    <a:pt x="26" y="44"/>
                    <a:pt x="14" y="52"/>
                  </a:cubicBezTo>
                  <a:cubicBezTo>
                    <a:pt x="0" y="61"/>
                    <a:pt x="10" y="78"/>
                    <a:pt x="10" y="78"/>
                  </a:cubicBezTo>
                  <a:cubicBezTo>
                    <a:pt x="14" y="74"/>
                    <a:pt x="14" y="74"/>
                    <a:pt x="14" y="74"/>
                  </a:cubicBezTo>
                  <a:cubicBezTo>
                    <a:pt x="14" y="74"/>
                    <a:pt x="9" y="62"/>
                    <a:pt x="18" y="58"/>
                  </a:cubicBezTo>
                  <a:cubicBezTo>
                    <a:pt x="27" y="53"/>
                    <a:pt x="43" y="65"/>
                    <a:pt x="43" y="65"/>
                  </a:cubicBezTo>
                  <a:cubicBezTo>
                    <a:pt x="43" y="65"/>
                    <a:pt x="44" y="39"/>
                    <a:pt x="58" y="34"/>
                  </a:cubicBezTo>
                  <a:cubicBezTo>
                    <a:pt x="74" y="29"/>
                    <a:pt x="88" y="60"/>
                    <a:pt x="88" y="60"/>
                  </a:cubicBezTo>
                  <a:cubicBezTo>
                    <a:pt x="88" y="60"/>
                    <a:pt x="91" y="19"/>
                    <a:pt x="113" y="17"/>
                  </a:cubicBezTo>
                  <a:cubicBezTo>
                    <a:pt x="133" y="16"/>
                    <a:pt x="157" y="52"/>
                    <a:pt x="157" y="52"/>
                  </a:cubicBezTo>
                  <a:cubicBezTo>
                    <a:pt x="157" y="52"/>
                    <a:pt x="161" y="24"/>
                    <a:pt x="186" y="23"/>
                  </a:cubicBezTo>
                  <a:cubicBezTo>
                    <a:pt x="210" y="22"/>
                    <a:pt x="199" y="82"/>
                    <a:pt x="199" y="82"/>
                  </a:cubicBezTo>
                  <a:cubicBezTo>
                    <a:pt x="199" y="82"/>
                    <a:pt x="235" y="48"/>
                    <a:pt x="240" y="53"/>
                  </a:cubicBezTo>
                  <a:cubicBezTo>
                    <a:pt x="250" y="67"/>
                    <a:pt x="228" y="87"/>
                    <a:pt x="228" y="87"/>
                  </a:cubicBezTo>
                  <a:cubicBezTo>
                    <a:pt x="228" y="87"/>
                    <a:pt x="257" y="76"/>
                    <a:pt x="257" y="92"/>
                  </a:cubicBezTo>
                  <a:cubicBezTo>
                    <a:pt x="256" y="108"/>
                    <a:pt x="227" y="136"/>
                    <a:pt x="227" y="136"/>
                  </a:cubicBezTo>
                  <a:cubicBezTo>
                    <a:pt x="227" y="136"/>
                    <a:pt x="269" y="130"/>
                    <a:pt x="272" y="142"/>
                  </a:cubicBezTo>
                  <a:cubicBezTo>
                    <a:pt x="274" y="156"/>
                    <a:pt x="248" y="174"/>
                    <a:pt x="248" y="174"/>
                  </a:cubicBezTo>
                  <a:cubicBezTo>
                    <a:pt x="248" y="174"/>
                    <a:pt x="282" y="167"/>
                    <a:pt x="279" y="142"/>
                  </a:cubicBezTo>
                  <a:cubicBezTo>
                    <a:pt x="276" y="118"/>
                    <a:pt x="243" y="127"/>
                    <a:pt x="243" y="12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 name="Freeform 484"/>
            <p:cNvSpPr>
              <a:spLocks/>
            </p:cNvSpPr>
            <p:nvPr/>
          </p:nvSpPr>
          <p:spPr bwMode="auto">
            <a:xfrm>
              <a:off x="2381086" y="3136479"/>
              <a:ext cx="615146" cy="304318"/>
            </a:xfrm>
            <a:custGeom>
              <a:avLst/>
              <a:gdLst>
                <a:gd name="T0" fmla="*/ 107 w 160"/>
                <a:gd name="T1" fmla="*/ 54 h 79"/>
                <a:gd name="T2" fmla="*/ 97 w 160"/>
                <a:gd name="T3" fmla="*/ 14 h 79"/>
                <a:gd name="T4" fmla="*/ 75 w 160"/>
                <a:gd name="T5" fmla="*/ 27 h 79"/>
                <a:gd name="T6" fmla="*/ 60 w 160"/>
                <a:gd name="T7" fmla="*/ 4 h 79"/>
                <a:gd name="T8" fmla="*/ 28 w 160"/>
                <a:gd name="T9" fmla="*/ 37 h 79"/>
                <a:gd name="T10" fmla="*/ 0 w 160"/>
                <a:gd name="T11" fmla="*/ 20 h 79"/>
                <a:gd name="T12" fmla="*/ 30 w 160"/>
                <a:gd name="T13" fmla="*/ 46 h 79"/>
                <a:gd name="T14" fmla="*/ 57 w 160"/>
                <a:gd name="T15" fmla="*/ 9 h 79"/>
                <a:gd name="T16" fmla="*/ 72 w 160"/>
                <a:gd name="T17" fmla="*/ 36 h 79"/>
                <a:gd name="T18" fmla="*/ 98 w 160"/>
                <a:gd name="T19" fmla="*/ 22 h 79"/>
                <a:gd name="T20" fmla="*/ 102 w 160"/>
                <a:gd name="T21" fmla="*/ 63 h 79"/>
                <a:gd name="T22" fmla="*/ 140 w 160"/>
                <a:gd name="T23" fmla="*/ 45 h 79"/>
                <a:gd name="T24" fmla="*/ 140 w 160"/>
                <a:gd name="T25" fmla="*/ 76 h 79"/>
                <a:gd name="T26" fmla="*/ 151 w 160"/>
                <a:gd name="T27" fmla="*/ 46 h 79"/>
                <a:gd name="T28" fmla="*/ 107 w 160"/>
                <a:gd name="T29" fmla="*/ 5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0" h="79">
                  <a:moveTo>
                    <a:pt x="107" y="54"/>
                  </a:moveTo>
                  <a:cubicBezTo>
                    <a:pt x="114" y="35"/>
                    <a:pt x="115" y="17"/>
                    <a:pt x="97" y="14"/>
                  </a:cubicBezTo>
                  <a:cubicBezTo>
                    <a:pt x="82" y="12"/>
                    <a:pt x="75" y="27"/>
                    <a:pt x="75" y="27"/>
                  </a:cubicBezTo>
                  <a:cubicBezTo>
                    <a:pt x="75" y="27"/>
                    <a:pt x="75" y="6"/>
                    <a:pt x="60" y="4"/>
                  </a:cubicBezTo>
                  <a:cubicBezTo>
                    <a:pt x="36" y="0"/>
                    <a:pt x="27" y="18"/>
                    <a:pt x="28" y="37"/>
                  </a:cubicBezTo>
                  <a:cubicBezTo>
                    <a:pt x="20" y="24"/>
                    <a:pt x="13" y="17"/>
                    <a:pt x="0" y="20"/>
                  </a:cubicBezTo>
                  <a:cubicBezTo>
                    <a:pt x="16" y="23"/>
                    <a:pt x="30" y="46"/>
                    <a:pt x="30" y="46"/>
                  </a:cubicBezTo>
                  <a:cubicBezTo>
                    <a:pt x="30" y="46"/>
                    <a:pt x="32" y="4"/>
                    <a:pt x="57" y="9"/>
                  </a:cubicBezTo>
                  <a:cubicBezTo>
                    <a:pt x="72" y="12"/>
                    <a:pt x="72" y="36"/>
                    <a:pt x="72" y="36"/>
                  </a:cubicBezTo>
                  <a:cubicBezTo>
                    <a:pt x="72" y="36"/>
                    <a:pt x="86" y="17"/>
                    <a:pt x="98" y="22"/>
                  </a:cubicBezTo>
                  <a:cubicBezTo>
                    <a:pt x="113" y="30"/>
                    <a:pt x="102" y="63"/>
                    <a:pt x="102" y="63"/>
                  </a:cubicBezTo>
                  <a:cubicBezTo>
                    <a:pt x="102" y="63"/>
                    <a:pt x="126" y="32"/>
                    <a:pt x="140" y="45"/>
                  </a:cubicBezTo>
                  <a:cubicBezTo>
                    <a:pt x="157" y="61"/>
                    <a:pt x="144" y="71"/>
                    <a:pt x="140" y="76"/>
                  </a:cubicBezTo>
                  <a:cubicBezTo>
                    <a:pt x="147" y="79"/>
                    <a:pt x="160" y="59"/>
                    <a:pt x="151" y="46"/>
                  </a:cubicBezTo>
                  <a:cubicBezTo>
                    <a:pt x="141" y="32"/>
                    <a:pt x="115" y="32"/>
                    <a:pt x="107" y="5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 name="Freeform 485"/>
            <p:cNvSpPr>
              <a:spLocks/>
            </p:cNvSpPr>
            <p:nvPr/>
          </p:nvSpPr>
          <p:spPr bwMode="auto">
            <a:xfrm>
              <a:off x="4545487" y="4575074"/>
              <a:ext cx="623283" cy="358021"/>
            </a:xfrm>
            <a:custGeom>
              <a:avLst/>
              <a:gdLst>
                <a:gd name="T0" fmla="*/ 149 w 162"/>
                <a:gd name="T1" fmla="*/ 75 h 93"/>
                <a:gd name="T2" fmla="*/ 153 w 162"/>
                <a:gd name="T3" fmla="*/ 58 h 93"/>
                <a:gd name="T4" fmla="*/ 136 w 162"/>
                <a:gd name="T5" fmla="*/ 55 h 93"/>
                <a:gd name="T6" fmla="*/ 137 w 162"/>
                <a:gd name="T7" fmla="*/ 33 h 93"/>
                <a:gd name="T8" fmla="*/ 107 w 162"/>
                <a:gd name="T9" fmla="*/ 30 h 93"/>
                <a:gd name="T10" fmla="*/ 103 w 162"/>
                <a:gd name="T11" fmla="*/ 10 h 93"/>
                <a:gd name="T12" fmla="*/ 73 w 162"/>
                <a:gd name="T13" fmla="*/ 24 h 93"/>
                <a:gd name="T14" fmla="*/ 68 w 162"/>
                <a:gd name="T15" fmla="*/ 4 h 93"/>
                <a:gd name="T16" fmla="*/ 55 w 162"/>
                <a:gd name="T17" fmla="*/ 15 h 93"/>
                <a:gd name="T18" fmla="*/ 40 w 162"/>
                <a:gd name="T19" fmla="*/ 11 h 93"/>
                <a:gd name="T20" fmla="*/ 33 w 162"/>
                <a:gd name="T21" fmla="*/ 35 h 93"/>
                <a:gd name="T22" fmla="*/ 12 w 162"/>
                <a:gd name="T23" fmla="*/ 28 h 93"/>
                <a:gd name="T24" fmla="*/ 11 w 162"/>
                <a:gd name="T25" fmla="*/ 49 h 93"/>
                <a:gd name="T26" fmla="*/ 15 w 162"/>
                <a:gd name="T27" fmla="*/ 31 h 93"/>
                <a:gd name="T28" fmla="*/ 36 w 162"/>
                <a:gd name="T29" fmla="*/ 42 h 93"/>
                <a:gd name="T30" fmla="*/ 42 w 162"/>
                <a:gd name="T31" fmla="*/ 17 h 93"/>
                <a:gd name="T32" fmla="*/ 57 w 162"/>
                <a:gd name="T33" fmla="*/ 24 h 93"/>
                <a:gd name="T34" fmla="*/ 66 w 162"/>
                <a:gd name="T35" fmla="*/ 9 h 93"/>
                <a:gd name="T36" fmla="*/ 71 w 162"/>
                <a:gd name="T37" fmla="*/ 33 h 93"/>
                <a:gd name="T38" fmla="*/ 100 w 162"/>
                <a:gd name="T39" fmla="*/ 16 h 93"/>
                <a:gd name="T40" fmla="*/ 100 w 162"/>
                <a:gd name="T41" fmla="*/ 36 h 93"/>
                <a:gd name="T42" fmla="*/ 134 w 162"/>
                <a:gd name="T43" fmla="*/ 38 h 93"/>
                <a:gd name="T44" fmla="*/ 126 w 162"/>
                <a:gd name="T45" fmla="*/ 61 h 93"/>
                <a:gd name="T46" fmla="*/ 149 w 162"/>
                <a:gd name="T47" fmla="*/ 61 h 93"/>
                <a:gd name="T48" fmla="*/ 143 w 162"/>
                <a:gd name="T49" fmla="*/ 77 h 93"/>
                <a:gd name="T50" fmla="*/ 157 w 162"/>
                <a:gd name="T51" fmla="*/ 84 h 93"/>
                <a:gd name="T52" fmla="*/ 151 w 162"/>
                <a:gd name="T53" fmla="*/ 91 h 93"/>
                <a:gd name="T54" fmla="*/ 150 w 162"/>
                <a:gd name="T55" fmla="*/ 93 h 93"/>
                <a:gd name="T56" fmla="*/ 160 w 162"/>
                <a:gd name="T57" fmla="*/ 83 h 93"/>
                <a:gd name="T58" fmla="*/ 149 w 162"/>
                <a:gd name="T59" fmla="*/ 7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3">
                  <a:moveTo>
                    <a:pt x="149" y="75"/>
                  </a:moveTo>
                  <a:cubicBezTo>
                    <a:pt x="149" y="75"/>
                    <a:pt x="161" y="66"/>
                    <a:pt x="153" y="58"/>
                  </a:cubicBezTo>
                  <a:cubicBezTo>
                    <a:pt x="147" y="50"/>
                    <a:pt x="136" y="55"/>
                    <a:pt x="136" y="55"/>
                  </a:cubicBezTo>
                  <a:cubicBezTo>
                    <a:pt x="136" y="55"/>
                    <a:pt x="144" y="42"/>
                    <a:pt x="137" y="33"/>
                  </a:cubicBezTo>
                  <a:cubicBezTo>
                    <a:pt x="130" y="23"/>
                    <a:pt x="107" y="30"/>
                    <a:pt x="107" y="30"/>
                  </a:cubicBezTo>
                  <a:cubicBezTo>
                    <a:pt x="107" y="30"/>
                    <a:pt x="115" y="19"/>
                    <a:pt x="103" y="10"/>
                  </a:cubicBezTo>
                  <a:cubicBezTo>
                    <a:pt x="92" y="0"/>
                    <a:pt x="73" y="24"/>
                    <a:pt x="73" y="24"/>
                  </a:cubicBezTo>
                  <a:cubicBezTo>
                    <a:pt x="73" y="24"/>
                    <a:pt x="76" y="5"/>
                    <a:pt x="68" y="4"/>
                  </a:cubicBezTo>
                  <a:cubicBezTo>
                    <a:pt x="57" y="2"/>
                    <a:pt x="55" y="15"/>
                    <a:pt x="55" y="15"/>
                  </a:cubicBezTo>
                  <a:cubicBezTo>
                    <a:pt x="55" y="15"/>
                    <a:pt x="48" y="7"/>
                    <a:pt x="40" y="11"/>
                  </a:cubicBezTo>
                  <a:cubicBezTo>
                    <a:pt x="33" y="15"/>
                    <a:pt x="33" y="35"/>
                    <a:pt x="33" y="35"/>
                  </a:cubicBezTo>
                  <a:cubicBezTo>
                    <a:pt x="33" y="35"/>
                    <a:pt x="23" y="20"/>
                    <a:pt x="12" y="28"/>
                  </a:cubicBezTo>
                  <a:cubicBezTo>
                    <a:pt x="0" y="36"/>
                    <a:pt x="11" y="49"/>
                    <a:pt x="11" y="49"/>
                  </a:cubicBezTo>
                  <a:cubicBezTo>
                    <a:pt x="11" y="49"/>
                    <a:pt x="8" y="35"/>
                    <a:pt x="15" y="31"/>
                  </a:cubicBezTo>
                  <a:cubicBezTo>
                    <a:pt x="21" y="26"/>
                    <a:pt x="36" y="42"/>
                    <a:pt x="36" y="42"/>
                  </a:cubicBezTo>
                  <a:cubicBezTo>
                    <a:pt x="36" y="42"/>
                    <a:pt x="36" y="23"/>
                    <a:pt x="42" y="17"/>
                  </a:cubicBezTo>
                  <a:cubicBezTo>
                    <a:pt x="48" y="11"/>
                    <a:pt x="57" y="24"/>
                    <a:pt x="57" y="24"/>
                  </a:cubicBezTo>
                  <a:cubicBezTo>
                    <a:pt x="57" y="24"/>
                    <a:pt x="56" y="11"/>
                    <a:pt x="66" y="9"/>
                  </a:cubicBezTo>
                  <a:cubicBezTo>
                    <a:pt x="69" y="9"/>
                    <a:pt x="71" y="33"/>
                    <a:pt x="71" y="33"/>
                  </a:cubicBezTo>
                  <a:cubicBezTo>
                    <a:pt x="71" y="33"/>
                    <a:pt x="91" y="8"/>
                    <a:pt x="100" y="16"/>
                  </a:cubicBezTo>
                  <a:cubicBezTo>
                    <a:pt x="111" y="24"/>
                    <a:pt x="100" y="36"/>
                    <a:pt x="100" y="36"/>
                  </a:cubicBezTo>
                  <a:cubicBezTo>
                    <a:pt x="100" y="36"/>
                    <a:pt x="126" y="31"/>
                    <a:pt x="134" y="38"/>
                  </a:cubicBezTo>
                  <a:cubicBezTo>
                    <a:pt x="142" y="45"/>
                    <a:pt x="126" y="61"/>
                    <a:pt x="126" y="61"/>
                  </a:cubicBezTo>
                  <a:cubicBezTo>
                    <a:pt x="126" y="61"/>
                    <a:pt x="145" y="55"/>
                    <a:pt x="149" y="61"/>
                  </a:cubicBezTo>
                  <a:cubicBezTo>
                    <a:pt x="153" y="68"/>
                    <a:pt x="143" y="77"/>
                    <a:pt x="143" y="77"/>
                  </a:cubicBezTo>
                  <a:cubicBezTo>
                    <a:pt x="143" y="77"/>
                    <a:pt x="154" y="78"/>
                    <a:pt x="157" y="84"/>
                  </a:cubicBezTo>
                  <a:cubicBezTo>
                    <a:pt x="158" y="87"/>
                    <a:pt x="151" y="91"/>
                    <a:pt x="151" y="91"/>
                  </a:cubicBezTo>
                  <a:cubicBezTo>
                    <a:pt x="150" y="93"/>
                    <a:pt x="150" y="93"/>
                    <a:pt x="150" y="93"/>
                  </a:cubicBezTo>
                  <a:cubicBezTo>
                    <a:pt x="150" y="93"/>
                    <a:pt x="162" y="90"/>
                    <a:pt x="160" y="83"/>
                  </a:cubicBezTo>
                  <a:cubicBezTo>
                    <a:pt x="158" y="75"/>
                    <a:pt x="149" y="75"/>
                    <a:pt x="149" y="7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4" name="Freeform 486"/>
            <p:cNvSpPr>
              <a:spLocks/>
            </p:cNvSpPr>
            <p:nvPr/>
          </p:nvSpPr>
          <p:spPr bwMode="auto">
            <a:xfrm>
              <a:off x="3424230" y="3663747"/>
              <a:ext cx="621655" cy="354767"/>
            </a:xfrm>
            <a:custGeom>
              <a:avLst/>
              <a:gdLst>
                <a:gd name="T0" fmla="*/ 150 w 162"/>
                <a:gd name="T1" fmla="*/ 74 h 92"/>
                <a:gd name="T2" fmla="*/ 154 w 162"/>
                <a:gd name="T3" fmla="*/ 57 h 92"/>
                <a:gd name="T4" fmla="*/ 136 w 162"/>
                <a:gd name="T5" fmla="*/ 54 h 92"/>
                <a:gd name="T6" fmla="*/ 137 w 162"/>
                <a:gd name="T7" fmla="*/ 31 h 92"/>
                <a:gd name="T8" fmla="*/ 107 w 162"/>
                <a:gd name="T9" fmla="*/ 29 h 92"/>
                <a:gd name="T10" fmla="*/ 104 w 162"/>
                <a:gd name="T11" fmla="*/ 9 h 92"/>
                <a:gd name="T12" fmla="*/ 74 w 162"/>
                <a:gd name="T13" fmla="*/ 24 h 92"/>
                <a:gd name="T14" fmla="*/ 68 w 162"/>
                <a:gd name="T15" fmla="*/ 2 h 92"/>
                <a:gd name="T16" fmla="*/ 54 w 162"/>
                <a:gd name="T17" fmla="*/ 14 h 92"/>
                <a:gd name="T18" fmla="*/ 40 w 162"/>
                <a:gd name="T19" fmla="*/ 10 h 92"/>
                <a:gd name="T20" fmla="*/ 33 w 162"/>
                <a:gd name="T21" fmla="*/ 33 h 92"/>
                <a:gd name="T22" fmla="*/ 12 w 162"/>
                <a:gd name="T23" fmla="*/ 27 h 92"/>
                <a:gd name="T24" fmla="*/ 11 w 162"/>
                <a:gd name="T25" fmla="*/ 48 h 92"/>
                <a:gd name="T26" fmla="*/ 15 w 162"/>
                <a:gd name="T27" fmla="*/ 29 h 92"/>
                <a:gd name="T28" fmla="*/ 36 w 162"/>
                <a:gd name="T29" fmla="*/ 41 h 92"/>
                <a:gd name="T30" fmla="*/ 42 w 162"/>
                <a:gd name="T31" fmla="*/ 16 h 92"/>
                <a:gd name="T32" fmla="*/ 57 w 162"/>
                <a:gd name="T33" fmla="*/ 24 h 92"/>
                <a:gd name="T34" fmla="*/ 66 w 162"/>
                <a:gd name="T35" fmla="*/ 8 h 92"/>
                <a:gd name="T36" fmla="*/ 71 w 162"/>
                <a:gd name="T37" fmla="*/ 31 h 92"/>
                <a:gd name="T38" fmla="*/ 101 w 162"/>
                <a:gd name="T39" fmla="*/ 14 h 92"/>
                <a:gd name="T40" fmla="*/ 101 w 162"/>
                <a:gd name="T41" fmla="*/ 35 h 92"/>
                <a:gd name="T42" fmla="*/ 134 w 162"/>
                <a:gd name="T43" fmla="*/ 37 h 92"/>
                <a:gd name="T44" fmla="*/ 127 w 162"/>
                <a:gd name="T45" fmla="*/ 60 h 92"/>
                <a:gd name="T46" fmla="*/ 150 w 162"/>
                <a:gd name="T47" fmla="*/ 60 h 92"/>
                <a:gd name="T48" fmla="*/ 144 w 162"/>
                <a:gd name="T49" fmla="*/ 76 h 92"/>
                <a:gd name="T50" fmla="*/ 156 w 162"/>
                <a:gd name="T51" fmla="*/ 82 h 92"/>
                <a:gd name="T52" fmla="*/ 151 w 162"/>
                <a:gd name="T53" fmla="*/ 89 h 92"/>
                <a:gd name="T54" fmla="*/ 151 w 162"/>
                <a:gd name="T55" fmla="*/ 92 h 92"/>
                <a:gd name="T56" fmla="*/ 160 w 162"/>
                <a:gd name="T57" fmla="*/ 82 h 92"/>
                <a:gd name="T58" fmla="*/ 150 w 162"/>
                <a:gd name="T59" fmla="*/ 7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2">
                  <a:moveTo>
                    <a:pt x="150" y="74"/>
                  </a:moveTo>
                  <a:cubicBezTo>
                    <a:pt x="150" y="74"/>
                    <a:pt x="160" y="65"/>
                    <a:pt x="154" y="57"/>
                  </a:cubicBezTo>
                  <a:cubicBezTo>
                    <a:pt x="148" y="48"/>
                    <a:pt x="136" y="54"/>
                    <a:pt x="136" y="54"/>
                  </a:cubicBezTo>
                  <a:cubicBezTo>
                    <a:pt x="136" y="54"/>
                    <a:pt x="145" y="40"/>
                    <a:pt x="137" y="31"/>
                  </a:cubicBezTo>
                  <a:cubicBezTo>
                    <a:pt x="131" y="22"/>
                    <a:pt x="107" y="29"/>
                    <a:pt x="107" y="29"/>
                  </a:cubicBezTo>
                  <a:cubicBezTo>
                    <a:pt x="107" y="29"/>
                    <a:pt x="115" y="18"/>
                    <a:pt x="104" y="9"/>
                  </a:cubicBezTo>
                  <a:cubicBezTo>
                    <a:pt x="92" y="0"/>
                    <a:pt x="74" y="24"/>
                    <a:pt x="74" y="24"/>
                  </a:cubicBezTo>
                  <a:cubicBezTo>
                    <a:pt x="74" y="24"/>
                    <a:pt x="77" y="3"/>
                    <a:pt x="68" y="2"/>
                  </a:cubicBezTo>
                  <a:cubicBezTo>
                    <a:pt x="57" y="1"/>
                    <a:pt x="54" y="14"/>
                    <a:pt x="54" y="14"/>
                  </a:cubicBezTo>
                  <a:cubicBezTo>
                    <a:pt x="54" y="14"/>
                    <a:pt x="49" y="5"/>
                    <a:pt x="40" y="10"/>
                  </a:cubicBezTo>
                  <a:cubicBezTo>
                    <a:pt x="33" y="14"/>
                    <a:pt x="33" y="33"/>
                    <a:pt x="33" y="33"/>
                  </a:cubicBezTo>
                  <a:cubicBezTo>
                    <a:pt x="33" y="33"/>
                    <a:pt x="24" y="19"/>
                    <a:pt x="12" y="27"/>
                  </a:cubicBezTo>
                  <a:cubicBezTo>
                    <a:pt x="0" y="35"/>
                    <a:pt x="11" y="48"/>
                    <a:pt x="11" y="48"/>
                  </a:cubicBezTo>
                  <a:cubicBezTo>
                    <a:pt x="11" y="48"/>
                    <a:pt x="8" y="33"/>
                    <a:pt x="15" y="29"/>
                  </a:cubicBezTo>
                  <a:cubicBezTo>
                    <a:pt x="22" y="26"/>
                    <a:pt x="36" y="41"/>
                    <a:pt x="36" y="41"/>
                  </a:cubicBezTo>
                  <a:cubicBezTo>
                    <a:pt x="36" y="41"/>
                    <a:pt x="36" y="22"/>
                    <a:pt x="42" y="16"/>
                  </a:cubicBezTo>
                  <a:cubicBezTo>
                    <a:pt x="49" y="10"/>
                    <a:pt x="57" y="24"/>
                    <a:pt x="57" y="24"/>
                  </a:cubicBezTo>
                  <a:cubicBezTo>
                    <a:pt x="57" y="24"/>
                    <a:pt x="56" y="9"/>
                    <a:pt x="66" y="8"/>
                  </a:cubicBezTo>
                  <a:cubicBezTo>
                    <a:pt x="70" y="7"/>
                    <a:pt x="71" y="31"/>
                    <a:pt x="71" y="31"/>
                  </a:cubicBezTo>
                  <a:cubicBezTo>
                    <a:pt x="71" y="31"/>
                    <a:pt x="91" y="6"/>
                    <a:pt x="101" y="14"/>
                  </a:cubicBezTo>
                  <a:cubicBezTo>
                    <a:pt x="110" y="23"/>
                    <a:pt x="101" y="35"/>
                    <a:pt x="101" y="35"/>
                  </a:cubicBezTo>
                  <a:cubicBezTo>
                    <a:pt x="101" y="35"/>
                    <a:pt x="126" y="29"/>
                    <a:pt x="134" y="37"/>
                  </a:cubicBezTo>
                  <a:cubicBezTo>
                    <a:pt x="143" y="44"/>
                    <a:pt x="127" y="60"/>
                    <a:pt x="127" y="60"/>
                  </a:cubicBezTo>
                  <a:cubicBezTo>
                    <a:pt x="127" y="60"/>
                    <a:pt x="146" y="54"/>
                    <a:pt x="150" y="60"/>
                  </a:cubicBezTo>
                  <a:cubicBezTo>
                    <a:pt x="154" y="66"/>
                    <a:pt x="144" y="76"/>
                    <a:pt x="144" y="76"/>
                  </a:cubicBezTo>
                  <a:cubicBezTo>
                    <a:pt x="144" y="76"/>
                    <a:pt x="154" y="77"/>
                    <a:pt x="156" y="82"/>
                  </a:cubicBezTo>
                  <a:cubicBezTo>
                    <a:pt x="158" y="86"/>
                    <a:pt x="151" y="89"/>
                    <a:pt x="151" y="89"/>
                  </a:cubicBezTo>
                  <a:cubicBezTo>
                    <a:pt x="151" y="92"/>
                    <a:pt x="151" y="92"/>
                    <a:pt x="151" y="92"/>
                  </a:cubicBezTo>
                  <a:cubicBezTo>
                    <a:pt x="151" y="92"/>
                    <a:pt x="162" y="89"/>
                    <a:pt x="160" y="82"/>
                  </a:cubicBezTo>
                  <a:cubicBezTo>
                    <a:pt x="158" y="74"/>
                    <a:pt x="150" y="74"/>
                    <a:pt x="150" y="7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5" name="Freeform 487"/>
            <p:cNvSpPr>
              <a:spLocks/>
            </p:cNvSpPr>
            <p:nvPr/>
          </p:nvSpPr>
          <p:spPr bwMode="auto">
            <a:xfrm>
              <a:off x="1201243" y="2687325"/>
              <a:ext cx="961775" cy="445899"/>
            </a:xfrm>
            <a:custGeom>
              <a:avLst/>
              <a:gdLst>
                <a:gd name="T0" fmla="*/ 213 w 250"/>
                <a:gd name="T1" fmla="*/ 82 h 116"/>
                <a:gd name="T2" fmla="*/ 232 w 250"/>
                <a:gd name="T3" fmla="*/ 49 h 116"/>
                <a:gd name="T4" fmla="*/ 210 w 250"/>
                <a:gd name="T5" fmla="*/ 44 h 116"/>
                <a:gd name="T6" fmla="*/ 205 w 250"/>
                <a:gd name="T7" fmla="*/ 20 h 116"/>
                <a:gd name="T8" fmla="*/ 176 w 250"/>
                <a:gd name="T9" fmla="*/ 41 h 116"/>
                <a:gd name="T10" fmla="*/ 158 w 250"/>
                <a:gd name="T11" fmla="*/ 3 h 116"/>
                <a:gd name="T12" fmla="*/ 131 w 250"/>
                <a:gd name="T13" fmla="*/ 24 h 116"/>
                <a:gd name="T14" fmla="*/ 93 w 250"/>
                <a:gd name="T15" fmla="*/ 7 h 116"/>
                <a:gd name="T16" fmla="*/ 70 w 250"/>
                <a:gd name="T17" fmla="*/ 34 h 116"/>
                <a:gd name="T18" fmla="*/ 45 w 250"/>
                <a:gd name="T19" fmla="*/ 25 h 116"/>
                <a:gd name="T20" fmla="*/ 31 w 250"/>
                <a:gd name="T21" fmla="*/ 50 h 116"/>
                <a:gd name="T22" fmla="*/ 11 w 250"/>
                <a:gd name="T23" fmla="*/ 50 h 116"/>
                <a:gd name="T24" fmla="*/ 10 w 250"/>
                <a:gd name="T25" fmla="*/ 69 h 116"/>
                <a:gd name="T26" fmla="*/ 13 w 250"/>
                <a:gd name="T27" fmla="*/ 66 h 116"/>
                <a:gd name="T28" fmla="*/ 14 w 250"/>
                <a:gd name="T29" fmla="*/ 55 h 116"/>
                <a:gd name="T30" fmla="*/ 36 w 250"/>
                <a:gd name="T31" fmla="*/ 57 h 116"/>
                <a:gd name="T32" fmla="*/ 47 w 250"/>
                <a:gd name="T33" fmla="*/ 33 h 116"/>
                <a:gd name="T34" fmla="*/ 73 w 250"/>
                <a:gd name="T35" fmla="*/ 48 h 116"/>
                <a:gd name="T36" fmla="*/ 91 w 250"/>
                <a:gd name="T37" fmla="*/ 15 h 116"/>
                <a:gd name="T38" fmla="*/ 133 w 250"/>
                <a:gd name="T39" fmla="*/ 36 h 116"/>
                <a:gd name="T40" fmla="*/ 154 w 250"/>
                <a:gd name="T41" fmla="*/ 12 h 116"/>
                <a:gd name="T42" fmla="*/ 171 w 250"/>
                <a:gd name="T43" fmla="*/ 52 h 116"/>
                <a:gd name="T44" fmla="*/ 203 w 250"/>
                <a:gd name="T45" fmla="*/ 28 h 116"/>
                <a:gd name="T46" fmla="*/ 196 w 250"/>
                <a:gd name="T47" fmla="*/ 53 h 116"/>
                <a:gd name="T48" fmla="*/ 221 w 250"/>
                <a:gd name="T49" fmla="*/ 55 h 116"/>
                <a:gd name="T50" fmla="*/ 201 w 250"/>
                <a:gd name="T51" fmla="*/ 90 h 116"/>
                <a:gd name="T52" fmla="*/ 239 w 250"/>
                <a:gd name="T53" fmla="*/ 90 h 116"/>
                <a:gd name="T54" fmla="*/ 222 w 250"/>
                <a:gd name="T55" fmla="*/ 116 h 116"/>
                <a:gd name="T56" fmla="*/ 245 w 250"/>
                <a:gd name="T57" fmla="*/ 89 h 116"/>
                <a:gd name="T58" fmla="*/ 213 w 250"/>
                <a:gd name="T59" fmla="*/ 8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50" h="116">
                  <a:moveTo>
                    <a:pt x="213" y="82"/>
                  </a:moveTo>
                  <a:cubicBezTo>
                    <a:pt x="213" y="82"/>
                    <a:pt x="235" y="59"/>
                    <a:pt x="232" y="49"/>
                  </a:cubicBezTo>
                  <a:cubicBezTo>
                    <a:pt x="226" y="37"/>
                    <a:pt x="210" y="44"/>
                    <a:pt x="210" y="44"/>
                  </a:cubicBezTo>
                  <a:cubicBezTo>
                    <a:pt x="210" y="44"/>
                    <a:pt x="221" y="26"/>
                    <a:pt x="205" y="20"/>
                  </a:cubicBezTo>
                  <a:cubicBezTo>
                    <a:pt x="196" y="15"/>
                    <a:pt x="176" y="41"/>
                    <a:pt x="176" y="41"/>
                  </a:cubicBezTo>
                  <a:cubicBezTo>
                    <a:pt x="176" y="41"/>
                    <a:pt x="180" y="0"/>
                    <a:pt x="158" y="3"/>
                  </a:cubicBezTo>
                  <a:cubicBezTo>
                    <a:pt x="134" y="7"/>
                    <a:pt x="131" y="24"/>
                    <a:pt x="131" y="24"/>
                  </a:cubicBezTo>
                  <a:cubicBezTo>
                    <a:pt x="131" y="24"/>
                    <a:pt x="112" y="0"/>
                    <a:pt x="93" y="7"/>
                  </a:cubicBezTo>
                  <a:cubicBezTo>
                    <a:pt x="74" y="13"/>
                    <a:pt x="70" y="34"/>
                    <a:pt x="70" y="34"/>
                  </a:cubicBezTo>
                  <a:cubicBezTo>
                    <a:pt x="70" y="34"/>
                    <a:pt x="62" y="20"/>
                    <a:pt x="45" y="25"/>
                  </a:cubicBezTo>
                  <a:cubicBezTo>
                    <a:pt x="28" y="31"/>
                    <a:pt x="31" y="50"/>
                    <a:pt x="31" y="50"/>
                  </a:cubicBezTo>
                  <a:cubicBezTo>
                    <a:pt x="31" y="50"/>
                    <a:pt x="20" y="43"/>
                    <a:pt x="11" y="50"/>
                  </a:cubicBezTo>
                  <a:cubicBezTo>
                    <a:pt x="0" y="58"/>
                    <a:pt x="10" y="69"/>
                    <a:pt x="10" y="69"/>
                  </a:cubicBezTo>
                  <a:cubicBezTo>
                    <a:pt x="13" y="66"/>
                    <a:pt x="13" y="66"/>
                    <a:pt x="13" y="66"/>
                  </a:cubicBezTo>
                  <a:cubicBezTo>
                    <a:pt x="13" y="66"/>
                    <a:pt x="7" y="58"/>
                    <a:pt x="14" y="55"/>
                  </a:cubicBezTo>
                  <a:cubicBezTo>
                    <a:pt x="22" y="50"/>
                    <a:pt x="36" y="57"/>
                    <a:pt x="36" y="57"/>
                  </a:cubicBezTo>
                  <a:cubicBezTo>
                    <a:pt x="36" y="57"/>
                    <a:pt x="35" y="37"/>
                    <a:pt x="47" y="33"/>
                  </a:cubicBezTo>
                  <a:cubicBezTo>
                    <a:pt x="60" y="27"/>
                    <a:pt x="73" y="48"/>
                    <a:pt x="73" y="48"/>
                  </a:cubicBezTo>
                  <a:cubicBezTo>
                    <a:pt x="73" y="48"/>
                    <a:pt x="73" y="19"/>
                    <a:pt x="91" y="15"/>
                  </a:cubicBezTo>
                  <a:cubicBezTo>
                    <a:pt x="109" y="12"/>
                    <a:pt x="133" y="36"/>
                    <a:pt x="133" y="36"/>
                  </a:cubicBezTo>
                  <a:cubicBezTo>
                    <a:pt x="133" y="36"/>
                    <a:pt x="134" y="15"/>
                    <a:pt x="154" y="12"/>
                  </a:cubicBezTo>
                  <a:cubicBezTo>
                    <a:pt x="175" y="9"/>
                    <a:pt x="171" y="52"/>
                    <a:pt x="171" y="52"/>
                  </a:cubicBezTo>
                  <a:cubicBezTo>
                    <a:pt x="171" y="52"/>
                    <a:pt x="199" y="25"/>
                    <a:pt x="203" y="28"/>
                  </a:cubicBezTo>
                  <a:cubicBezTo>
                    <a:pt x="213" y="37"/>
                    <a:pt x="196" y="53"/>
                    <a:pt x="196" y="53"/>
                  </a:cubicBezTo>
                  <a:cubicBezTo>
                    <a:pt x="196" y="53"/>
                    <a:pt x="221" y="43"/>
                    <a:pt x="221" y="55"/>
                  </a:cubicBezTo>
                  <a:cubicBezTo>
                    <a:pt x="222" y="66"/>
                    <a:pt x="201" y="90"/>
                    <a:pt x="201" y="90"/>
                  </a:cubicBezTo>
                  <a:cubicBezTo>
                    <a:pt x="201" y="90"/>
                    <a:pt x="236" y="81"/>
                    <a:pt x="239" y="90"/>
                  </a:cubicBezTo>
                  <a:cubicBezTo>
                    <a:pt x="243" y="99"/>
                    <a:pt x="222" y="116"/>
                    <a:pt x="222" y="116"/>
                  </a:cubicBezTo>
                  <a:cubicBezTo>
                    <a:pt x="222" y="116"/>
                    <a:pt x="250" y="107"/>
                    <a:pt x="245" y="89"/>
                  </a:cubicBezTo>
                  <a:cubicBezTo>
                    <a:pt x="240" y="71"/>
                    <a:pt x="213" y="82"/>
                    <a:pt x="213" y="8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6" name="Freeform 488"/>
            <p:cNvSpPr>
              <a:spLocks/>
            </p:cNvSpPr>
            <p:nvPr/>
          </p:nvSpPr>
          <p:spPr bwMode="auto">
            <a:xfrm>
              <a:off x="1344451" y="2924921"/>
              <a:ext cx="537032" cy="174129"/>
            </a:xfrm>
            <a:custGeom>
              <a:avLst/>
              <a:gdLst>
                <a:gd name="T0" fmla="*/ 94 w 140"/>
                <a:gd name="T1" fmla="*/ 32 h 45"/>
                <a:gd name="T2" fmla="*/ 81 w 140"/>
                <a:gd name="T3" fmla="*/ 3 h 45"/>
                <a:gd name="T4" fmla="*/ 65 w 140"/>
                <a:gd name="T5" fmla="*/ 15 h 45"/>
                <a:gd name="T6" fmla="*/ 50 w 140"/>
                <a:gd name="T7" fmla="*/ 0 h 45"/>
                <a:gd name="T8" fmla="*/ 26 w 140"/>
                <a:gd name="T9" fmla="*/ 27 h 45"/>
                <a:gd name="T10" fmla="*/ 0 w 140"/>
                <a:gd name="T11" fmla="*/ 17 h 45"/>
                <a:gd name="T12" fmla="*/ 28 w 140"/>
                <a:gd name="T13" fmla="*/ 34 h 45"/>
                <a:gd name="T14" fmla="*/ 48 w 140"/>
                <a:gd name="T15" fmla="*/ 4 h 45"/>
                <a:gd name="T16" fmla="*/ 63 w 140"/>
                <a:gd name="T17" fmla="*/ 22 h 45"/>
                <a:gd name="T18" fmla="*/ 83 w 140"/>
                <a:gd name="T19" fmla="*/ 9 h 45"/>
                <a:gd name="T20" fmla="*/ 91 w 140"/>
                <a:gd name="T21" fmla="*/ 38 h 45"/>
                <a:gd name="T22" fmla="*/ 122 w 140"/>
                <a:gd name="T23" fmla="*/ 22 h 45"/>
                <a:gd name="T24" fmla="*/ 126 w 140"/>
                <a:gd name="T25" fmla="*/ 44 h 45"/>
                <a:gd name="T26" fmla="*/ 131 w 140"/>
                <a:gd name="T27" fmla="*/ 22 h 45"/>
                <a:gd name="T28" fmla="*/ 94 w 140"/>
                <a:gd name="T29" fmla="*/ 3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0" h="45">
                  <a:moveTo>
                    <a:pt x="94" y="32"/>
                  </a:moveTo>
                  <a:cubicBezTo>
                    <a:pt x="99" y="16"/>
                    <a:pt x="98" y="4"/>
                    <a:pt x="81" y="3"/>
                  </a:cubicBezTo>
                  <a:cubicBezTo>
                    <a:pt x="68" y="3"/>
                    <a:pt x="65" y="15"/>
                    <a:pt x="65" y="15"/>
                  </a:cubicBezTo>
                  <a:cubicBezTo>
                    <a:pt x="65" y="15"/>
                    <a:pt x="62" y="0"/>
                    <a:pt x="50" y="0"/>
                  </a:cubicBezTo>
                  <a:cubicBezTo>
                    <a:pt x="29" y="0"/>
                    <a:pt x="23" y="13"/>
                    <a:pt x="26" y="27"/>
                  </a:cubicBezTo>
                  <a:cubicBezTo>
                    <a:pt x="17" y="18"/>
                    <a:pt x="10" y="14"/>
                    <a:pt x="0" y="17"/>
                  </a:cubicBezTo>
                  <a:cubicBezTo>
                    <a:pt x="13" y="18"/>
                    <a:pt x="28" y="34"/>
                    <a:pt x="28" y="34"/>
                  </a:cubicBezTo>
                  <a:cubicBezTo>
                    <a:pt x="28" y="34"/>
                    <a:pt x="26" y="2"/>
                    <a:pt x="48" y="4"/>
                  </a:cubicBezTo>
                  <a:cubicBezTo>
                    <a:pt x="60" y="4"/>
                    <a:pt x="63" y="22"/>
                    <a:pt x="63" y="22"/>
                  </a:cubicBezTo>
                  <a:cubicBezTo>
                    <a:pt x="63" y="22"/>
                    <a:pt x="73" y="6"/>
                    <a:pt x="83" y="9"/>
                  </a:cubicBezTo>
                  <a:cubicBezTo>
                    <a:pt x="98" y="14"/>
                    <a:pt x="91" y="38"/>
                    <a:pt x="91" y="38"/>
                  </a:cubicBezTo>
                  <a:cubicBezTo>
                    <a:pt x="91" y="38"/>
                    <a:pt x="108" y="13"/>
                    <a:pt x="122" y="22"/>
                  </a:cubicBezTo>
                  <a:cubicBezTo>
                    <a:pt x="137" y="32"/>
                    <a:pt x="128" y="40"/>
                    <a:pt x="126" y="44"/>
                  </a:cubicBezTo>
                  <a:cubicBezTo>
                    <a:pt x="131" y="45"/>
                    <a:pt x="140" y="30"/>
                    <a:pt x="131" y="22"/>
                  </a:cubicBezTo>
                  <a:cubicBezTo>
                    <a:pt x="122" y="12"/>
                    <a:pt x="99" y="14"/>
                    <a:pt x="94" y="3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7" name="Freeform 489"/>
            <p:cNvSpPr>
              <a:spLocks/>
            </p:cNvSpPr>
            <p:nvPr/>
          </p:nvSpPr>
          <p:spPr bwMode="auto">
            <a:xfrm>
              <a:off x="18145" y="2664542"/>
              <a:ext cx="1091965" cy="541914"/>
            </a:xfrm>
            <a:custGeom>
              <a:avLst/>
              <a:gdLst>
                <a:gd name="T0" fmla="*/ 272 w 284"/>
                <a:gd name="T1" fmla="*/ 62 h 141"/>
                <a:gd name="T2" fmla="*/ 248 w 284"/>
                <a:gd name="T3" fmla="*/ 61 h 141"/>
                <a:gd name="T4" fmla="*/ 233 w 284"/>
                <a:gd name="T5" fmla="*/ 31 h 141"/>
                <a:gd name="T6" fmla="*/ 204 w 284"/>
                <a:gd name="T7" fmla="*/ 41 h 141"/>
                <a:gd name="T8" fmla="*/ 178 w 284"/>
                <a:gd name="T9" fmla="*/ 7 h 141"/>
                <a:gd name="T10" fmla="*/ 135 w 284"/>
                <a:gd name="T11" fmla="*/ 30 h 141"/>
                <a:gd name="T12" fmla="*/ 105 w 284"/>
                <a:gd name="T13" fmla="*/ 3 h 141"/>
                <a:gd name="T14" fmla="*/ 83 w 284"/>
                <a:gd name="T15" fmla="*/ 50 h 141"/>
                <a:gd name="T16" fmla="*/ 50 w 284"/>
                <a:gd name="T17" fmla="*/ 24 h 141"/>
                <a:gd name="T18" fmla="*/ 46 w 284"/>
                <a:gd name="T19" fmla="*/ 53 h 141"/>
                <a:gd name="T20" fmla="*/ 22 w 284"/>
                <a:gd name="T21" fmla="*/ 61 h 141"/>
                <a:gd name="T22" fmla="*/ 43 w 284"/>
                <a:gd name="T23" fmla="*/ 100 h 141"/>
                <a:gd name="T24" fmla="*/ 5 w 284"/>
                <a:gd name="T25" fmla="*/ 108 h 141"/>
                <a:gd name="T26" fmla="*/ 32 w 284"/>
                <a:gd name="T27" fmla="*/ 141 h 141"/>
                <a:gd name="T28" fmla="*/ 13 w 284"/>
                <a:gd name="T29" fmla="*/ 109 h 141"/>
                <a:gd name="T30" fmla="*/ 56 w 284"/>
                <a:gd name="T31" fmla="*/ 108 h 141"/>
                <a:gd name="T32" fmla="*/ 32 w 284"/>
                <a:gd name="T33" fmla="*/ 67 h 141"/>
                <a:gd name="T34" fmla="*/ 62 w 284"/>
                <a:gd name="T35" fmla="*/ 66 h 141"/>
                <a:gd name="T36" fmla="*/ 53 w 284"/>
                <a:gd name="T37" fmla="*/ 34 h 141"/>
                <a:gd name="T38" fmla="*/ 90 w 284"/>
                <a:gd name="T39" fmla="*/ 64 h 141"/>
                <a:gd name="T40" fmla="*/ 108 w 284"/>
                <a:gd name="T41" fmla="*/ 15 h 141"/>
                <a:gd name="T42" fmla="*/ 134 w 284"/>
                <a:gd name="T43" fmla="*/ 44 h 141"/>
                <a:gd name="T44" fmla="*/ 180 w 284"/>
                <a:gd name="T45" fmla="*/ 18 h 141"/>
                <a:gd name="T46" fmla="*/ 200 w 284"/>
                <a:gd name="T47" fmla="*/ 58 h 141"/>
                <a:gd name="T48" fmla="*/ 231 w 284"/>
                <a:gd name="T49" fmla="*/ 40 h 141"/>
                <a:gd name="T50" fmla="*/ 243 w 284"/>
                <a:gd name="T51" fmla="*/ 69 h 141"/>
                <a:gd name="T52" fmla="*/ 268 w 284"/>
                <a:gd name="T53" fmla="*/ 66 h 141"/>
                <a:gd name="T54" fmla="*/ 270 w 284"/>
                <a:gd name="T55" fmla="*/ 80 h 141"/>
                <a:gd name="T56" fmla="*/ 272 w 284"/>
                <a:gd name="T57" fmla="*/ 84 h 141"/>
                <a:gd name="T58" fmla="*/ 272 w 284"/>
                <a:gd name="T59" fmla="*/ 6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4" h="141">
                  <a:moveTo>
                    <a:pt x="272" y="62"/>
                  </a:moveTo>
                  <a:cubicBezTo>
                    <a:pt x="261" y="53"/>
                    <a:pt x="248" y="61"/>
                    <a:pt x="248" y="61"/>
                  </a:cubicBezTo>
                  <a:cubicBezTo>
                    <a:pt x="248" y="61"/>
                    <a:pt x="251" y="38"/>
                    <a:pt x="233" y="31"/>
                  </a:cubicBezTo>
                  <a:cubicBezTo>
                    <a:pt x="214" y="25"/>
                    <a:pt x="204" y="41"/>
                    <a:pt x="204" y="41"/>
                  </a:cubicBezTo>
                  <a:cubicBezTo>
                    <a:pt x="204" y="41"/>
                    <a:pt x="199" y="16"/>
                    <a:pt x="178" y="7"/>
                  </a:cubicBezTo>
                  <a:cubicBezTo>
                    <a:pt x="158" y="0"/>
                    <a:pt x="135" y="30"/>
                    <a:pt x="135" y="30"/>
                  </a:cubicBezTo>
                  <a:cubicBezTo>
                    <a:pt x="135" y="30"/>
                    <a:pt x="132" y="7"/>
                    <a:pt x="105" y="3"/>
                  </a:cubicBezTo>
                  <a:cubicBezTo>
                    <a:pt x="79" y="0"/>
                    <a:pt x="83" y="50"/>
                    <a:pt x="83" y="50"/>
                  </a:cubicBezTo>
                  <a:cubicBezTo>
                    <a:pt x="83" y="50"/>
                    <a:pt x="62" y="19"/>
                    <a:pt x="50" y="24"/>
                  </a:cubicBezTo>
                  <a:cubicBezTo>
                    <a:pt x="33" y="32"/>
                    <a:pt x="46" y="53"/>
                    <a:pt x="46" y="53"/>
                  </a:cubicBezTo>
                  <a:cubicBezTo>
                    <a:pt x="46" y="53"/>
                    <a:pt x="27" y="45"/>
                    <a:pt x="22" y="61"/>
                  </a:cubicBezTo>
                  <a:cubicBezTo>
                    <a:pt x="18" y="71"/>
                    <a:pt x="43" y="100"/>
                    <a:pt x="43" y="100"/>
                  </a:cubicBezTo>
                  <a:cubicBezTo>
                    <a:pt x="43" y="100"/>
                    <a:pt x="12" y="87"/>
                    <a:pt x="5" y="108"/>
                  </a:cubicBezTo>
                  <a:cubicBezTo>
                    <a:pt x="0" y="130"/>
                    <a:pt x="32" y="141"/>
                    <a:pt x="32" y="141"/>
                  </a:cubicBezTo>
                  <a:cubicBezTo>
                    <a:pt x="32" y="141"/>
                    <a:pt x="8" y="121"/>
                    <a:pt x="13" y="109"/>
                  </a:cubicBezTo>
                  <a:cubicBezTo>
                    <a:pt x="17" y="98"/>
                    <a:pt x="56" y="108"/>
                    <a:pt x="56" y="108"/>
                  </a:cubicBezTo>
                  <a:cubicBezTo>
                    <a:pt x="56" y="108"/>
                    <a:pt x="31" y="80"/>
                    <a:pt x="32" y="67"/>
                  </a:cubicBezTo>
                  <a:cubicBezTo>
                    <a:pt x="33" y="52"/>
                    <a:pt x="62" y="66"/>
                    <a:pt x="62" y="66"/>
                  </a:cubicBezTo>
                  <a:cubicBezTo>
                    <a:pt x="62" y="66"/>
                    <a:pt x="43" y="45"/>
                    <a:pt x="53" y="34"/>
                  </a:cubicBezTo>
                  <a:cubicBezTo>
                    <a:pt x="58" y="30"/>
                    <a:pt x="90" y="64"/>
                    <a:pt x="90" y="64"/>
                  </a:cubicBezTo>
                  <a:cubicBezTo>
                    <a:pt x="90" y="64"/>
                    <a:pt x="86" y="11"/>
                    <a:pt x="108" y="15"/>
                  </a:cubicBezTo>
                  <a:cubicBezTo>
                    <a:pt x="132" y="19"/>
                    <a:pt x="134" y="44"/>
                    <a:pt x="134" y="44"/>
                  </a:cubicBezTo>
                  <a:cubicBezTo>
                    <a:pt x="134" y="44"/>
                    <a:pt x="161" y="14"/>
                    <a:pt x="180" y="18"/>
                  </a:cubicBezTo>
                  <a:cubicBezTo>
                    <a:pt x="201" y="23"/>
                    <a:pt x="200" y="58"/>
                    <a:pt x="200" y="58"/>
                  </a:cubicBezTo>
                  <a:cubicBezTo>
                    <a:pt x="200" y="58"/>
                    <a:pt x="217" y="33"/>
                    <a:pt x="231" y="40"/>
                  </a:cubicBezTo>
                  <a:cubicBezTo>
                    <a:pt x="245" y="45"/>
                    <a:pt x="243" y="69"/>
                    <a:pt x="243" y="69"/>
                  </a:cubicBezTo>
                  <a:cubicBezTo>
                    <a:pt x="243" y="69"/>
                    <a:pt x="260" y="61"/>
                    <a:pt x="268" y="66"/>
                  </a:cubicBezTo>
                  <a:cubicBezTo>
                    <a:pt x="274" y="70"/>
                    <a:pt x="270" y="80"/>
                    <a:pt x="270" y="80"/>
                  </a:cubicBezTo>
                  <a:cubicBezTo>
                    <a:pt x="272" y="84"/>
                    <a:pt x="272" y="84"/>
                    <a:pt x="272" y="84"/>
                  </a:cubicBezTo>
                  <a:cubicBezTo>
                    <a:pt x="272" y="84"/>
                    <a:pt x="284" y="70"/>
                    <a:pt x="272" y="6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 name="Freeform 490"/>
            <p:cNvSpPr>
              <a:spLocks/>
            </p:cNvSpPr>
            <p:nvPr/>
          </p:nvSpPr>
          <p:spPr bwMode="auto">
            <a:xfrm>
              <a:off x="340364" y="2952586"/>
              <a:ext cx="603754" cy="219695"/>
            </a:xfrm>
            <a:custGeom>
              <a:avLst/>
              <a:gdLst>
                <a:gd name="T0" fmla="*/ 128 w 157"/>
                <a:gd name="T1" fmla="*/ 34 h 57"/>
                <a:gd name="T2" fmla="*/ 101 w 157"/>
                <a:gd name="T3" fmla="*/ 0 h 57"/>
                <a:gd name="T4" fmla="*/ 84 w 157"/>
                <a:gd name="T5" fmla="*/ 19 h 57"/>
                <a:gd name="T6" fmla="*/ 65 w 157"/>
                <a:gd name="T7" fmla="*/ 5 h 57"/>
                <a:gd name="T8" fmla="*/ 50 w 157"/>
                <a:gd name="T9" fmla="*/ 39 h 57"/>
                <a:gd name="T10" fmla="*/ 10 w 157"/>
                <a:gd name="T11" fmla="*/ 26 h 57"/>
                <a:gd name="T12" fmla="*/ 16 w 157"/>
                <a:gd name="T13" fmla="*/ 55 h 57"/>
                <a:gd name="T14" fmla="*/ 19 w 157"/>
                <a:gd name="T15" fmla="*/ 27 h 57"/>
                <a:gd name="T16" fmla="*/ 55 w 157"/>
                <a:gd name="T17" fmla="*/ 47 h 57"/>
                <a:gd name="T18" fmla="*/ 64 w 157"/>
                <a:gd name="T19" fmla="*/ 13 h 57"/>
                <a:gd name="T20" fmla="*/ 87 w 157"/>
                <a:gd name="T21" fmla="*/ 27 h 57"/>
                <a:gd name="T22" fmla="*/ 103 w 157"/>
                <a:gd name="T23" fmla="*/ 5 h 57"/>
                <a:gd name="T24" fmla="*/ 126 w 157"/>
                <a:gd name="T25" fmla="*/ 42 h 57"/>
                <a:gd name="T26" fmla="*/ 157 w 157"/>
                <a:gd name="T27" fmla="*/ 22 h 57"/>
                <a:gd name="T28" fmla="*/ 128 w 157"/>
                <a:gd name="T29" fmla="*/ 3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7" h="57">
                  <a:moveTo>
                    <a:pt x="128" y="34"/>
                  </a:moveTo>
                  <a:cubicBezTo>
                    <a:pt x="133" y="17"/>
                    <a:pt x="125" y="0"/>
                    <a:pt x="101" y="0"/>
                  </a:cubicBezTo>
                  <a:cubicBezTo>
                    <a:pt x="87" y="0"/>
                    <a:pt x="84" y="19"/>
                    <a:pt x="84" y="19"/>
                  </a:cubicBezTo>
                  <a:cubicBezTo>
                    <a:pt x="84" y="19"/>
                    <a:pt x="80" y="5"/>
                    <a:pt x="65" y="5"/>
                  </a:cubicBezTo>
                  <a:cubicBezTo>
                    <a:pt x="47" y="5"/>
                    <a:pt x="45" y="21"/>
                    <a:pt x="50" y="39"/>
                  </a:cubicBezTo>
                  <a:cubicBezTo>
                    <a:pt x="45" y="18"/>
                    <a:pt x="20" y="15"/>
                    <a:pt x="10" y="26"/>
                  </a:cubicBezTo>
                  <a:cubicBezTo>
                    <a:pt x="0" y="38"/>
                    <a:pt x="10" y="57"/>
                    <a:pt x="16" y="55"/>
                  </a:cubicBezTo>
                  <a:cubicBezTo>
                    <a:pt x="14" y="49"/>
                    <a:pt x="3" y="39"/>
                    <a:pt x="19" y="27"/>
                  </a:cubicBezTo>
                  <a:cubicBezTo>
                    <a:pt x="35" y="17"/>
                    <a:pt x="55" y="47"/>
                    <a:pt x="55" y="47"/>
                  </a:cubicBezTo>
                  <a:cubicBezTo>
                    <a:pt x="55" y="47"/>
                    <a:pt x="47" y="18"/>
                    <a:pt x="64" y="13"/>
                  </a:cubicBezTo>
                  <a:cubicBezTo>
                    <a:pt x="74" y="9"/>
                    <a:pt x="87" y="27"/>
                    <a:pt x="87" y="27"/>
                  </a:cubicBezTo>
                  <a:cubicBezTo>
                    <a:pt x="87" y="27"/>
                    <a:pt x="89" y="6"/>
                    <a:pt x="103" y="5"/>
                  </a:cubicBezTo>
                  <a:cubicBezTo>
                    <a:pt x="128" y="4"/>
                    <a:pt x="126" y="42"/>
                    <a:pt x="126" y="42"/>
                  </a:cubicBezTo>
                  <a:cubicBezTo>
                    <a:pt x="126" y="42"/>
                    <a:pt x="142" y="23"/>
                    <a:pt x="157" y="22"/>
                  </a:cubicBezTo>
                  <a:cubicBezTo>
                    <a:pt x="145" y="18"/>
                    <a:pt x="138" y="23"/>
                    <a:pt x="128" y="3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 name="Freeform 485"/>
            <p:cNvSpPr>
              <a:spLocks/>
            </p:cNvSpPr>
            <p:nvPr/>
          </p:nvSpPr>
          <p:spPr bwMode="auto">
            <a:xfrm rot="20750629">
              <a:off x="4401465" y="4322999"/>
              <a:ext cx="623283" cy="358021"/>
            </a:xfrm>
            <a:custGeom>
              <a:avLst/>
              <a:gdLst>
                <a:gd name="T0" fmla="*/ 149 w 162"/>
                <a:gd name="T1" fmla="*/ 75 h 93"/>
                <a:gd name="T2" fmla="*/ 153 w 162"/>
                <a:gd name="T3" fmla="*/ 58 h 93"/>
                <a:gd name="T4" fmla="*/ 136 w 162"/>
                <a:gd name="T5" fmla="*/ 55 h 93"/>
                <a:gd name="T6" fmla="*/ 137 w 162"/>
                <a:gd name="T7" fmla="*/ 33 h 93"/>
                <a:gd name="T8" fmla="*/ 107 w 162"/>
                <a:gd name="T9" fmla="*/ 30 h 93"/>
                <a:gd name="T10" fmla="*/ 103 w 162"/>
                <a:gd name="T11" fmla="*/ 10 h 93"/>
                <a:gd name="T12" fmla="*/ 73 w 162"/>
                <a:gd name="T13" fmla="*/ 24 h 93"/>
                <a:gd name="T14" fmla="*/ 68 w 162"/>
                <a:gd name="T15" fmla="*/ 4 h 93"/>
                <a:gd name="T16" fmla="*/ 55 w 162"/>
                <a:gd name="T17" fmla="*/ 15 h 93"/>
                <a:gd name="T18" fmla="*/ 40 w 162"/>
                <a:gd name="T19" fmla="*/ 11 h 93"/>
                <a:gd name="T20" fmla="*/ 33 w 162"/>
                <a:gd name="T21" fmla="*/ 35 h 93"/>
                <a:gd name="T22" fmla="*/ 12 w 162"/>
                <a:gd name="T23" fmla="*/ 28 h 93"/>
                <a:gd name="T24" fmla="*/ 11 w 162"/>
                <a:gd name="T25" fmla="*/ 49 h 93"/>
                <a:gd name="T26" fmla="*/ 15 w 162"/>
                <a:gd name="T27" fmla="*/ 31 h 93"/>
                <a:gd name="T28" fmla="*/ 36 w 162"/>
                <a:gd name="T29" fmla="*/ 42 h 93"/>
                <a:gd name="T30" fmla="*/ 42 w 162"/>
                <a:gd name="T31" fmla="*/ 17 h 93"/>
                <a:gd name="T32" fmla="*/ 57 w 162"/>
                <a:gd name="T33" fmla="*/ 24 h 93"/>
                <a:gd name="T34" fmla="*/ 66 w 162"/>
                <a:gd name="T35" fmla="*/ 9 h 93"/>
                <a:gd name="T36" fmla="*/ 71 w 162"/>
                <a:gd name="T37" fmla="*/ 33 h 93"/>
                <a:gd name="T38" fmla="*/ 100 w 162"/>
                <a:gd name="T39" fmla="*/ 16 h 93"/>
                <a:gd name="T40" fmla="*/ 100 w 162"/>
                <a:gd name="T41" fmla="*/ 36 h 93"/>
                <a:gd name="T42" fmla="*/ 134 w 162"/>
                <a:gd name="T43" fmla="*/ 38 h 93"/>
                <a:gd name="T44" fmla="*/ 126 w 162"/>
                <a:gd name="T45" fmla="*/ 61 h 93"/>
                <a:gd name="T46" fmla="*/ 149 w 162"/>
                <a:gd name="T47" fmla="*/ 61 h 93"/>
                <a:gd name="T48" fmla="*/ 143 w 162"/>
                <a:gd name="T49" fmla="*/ 77 h 93"/>
                <a:gd name="T50" fmla="*/ 157 w 162"/>
                <a:gd name="T51" fmla="*/ 84 h 93"/>
                <a:gd name="T52" fmla="*/ 151 w 162"/>
                <a:gd name="T53" fmla="*/ 91 h 93"/>
                <a:gd name="T54" fmla="*/ 150 w 162"/>
                <a:gd name="T55" fmla="*/ 93 h 93"/>
                <a:gd name="T56" fmla="*/ 160 w 162"/>
                <a:gd name="T57" fmla="*/ 83 h 93"/>
                <a:gd name="T58" fmla="*/ 149 w 162"/>
                <a:gd name="T59" fmla="*/ 7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3">
                  <a:moveTo>
                    <a:pt x="149" y="75"/>
                  </a:moveTo>
                  <a:cubicBezTo>
                    <a:pt x="149" y="75"/>
                    <a:pt x="161" y="66"/>
                    <a:pt x="153" y="58"/>
                  </a:cubicBezTo>
                  <a:cubicBezTo>
                    <a:pt x="147" y="50"/>
                    <a:pt x="136" y="55"/>
                    <a:pt x="136" y="55"/>
                  </a:cubicBezTo>
                  <a:cubicBezTo>
                    <a:pt x="136" y="55"/>
                    <a:pt x="144" y="42"/>
                    <a:pt x="137" y="33"/>
                  </a:cubicBezTo>
                  <a:cubicBezTo>
                    <a:pt x="130" y="23"/>
                    <a:pt x="107" y="30"/>
                    <a:pt x="107" y="30"/>
                  </a:cubicBezTo>
                  <a:cubicBezTo>
                    <a:pt x="107" y="30"/>
                    <a:pt x="115" y="19"/>
                    <a:pt x="103" y="10"/>
                  </a:cubicBezTo>
                  <a:cubicBezTo>
                    <a:pt x="92" y="0"/>
                    <a:pt x="73" y="24"/>
                    <a:pt x="73" y="24"/>
                  </a:cubicBezTo>
                  <a:cubicBezTo>
                    <a:pt x="73" y="24"/>
                    <a:pt x="76" y="5"/>
                    <a:pt x="68" y="4"/>
                  </a:cubicBezTo>
                  <a:cubicBezTo>
                    <a:pt x="57" y="2"/>
                    <a:pt x="55" y="15"/>
                    <a:pt x="55" y="15"/>
                  </a:cubicBezTo>
                  <a:cubicBezTo>
                    <a:pt x="55" y="15"/>
                    <a:pt x="48" y="7"/>
                    <a:pt x="40" y="11"/>
                  </a:cubicBezTo>
                  <a:cubicBezTo>
                    <a:pt x="33" y="15"/>
                    <a:pt x="33" y="35"/>
                    <a:pt x="33" y="35"/>
                  </a:cubicBezTo>
                  <a:cubicBezTo>
                    <a:pt x="33" y="35"/>
                    <a:pt x="23" y="20"/>
                    <a:pt x="12" y="28"/>
                  </a:cubicBezTo>
                  <a:cubicBezTo>
                    <a:pt x="0" y="36"/>
                    <a:pt x="11" y="49"/>
                    <a:pt x="11" y="49"/>
                  </a:cubicBezTo>
                  <a:cubicBezTo>
                    <a:pt x="11" y="49"/>
                    <a:pt x="8" y="35"/>
                    <a:pt x="15" y="31"/>
                  </a:cubicBezTo>
                  <a:cubicBezTo>
                    <a:pt x="21" y="26"/>
                    <a:pt x="36" y="42"/>
                    <a:pt x="36" y="42"/>
                  </a:cubicBezTo>
                  <a:cubicBezTo>
                    <a:pt x="36" y="42"/>
                    <a:pt x="36" y="23"/>
                    <a:pt x="42" y="17"/>
                  </a:cubicBezTo>
                  <a:cubicBezTo>
                    <a:pt x="48" y="11"/>
                    <a:pt x="57" y="24"/>
                    <a:pt x="57" y="24"/>
                  </a:cubicBezTo>
                  <a:cubicBezTo>
                    <a:pt x="57" y="24"/>
                    <a:pt x="56" y="11"/>
                    <a:pt x="66" y="9"/>
                  </a:cubicBezTo>
                  <a:cubicBezTo>
                    <a:pt x="69" y="9"/>
                    <a:pt x="71" y="33"/>
                    <a:pt x="71" y="33"/>
                  </a:cubicBezTo>
                  <a:cubicBezTo>
                    <a:pt x="71" y="33"/>
                    <a:pt x="91" y="8"/>
                    <a:pt x="100" y="16"/>
                  </a:cubicBezTo>
                  <a:cubicBezTo>
                    <a:pt x="111" y="24"/>
                    <a:pt x="100" y="36"/>
                    <a:pt x="100" y="36"/>
                  </a:cubicBezTo>
                  <a:cubicBezTo>
                    <a:pt x="100" y="36"/>
                    <a:pt x="126" y="31"/>
                    <a:pt x="134" y="38"/>
                  </a:cubicBezTo>
                  <a:cubicBezTo>
                    <a:pt x="142" y="45"/>
                    <a:pt x="126" y="61"/>
                    <a:pt x="126" y="61"/>
                  </a:cubicBezTo>
                  <a:cubicBezTo>
                    <a:pt x="126" y="61"/>
                    <a:pt x="145" y="55"/>
                    <a:pt x="149" y="61"/>
                  </a:cubicBezTo>
                  <a:cubicBezTo>
                    <a:pt x="153" y="68"/>
                    <a:pt x="143" y="77"/>
                    <a:pt x="143" y="77"/>
                  </a:cubicBezTo>
                  <a:cubicBezTo>
                    <a:pt x="143" y="77"/>
                    <a:pt x="154" y="78"/>
                    <a:pt x="157" y="84"/>
                  </a:cubicBezTo>
                  <a:cubicBezTo>
                    <a:pt x="158" y="87"/>
                    <a:pt x="151" y="91"/>
                    <a:pt x="151" y="91"/>
                  </a:cubicBezTo>
                  <a:cubicBezTo>
                    <a:pt x="150" y="93"/>
                    <a:pt x="150" y="93"/>
                    <a:pt x="150" y="93"/>
                  </a:cubicBezTo>
                  <a:cubicBezTo>
                    <a:pt x="150" y="93"/>
                    <a:pt x="162" y="90"/>
                    <a:pt x="160" y="83"/>
                  </a:cubicBezTo>
                  <a:cubicBezTo>
                    <a:pt x="158" y="75"/>
                    <a:pt x="149" y="75"/>
                    <a:pt x="149" y="7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40" name="Group 39"/>
          <p:cNvGrpSpPr/>
          <p:nvPr/>
        </p:nvGrpSpPr>
        <p:grpSpPr>
          <a:xfrm rot="18988672">
            <a:off x="68557" y="189622"/>
            <a:ext cx="517230" cy="587584"/>
            <a:chOff x="11036616" y="1071278"/>
            <a:chExt cx="1030189" cy="1170315"/>
          </a:xfrm>
        </p:grpSpPr>
        <p:sp>
          <p:nvSpPr>
            <p:cNvPr id="41" name="Freeform 28"/>
            <p:cNvSpPr>
              <a:spLocks/>
            </p:cNvSpPr>
            <p:nvPr/>
          </p:nvSpPr>
          <p:spPr bwMode="auto">
            <a:xfrm rot="20399546">
              <a:off x="11036616" y="1071278"/>
              <a:ext cx="1030189" cy="1092089"/>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2" name="Freeform 29"/>
            <p:cNvSpPr>
              <a:spLocks/>
            </p:cNvSpPr>
            <p:nvPr/>
          </p:nvSpPr>
          <p:spPr bwMode="auto">
            <a:xfrm rot="20399546">
              <a:off x="11111902" y="1136486"/>
              <a:ext cx="872786" cy="886051"/>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3" name="Freeform 30"/>
            <p:cNvSpPr>
              <a:spLocks/>
            </p:cNvSpPr>
            <p:nvPr/>
          </p:nvSpPr>
          <p:spPr bwMode="auto">
            <a:xfrm rot="20399546">
              <a:off x="11487828" y="1372986"/>
              <a:ext cx="144138" cy="616345"/>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4" name="Freeform 31"/>
            <p:cNvSpPr>
              <a:spLocks/>
            </p:cNvSpPr>
            <p:nvPr/>
          </p:nvSpPr>
          <p:spPr bwMode="auto">
            <a:xfrm rot="20399546">
              <a:off x="11275423" y="1608421"/>
              <a:ext cx="279433" cy="298887"/>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5" name="Freeform 32"/>
            <p:cNvSpPr>
              <a:spLocks/>
            </p:cNvSpPr>
            <p:nvPr/>
          </p:nvSpPr>
          <p:spPr bwMode="auto">
            <a:xfrm rot="20399546">
              <a:off x="11408949" y="1946124"/>
              <a:ext cx="244062" cy="84007"/>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6" name="Freeform 33"/>
            <p:cNvSpPr>
              <a:spLocks/>
            </p:cNvSpPr>
            <p:nvPr/>
          </p:nvSpPr>
          <p:spPr bwMode="auto">
            <a:xfrm rot="20399546">
              <a:off x="11624124" y="1563797"/>
              <a:ext cx="342217" cy="229913"/>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7" name="Freeform 34"/>
            <p:cNvSpPr>
              <a:spLocks/>
            </p:cNvSpPr>
            <p:nvPr/>
          </p:nvSpPr>
          <p:spPr bwMode="auto">
            <a:xfrm rot="20399546">
              <a:off x="11677994" y="1824726"/>
              <a:ext cx="329837" cy="104345"/>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8" name="Freeform 35"/>
            <p:cNvSpPr>
              <a:spLocks/>
            </p:cNvSpPr>
            <p:nvPr/>
          </p:nvSpPr>
          <p:spPr bwMode="auto">
            <a:xfrm rot="20399546">
              <a:off x="11582576" y="2030249"/>
              <a:ext cx="165361" cy="211344"/>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
        <p:nvSpPr>
          <p:cNvPr id="49" name="Freeform 500"/>
          <p:cNvSpPr>
            <a:spLocks/>
          </p:cNvSpPr>
          <p:nvPr/>
        </p:nvSpPr>
        <p:spPr bwMode="auto">
          <a:xfrm>
            <a:off x="3284322" y="4664178"/>
            <a:ext cx="8902911" cy="2193823"/>
          </a:xfrm>
          <a:custGeom>
            <a:avLst/>
            <a:gdLst/>
            <a:ahLst/>
            <a:cxnLst/>
            <a:rect l="l" t="t" r="r" b="b"/>
            <a:pathLst>
              <a:path w="8267700" h="2293105">
                <a:moveTo>
                  <a:pt x="4743185" y="368"/>
                </a:moveTo>
                <a:cubicBezTo>
                  <a:pt x="6928973" y="16536"/>
                  <a:pt x="8267663" y="560431"/>
                  <a:pt x="8267700" y="560446"/>
                </a:cubicBezTo>
                <a:cubicBezTo>
                  <a:pt x="8267700" y="560446"/>
                  <a:pt x="8267700" y="560446"/>
                  <a:pt x="8267700" y="2293105"/>
                </a:cubicBezTo>
                <a:lnTo>
                  <a:pt x="1166883" y="2293105"/>
                </a:lnTo>
                <a:cubicBezTo>
                  <a:pt x="996616" y="2071254"/>
                  <a:pt x="661109" y="1634102"/>
                  <a:pt x="0" y="772704"/>
                </a:cubicBezTo>
                <a:cubicBezTo>
                  <a:pt x="1815239" y="170954"/>
                  <a:pt x="3431694" y="-9332"/>
                  <a:pt x="4743185" y="368"/>
                </a:cubicBezTo>
                <a:close/>
              </a:path>
            </a:pathLst>
          </a:custGeom>
          <a:solidFill>
            <a:srgbClr val="AFAF51"/>
          </a:solidFill>
          <a:ln>
            <a:noFill/>
          </a:ln>
        </p:spPr>
        <p:txBody>
          <a:bodyPr vert="horz" wrap="square" lIns="91440" tIns="45720" rIns="91440" bIns="45720" numCol="1" anchor="t" anchorCtr="0" compatLnSpc="1">
            <a:prstTxWarp prst="textNoShape">
              <a:avLst/>
            </a:prstTxWarp>
          </a:bodyPr>
          <a:lstStyle/>
          <a:p>
            <a:endParaRPr/>
          </a:p>
        </p:txBody>
      </p:sp>
      <p:grpSp>
        <p:nvGrpSpPr>
          <p:cNvPr id="50" name="Group 49"/>
          <p:cNvGrpSpPr/>
          <p:nvPr/>
        </p:nvGrpSpPr>
        <p:grpSpPr>
          <a:xfrm>
            <a:off x="11434163" y="6542"/>
            <a:ext cx="679129" cy="712528"/>
            <a:chOff x="11231706" y="127529"/>
            <a:chExt cx="679129" cy="712528"/>
          </a:xfrm>
        </p:grpSpPr>
        <p:sp>
          <p:nvSpPr>
            <p:cNvPr id="51" name="Freeform 36"/>
            <p:cNvSpPr>
              <a:spLocks/>
            </p:cNvSpPr>
            <p:nvPr/>
          </p:nvSpPr>
          <p:spPr bwMode="auto">
            <a:xfrm rot="20399546">
              <a:off x="11674805" y="635788"/>
              <a:ext cx="133527" cy="204269"/>
            </a:xfrm>
            <a:custGeom>
              <a:avLst/>
              <a:gdLst>
                <a:gd name="T0" fmla="*/ 33 w 64"/>
                <a:gd name="T1" fmla="*/ 4 h 98"/>
                <a:gd name="T2" fmla="*/ 12 w 64"/>
                <a:gd name="T3" fmla="*/ 97 h 98"/>
                <a:gd name="T4" fmla="*/ 0 w 64"/>
                <a:gd name="T5" fmla="*/ 92 h 98"/>
                <a:gd name="T6" fmla="*/ 35 w 64"/>
                <a:gd name="T7" fmla="*/ 51 h 98"/>
                <a:gd name="T8" fmla="*/ 24 w 64"/>
                <a:gd name="T9" fmla="*/ 0 h 98"/>
                <a:gd name="T10" fmla="*/ 33 w 64"/>
                <a:gd name="T11" fmla="*/ 4 h 98"/>
                <a:gd name="T12" fmla="*/ 33 w 64"/>
                <a:gd name="T13" fmla="*/ 4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3" y="4"/>
                  </a:moveTo>
                  <a:cubicBezTo>
                    <a:pt x="33" y="4"/>
                    <a:pt x="64" y="56"/>
                    <a:pt x="12" y="97"/>
                  </a:cubicBezTo>
                  <a:cubicBezTo>
                    <a:pt x="9" y="98"/>
                    <a:pt x="0" y="92"/>
                    <a:pt x="0" y="92"/>
                  </a:cubicBezTo>
                  <a:cubicBezTo>
                    <a:pt x="0" y="92"/>
                    <a:pt x="28" y="76"/>
                    <a:pt x="35" y="51"/>
                  </a:cubicBezTo>
                  <a:cubicBezTo>
                    <a:pt x="42" y="28"/>
                    <a:pt x="24" y="0"/>
                    <a:pt x="24" y="0"/>
                  </a:cubicBezTo>
                  <a:cubicBezTo>
                    <a:pt x="33" y="4"/>
                    <a:pt x="33" y="4"/>
                    <a:pt x="33" y="4"/>
                  </a:cubicBezTo>
                  <a:cubicBezTo>
                    <a:pt x="33" y="4"/>
                    <a:pt x="33" y="4"/>
                    <a:pt x="33" y="4"/>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2" name="Freeform 37"/>
            <p:cNvSpPr>
              <a:spLocks/>
            </p:cNvSpPr>
            <p:nvPr/>
          </p:nvSpPr>
          <p:spPr bwMode="auto">
            <a:xfrm rot="20399546">
              <a:off x="11231706" y="127529"/>
              <a:ext cx="679129" cy="644642"/>
            </a:xfrm>
            <a:custGeom>
              <a:avLst/>
              <a:gdLst>
                <a:gd name="T0" fmla="*/ 162 w 325"/>
                <a:gd name="T1" fmla="*/ 301 h 309"/>
                <a:gd name="T2" fmla="*/ 291 w 325"/>
                <a:gd name="T3" fmla="*/ 223 h 309"/>
                <a:gd name="T4" fmla="*/ 304 w 325"/>
                <a:gd name="T5" fmla="*/ 152 h 309"/>
                <a:gd name="T6" fmla="*/ 249 w 325"/>
                <a:gd name="T7" fmla="*/ 207 h 309"/>
                <a:gd name="T8" fmla="*/ 268 w 325"/>
                <a:gd name="T9" fmla="*/ 58 h 309"/>
                <a:gd name="T10" fmla="*/ 243 w 325"/>
                <a:gd name="T11" fmla="*/ 27 h 309"/>
                <a:gd name="T12" fmla="*/ 197 w 325"/>
                <a:gd name="T13" fmla="*/ 120 h 309"/>
                <a:gd name="T14" fmla="*/ 108 w 325"/>
                <a:gd name="T15" fmla="*/ 30 h 309"/>
                <a:gd name="T16" fmla="*/ 42 w 325"/>
                <a:gd name="T17" fmla="*/ 0 h 309"/>
                <a:gd name="T18" fmla="*/ 116 w 325"/>
                <a:gd name="T19" fmla="*/ 173 h 309"/>
                <a:gd name="T20" fmla="*/ 0 w 325"/>
                <a:gd name="T21" fmla="*/ 162 h 309"/>
                <a:gd name="T22" fmla="*/ 87 w 325"/>
                <a:gd name="T23" fmla="*/ 257 h 309"/>
                <a:gd name="T24" fmla="*/ 46 w 325"/>
                <a:gd name="T25" fmla="*/ 261 h 309"/>
                <a:gd name="T26" fmla="*/ 94 w 325"/>
                <a:gd name="T27" fmla="*/ 300 h 309"/>
                <a:gd name="T28" fmla="*/ 157 w 325"/>
                <a:gd name="T29" fmla="*/ 303 h 309"/>
                <a:gd name="T30" fmla="*/ 162 w 325"/>
                <a:gd name="T31" fmla="*/ 301 h 309"/>
                <a:gd name="T32" fmla="*/ 162 w 325"/>
                <a:gd name="T33" fmla="*/ 30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5" h="309">
                  <a:moveTo>
                    <a:pt x="162" y="301"/>
                  </a:moveTo>
                  <a:cubicBezTo>
                    <a:pt x="162" y="301"/>
                    <a:pt x="258" y="275"/>
                    <a:pt x="291" y="223"/>
                  </a:cubicBezTo>
                  <a:cubicBezTo>
                    <a:pt x="325" y="171"/>
                    <a:pt x="304" y="152"/>
                    <a:pt x="304" y="152"/>
                  </a:cubicBezTo>
                  <a:cubicBezTo>
                    <a:pt x="249" y="207"/>
                    <a:pt x="249" y="207"/>
                    <a:pt x="249" y="207"/>
                  </a:cubicBezTo>
                  <a:cubicBezTo>
                    <a:pt x="249" y="207"/>
                    <a:pt x="297" y="110"/>
                    <a:pt x="268" y="58"/>
                  </a:cubicBezTo>
                  <a:cubicBezTo>
                    <a:pt x="252" y="30"/>
                    <a:pt x="243" y="27"/>
                    <a:pt x="243" y="27"/>
                  </a:cubicBezTo>
                  <a:cubicBezTo>
                    <a:pt x="243" y="27"/>
                    <a:pt x="216" y="93"/>
                    <a:pt x="197" y="120"/>
                  </a:cubicBezTo>
                  <a:cubicBezTo>
                    <a:pt x="192" y="106"/>
                    <a:pt x="148" y="51"/>
                    <a:pt x="108" y="30"/>
                  </a:cubicBezTo>
                  <a:cubicBezTo>
                    <a:pt x="66" y="8"/>
                    <a:pt x="42" y="0"/>
                    <a:pt x="42" y="0"/>
                  </a:cubicBezTo>
                  <a:cubicBezTo>
                    <a:pt x="116" y="173"/>
                    <a:pt x="116" y="173"/>
                    <a:pt x="116" y="173"/>
                  </a:cubicBezTo>
                  <a:cubicBezTo>
                    <a:pt x="0" y="162"/>
                    <a:pt x="0" y="162"/>
                    <a:pt x="0" y="162"/>
                  </a:cubicBezTo>
                  <a:cubicBezTo>
                    <a:pt x="0" y="162"/>
                    <a:pt x="5" y="237"/>
                    <a:pt x="87" y="257"/>
                  </a:cubicBezTo>
                  <a:cubicBezTo>
                    <a:pt x="71" y="262"/>
                    <a:pt x="46" y="261"/>
                    <a:pt x="46" y="261"/>
                  </a:cubicBezTo>
                  <a:cubicBezTo>
                    <a:pt x="46" y="261"/>
                    <a:pt x="64" y="290"/>
                    <a:pt x="94" y="300"/>
                  </a:cubicBezTo>
                  <a:cubicBezTo>
                    <a:pt x="122" y="309"/>
                    <a:pt x="157" y="303"/>
                    <a:pt x="157" y="303"/>
                  </a:cubicBezTo>
                  <a:cubicBezTo>
                    <a:pt x="162" y="301"/>
                    <a:pt x="162" y="301"/>
                    <a:pt x="162" y="301"/>
                  </a:cubicBezTo>
                  <a:cubicBezTo>
                    <a:pt x="162" y="301"/>
                    <a:pt x="162" y="301"/>
                    <a:pt x="162" y="30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3" name="Freeform 38"/>
            <p:cNvSpPr>
              <a:spLocks/>
            </p:cNvSpPr>
            <p:nvPr/>
          </p:nvSpPr>
          <p:spPr bwMode="auto">
            <a:xfrm rot="20399546">
              <a:off x="11276592" y="184419"/>
              <a:ext cx="573899" cy="599543"/>
            </a:xfrm>
            <a:custGeom>
              <a:avLst/>
              <a:gdLst>
                <a:gd name="T0" fmla="*/ 172 w 275"/>
                <a:gd name="T1" fmla="*/ 254 h 287"/>
                <a:gd name="T2" fmla="*/ 55 w 275"/>
                <a:gd name="T3" fmla="*/ 249 h 287"/>
                <a:gd name="T4" fmla="*/ 108 w 275"/>
                <a:gd name="T5" fmla="*/ 232 h 287"/>
                <a:gd name="T6" fmla="*/ 0 w 275"/>
                <a:gd name="T7" fmla="*/ 156 h 287"/>
                <a:gd name="T8" fmla="*/ 117 w 275"/>
                <a:gd name="T9" fmla="*/ 164 h 287"/>
                <a:gd name="T10" fmla="*/ 49 w 275"/>
                <a:gd name="T11" fmla="*/ 0 h 287"/>
                <a:gd name="T12" fmla="*/ 178 w 275"/>
                <a:gd name="T13" fmla="*/ 125 h 287"/>
                <a:gd name="T14" fmla="*/ 232 w 275"/>
                <a:gd name="T15" fmla="*/ 25 h 287"/>
                <a:gd name="T16" fmla="*/ 218 w 275"/>
                <a:gd name="T17" fmla="*/ 197 h 287"/>
                <a:gd name="T18" fmla="*/ 275 w 275"/>
                <a:gd name="T19" fmla="*/ 160 h 287"/>
                <a:gd name="T20" fmla="*/ 176 w 275"/>
                <a:gd name="T21" fmla="*/ 254 h 287"/>
                <a:gd name="T22" fmla="*/ 172 w 275"/>
                <a:gd name="T23" fmla="*/ 254 h 287"/>
                <a:gd name="T24" fmla="*/ 172 w 275"/>
                <a:gd name="T25" fmla="*/ 25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87">
                  <a:moveTo>
                    <a:pt x="172" y="254"/>
                  </a:moveTo>
                  <a:cubicBezTo>
                    <a:pt x="172" y="254"/>
                    <a:pt x="77" y="287"/>
                    <a:pt x="55" y="249"/>
                  </a:cubicBezTo>
                  <a:cubicBezTo>
                    <a:pt x="84" y="254"/>
                    <a:pt x="108" y="232"/>
                    <a:pt x="108" y="232"/>
                  </a:cubicBezTo>
                  <a:cubicBezTo>
                    <a:pt x="108" y="232"/>
                    <a:pt x="17" y="204"/>
                    <a:pt x="0" y="156"/>
                  </a:cubicBezTo>
                  <a:cubicBezTo>
                    <a:pt x="39" y="163"/>
                    <a:pt x="117" y="164"/>
                    <a:pt x="117" y="164"/>
                  </a:cubicBezTo>
                  <a:cubicBezTo>
                    <a:pt x="117" y="164"/>
                    <a:pt x="81" y="58"/>
                    <a:pt x="49" y="0"/>
                  </a:cubicBezTo>
                  <a:cubicBezTo>
                    <a:pt x="99" y="17"/>
                    <a:pt x="156" y="81"/>
                    <a:pt x="178" y="125"/>
                  </a:cubicBezTo>
                  <a:cubicBezTo>
                    <a:pt x="200" y="111"/>
                    <a:pt x="227" y="52"/>
                    <a:pt x="232" y="25"/>
                  </a:cubicBezTo>
                  <a:cubicBezTo>
                    <a:pt x="273" y="93"/>
                    <a:pt x="224" y="189"/>
                    <a:pt x="218" y="197"/>
                  </a:cubicBezTo>
                  <a:cubicBezTo>
                    <a:pt x="242" y="195"/>
                    <a:pt x="259" y="178"/>
                    <a:pt x="275" y="160"/>
                  </a:cubicBezTo>
                  <a:cubicBezTo>
                    <a:pt x="273" y="200"/>
                    <a:pt x="219" y="237"/>
                    <a:pt x="176" y="254"/>
                  </a:cubicBezTo>
                  <a:cubicBezTo>
                    <a:pt x="172" y="254"/>
                    <a:pt x="172" y="254"/>
                    <a:pt x="172" y="254"/>
                  </a:cubicBezTo>
                  <a:cubicBezTo>
                    <a:pt x="172" y="254"/>
                    <a:pt x="172" y="254"/>
                    <a:pt x="172" y="254"/>
                  </a:cubicBezTo>
                  <a:close/>
                </a:path>
              </a:pathLst>
            </a:custGeom>
            <a:solidFill>
              <a:srgbClr val="FBB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4" name="Freeform 39"/>
            <p:cNvSpPr>
              <a:spLocks/>
            </p:cNvSpPr>
            <p:nvPr/>
          </p:nvSpPr>
          <p:spPr bwMode="auto">
            <a:xfrm rot="20399546">
              <a:off x="11486218" y="306755"/>
              <a:ext cx="188352" cy="380241"/>
            </a:xfrm>
            <a:custGeom>
              <a:avLst/>
              <a:gdLst>
                <a:gd name="T0" fmla="*/ 75 w 90"/>
                <a:gd name="T1" fmla="*/ 182 h 182"/>
                <a:gd name="T2" fmla="*/ 0 w 90"/>
                <a:gd name="T3" fmla="*/ 0 h 182"/>
                <a:gd name="T4" fmla="*/ 75 w 90"/>
                <a:gd name="T5" fmla="*/ 182 h 182"/>
              </a:gdLst>
              <a:ahLst/>
              <a:cxnLst>
                <a:cxn ang="0">
                  <a:pos x="T0" y="T1"/>
                </a:cxn>
                <a:cxn ang="0">
                  <a:pos x="T2" y="T3"/>
                </a:cxn>
                <a:cxn ang="0">
                  <a:pos x="T4" y="T5"/>
                </a:cxn>
              </a:cxnLst>
              <a:rect l="0" t="0" r="r" b="b"/>
              <a:pathLst>
                <a:path w="90" h="182">
                  <a:moveTo>
                    <a:pt x="75" y="182"/>
                  </a:moveTo>
                  <a:cubicBezTo>
                    <a:pt x="75" y="182"/>
                    <a:pt x="79" y="111"/>
                    <a:pt x="0" y="0"/>
                  </a:cubicBezTo>
                  <a:cubicBezTo>
                    <a:pt x="16" y="12"/>
                    <a:pt x="90" y="121"/>
                    <a:pt x="75" y="182"/>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5" name="Freeform 40"/>
            <p:cNvSpPr>
              <a:spLocks/>
            </p:cNvSpPr>
            <p:nvPr/>
          </p:nvSpPr>
          <p:spPr bwMode="auto">
            <a:xfrm rot="20399546">
              <a:off x="11632851" y="298738"/>
              <a:ext cx="112304" cy="248483"/>
            </a:xfrm>
            <a:custGeom>
              <a:avLst/>
              <a:gdLst>
                <a:gd name="T0" fmla="*/ 0 w 54"/>
                <a:gd name="T1" fmla="*/ 119 h 119"/>
                <a:gd name="T2" fmla="*/ 52 w 54"/>
                <a:gd name="T3" fmla="*/ 0 h 119"/>
                <a:gd name="T4" fmla="*/ 0 w 54"/>
                <a:gd name="T5" fmla="*/ 119 h 119"/>
              </a:gdLst>
              <a:ahLst/>
              <a:cxnLst>
                <a:cxn ang="0">
                  <a:pos x="T0" y="T1"/>
                </a:cxn>
                <a:cxn ang="0">
                  <a:pos x="T2" y="T3"/>
                </a:cxn>
                <a:cxn ang="0">
                  <a:pos x="T4" y="T5"/>
                </a:cxn>
              </a:cxnLst>
              <a:rect l="0" t="0" r="r" b="b"/>
              <a:pathLst>
                <a:path w="54" h="119">
                  <a:moveTo>
                    <a:pt x="0" y="119"/>
                  </a:moveTo>
                  <a:cubicBezTo>
                    <a:pt x="0" y="119"/>
                    <a:pt x="36" y="88"/>
                    <a:pt x="52" y="0"/>
                  </a:cubicBezTo>
                  <a:cubicBezTo>
                    <a:pt x="54" y="14"/>
                    <a:pt x="36" y="99"/>
                    <a:pt x="0" y="119"/>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6" name="Freeform 41"/>
            <p:cNvSpPr>
              <a:spLocks/>
            </p:cNvSpPr>
            <p:nvPr/>
          </p:nvSpPr>
          <p:spPr bwMode="auto">
            <a:xfrm rot="20399546">
              <a:off x="11710444" y="508051"/>
              <a:ext cx="144138" cy="90197"/>
            </a:xfrm>
            <a:custGeom>
              <a:avLst/>
              <a:gdLst>
                <a:gd name="T0" fmla="*/ 0 w 69"/>
                <a:gd name="T1" fmla="*/ 40 h 43"/>
                <a:gd name="T2" fmla="*/ 69 w 69"/>
                <a:gd name="T3" fmla="*/ 0 h 43"/>
                <a:gd name="T4" fmla="*/ 0 w 69"/>
                <a:gd name="T5" fmla="*/ 40 h 43"/>
              </a:gdLst>
              <a:ahLst/>
              <a:cxnLst>
                <a:cxn ang="0">
                  <a:pos x="T0" y="T1"/>
                </a:cxn>
                <a:cxn ang="0">
                  <a:pos x="T2" y="T3"/>
                </a:cxn>
                <a:cxn ang="0">
                  <a:pos x="T4" y="T5"/>
                </a:cxn>
              </a:cxnLst>
              <a:rect l="0" t="0" r="r" b="b"/>
              <a:pathLst>
                <a:path w="69" h="43">
                  <a:moveTo>
                    <a:pt x="0" y="40"/>
                  </a:moveTo>
                  <a:cubicBezTo>
                    <a:pt x="0" y="40"/>
                    <a:pt x="29" y="38"/>
                    <a:pt x="69" y="0"/>
                  </a:cubicBezTo>
                  <a:cubicBezTo>
                    <a:pt x="65" y="7"/>
                    <a:pt x="25" y="43"/>
                    <a:pt x="0" y="4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7" name="Freeform 42"/>
            <p:cNvSpPr>
              <a:spLocks/>
            </p:cNvSpPr>
            <p:nvPr/>
          </p:nvSpPr>
          <p:spPr bwMode="auto">
            <a:xfrm rot="20399546">
              <a:off x="11538078" y="665049"/>
              <a:ext cx="157402" cy="52173"/>
            </a:xfrm>
            <a:custGeom>
              <a:avLst/>
              <a:gdLst>
                <a:gd name="T0" fmla="*/ 75 w 75"/>
                <a:gd name="T1" fmla="*/ 0 h 25"/>
                <a:gd name="T2" fmla="*/ 0 w 75"/>
                <a:gd name="T3" fmla="*/ 23 h 25"/>
                <a:gd name="T4" fmla="*/ 75 w 75"/>
                <a:gd name="T5" fmla="*/ 0 h 25"/>
              </a:gdLst>
              <a:ahLst/>
              <a:cxnLst>
                <a:cxn ang="0">
                  <a:pos x="T0" y="T1"/>
                </a:cxn>
                <a:cxn ang="0">
                  <a:pos x="T2" y="T3"/>
                </a:cxn>
                <a:cxn ang="0">
                  <a:pos x="T4" y="T5"/>
                </a:cxn>
              </a:cxnLst>
              <a:rect l="0" t="0" r="r" b="b"/>
              <a:pathLst>
                <a:path w="75" h="25">
                  <a:moveTo>
                    <a:pt x="75" y="0"/>
                  </a:moveTo>
                  <a:cubicBezTo>
                    <a:pt x="75" y="0"/>
                    <a:pt x="54" y="20"/>
                    <a:pt x="0" y="23"/>
                  </a:cubicBezTo>
                  <a:cubicBezTo>
                    <a:pt x="7" y="25"/>
                    <a:pt x="60" y="21"/>
                    <a:pt x="75"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8" name="Freeform 43"/>
            <p:cNvSpPr>
              <a:spLocks/>
            </p:cNvSpPr>
            <p:nvPr/>
          </p:nvSpPr>
          <p:spPr bwMode="auto">
            <a:xfrm rot="20399546">
              <a:off x="11385593" y="578185"/>
              <a:ext cx="265285" cy="98155"/>
            </a:xfrm>
            <a:custGeom>
              <a:avLst/>
              <a:gdLst>
                <a:gd name="T0" fmla="*/ 127 w 127"/>
                <a:gd name="T1" fmla="*/ 30 h 47"/>
                <a:gd name="T2" fmla="*/ 0 w 127"/>
                <a:gd name="T3" fmla="*/ 0 h 47"/>
                <a:gd name="T4" fmla="*/ 127 w 127"/>
                <a:gd name="T5" fmla="*/ 30 h 47"/>
              </a:gdLst>
              <a:ahLst/>
              <a:cxnLst>
                <a:cxn ang="0">
                  <a:pos x="T0" y="T1"/>
                </a:cxn>
                <a:cxn ang="0">
                  <a:pos x="T2" y="T3"/>
                </a:cxn>
                <a:cxn ang="0">
                  <a:pos x="T4" y="T5"/>
                </a:cxn>
              </a:cxnLst>
              <a:rect l="0" t="0" r="r" b="b"/>
              <a:pathLst>
                <a:path w="127" h="47">
                  <a:moveTo>
                    <a:pt x="127" y="30"/>
                  </a:moveTo>
                  <a:cubicBezTo>
                    <a:pt x="127" y="30"/>
                    <a:pt x="80" y="39"/>
                    <a:pt x="0" y="0"/>
                  </a:cubicBezTo>
                  <a:cubicBezTo>
                    <a:pt x="9" y="10"/>
                    <a:pt x="88" y="47"/>
                    <a:pt x="127" y="3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
        <p:nvSpPr>
          <p:cNvPr id="59" name="Freeform 413"/>
          <p:cNvSpPr>
            <a:spLocks/>
          </p:cNvSpPr>
          <p:nvPr/>
        </p:nvSpPr>
        <p:spPr bwMode="auto">
          <a:xfrm>
            <a:off x="-23365" y="3007512"/>
            <a:ext cx="12188952" cy="3850488"/>
          </a:xfrm>
          <a:custGeom>
            <a:avLst/>
            <a:gdLst>
              <a:gd name="connsiteX0" fmla="*/ 282858 w 12188952"/>
              <a:gd name="connsiteY0" fmla="*/ 953 h 3850488"/>
              <a:gd name="connsiteX1" fmla="*/ 2374306 w 12188952"/>
              <a:gd name="connsiteY1" fmla="*/ 434202 h 3850488"/>
              <a:gd name="connsiteX2" fmla="*/ 7427648 w 12188952"/>
              <a:gd name="connsiteY2" fmla="*/ 3008169 h 3850488"/>
              <a:gd name="connsiteX3" fmla="*/ 12188952 w 12188952"/>
              <a:gd name="connsiteY3" fmla="*/ 2149941 h 3850488"/>
              <a:gd name="connsiteX4" fmla="*/ 12188952 w 12188952"/>
              <a:gd name="connsiteY4" fmla="*/ 3850488 h 3850488"/>
              <a:gd name="connsiteX5" fmla="*/ 0 w 12188952"/>
              <a:gd name="connsiteY5" fmla="*/ 3850488 h 3850488"/>
              <a:gd name="connsiteX6" fmla="*/ 0 w 12188952"/>
              <a:gd name="connsiteY6" fmla="*/ 2369 h 3850488"/>
              <a:gd name="connsiteX7" fmla="*/ 282858 w 12188952"/>
              <a:gd name="connsiteY7" fmla="*/ 953 h 3850488"/>
              <a:gd name="connsiteX0" fmla="*/ 282858 w 12188952"/>
              <a:gd name="connsiteY0" fmla="*/ 953 h 3850488"/>
              <a:gd name="connsiteX1" fmla="*/ 2374306 w 12188952"/>
              <a:gd name="connsiteY1" fmla="*/ 434202 h 3850488"/>
              <a:gd name="connsiteX2" fmla="*/ 7427648 w 12188952"/>
              <a:gd name="connsiteY2" fmla="*/ 3008169 h 3850488"/>
              <a:gd name="connsiteX3" fmla="*/ 12188952 w 12188952"/>
              <a:gd name="connsiteY3" fmla="*/ 2149941 h 3850488"/>
              <a:gd name="connsiteX4" fmla="*/ 12188952 w 12188952"/>
              <a:gd name="connsiteY4" fmla="*/ 3850488 h 3850488"/>
              <a:gd name="connsiteX5" fmla="*/ 0 w 12188952"/>
              <a:gd name="connsiteY5" fmla="*/ 3850488 h 3850488"/>
              <a:gd name="connsiteX6" fmla="*/ 0 w 12188952"/>
              <a:gd name="connsiteY6" fmla="*/ 2369 h 3850488"/>
              <a:gd name="connsiteX7" fmla="*/ 282858 w 12188952"/>
              <a:gd name="connsiteY7" fmla="*/ 953 h 385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3850488">
                <a:moveTo>
                  <a:pt x="282858" y="953"/>
                </a:moveTo>
                <a:cubicBezTo>
                  <a:pt x="949832" y="12603"/>
                  <a:pt x="1183508" y="-67001"/>
                  <a:pt x="2374306" y="434202"/>
                </a:cubicBezTo>
                <a:cubicBezTo>
                  <a:pt x="3565104" y="935405"/>
                  <a:pt x="5388766" y="2877142"/>
                  <a:pt x="7427648" y="3008169"/>
                </a:cubicBezTo>
                <a:cubicBezTo>
                  <a:pt x="9179895" y="3120776"/>
                  <a:pt x="10439965" y="2790445"/>
                  <a:pt x="12188952" y="2149941"/>
                </a:cubicBezTo>
                <a:lnTo>
                  <a:pt x="12188952" y="3850488"/>
                </a:lnTo>
                <a:lnTo>
                  <a:pt x="0" y="3850488"/>
                </a:lnTo>
                <a:lnTo>
                  <a:pt x="0" y="2369"/>
                </a:lnTo>
                <a:cubicBezTo>
                  <a:pt x="93242" y="-167"/>
                  <a:pt x="187576" y="-711"/>
                  <a:pt x="282858" y="95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0" name="Freeform 414"/>
          <p:cNvSpPr>
            <a:spLocks/>
          </p:cNvSpPr>
          <p:nvPr/>
        </p:nvSpPr>
        <p:spPr bwMode="auto">
          <a:xfrm>
            <a:off x="-23365" y="3324746"/>
            <a:ext cx="12188952" cy="3383191"/>
          </a:xfrm>
          <a:custGeom>
            <a:avLst/>
            <a:gdLst/>
            <a:ahLst/>
            <a:cxnLst/>
            <a:rect l="l" t="t" r="r" b="b"/>
            <a:pathLst>
              <a:path w="12226444" h="3383191">
                <a:moveTo>
                  <a:pt x="0" y="0"/>
                </a:moveTo>
                <a:cubicBezTo>
                  <a:pt x="4849618" y="341726"/>
                  <a:pt x="5060396" y="5340190"/>
                  <a:pt x="12226444" y="1871560"/>
                </a:cubicBezTo>
                <a:lnTo>
                  <a:pt x="12226444" y="2023822"/>
                </a:lnTo>
                <a:cubicBezTo>
                  <a:pt x="8197021" y="4374285"/>
                  <a:pt x="5724658" y="3266285"/>
                  <a:pt x="3368145" y="1776645"/>
                </a:cubicBezTo>
                <a:cubicBezTo>
                  <a:pt x="1574961" y="643106"/>
                  <a:pt x="605914" y="543871"/>
                  <a:pt x="0" y="477574"/>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a:p>
        </p:txBody>
      </p:sp>
      <p:grpSp>
        <p:nvGrpSpPr>
          <p:cNvPr id="61" name="Group 5"/>
          <p:cNvGrpSpPr>
            <a:grpSpLocks noChangeAspect="1"/>
          </p:cNvGrpSpPr>
          <p:nvPr/>
        </p:nvGrpSpPr>
        <p:grpSpPr bwMode="auto">
          <a:xfrm>
            <a:off x="-1519" y="854145"/>
            <a:ext cx="1881474" cy="2341763"/>
            <a:chOff x="3000" y="1116"/>
            <a:chExt cx="1680" cy="2091"/>
          </a:xfrm>
        </p:grpSpPr>
        <p:sp>
          <p:nvSpPr>
            <p:cNvPr id="62" name="Freeform 6"/>
            <p:cNvSpPr>
              <a:spLocks/>
            </p:cNvSpPr>
            <p:nvPr/>
          </p:nvSpPr>
          <p:spPr bwMode="auto">
            <a:xfrm>
              <a:off x="3019" y="2576"/>
              <a:ext cx="85" cy="93"/>
            </a:xfrm>
            <a:custGeom>
              <a:avLst/>
              <a:gdLst>
                <a:gd name="T0" fmla="*/ 0 w 36"/>
                <a:gd name="T1" fmla="*/ 32 h 39"/>
                <a:gd name="T2" fmla="*/ 2 w 36"/>
                <a:gd name="T3" fmla="*/ 39 h 39"/>
                <a:gd name="T4" fmla="*/ 26 w 36"/>
                <a:gd name="T5" fmla="*/ 0 h 39"/>
                <a:gd name="T6" fmla="*/ 0 w 36"/>
                <a:gd name="T7" fmla="*/ 32 h 39"/>
              </a:gdLst>
              <a:ahLst/>
              <a:cxnLst>
                <a:cxn ang="0">
                  <a:pos x="T0" y="T1"/>
                </a:cxn>
                <a:cxn ang="0">
                  <a:pos x="T2" y="T3"/>
                </a:cxn>
                <a:cxn ang="0">
                  <a:pos x="T4" y="T5"/>
                </a:cxn>
                <a:cxn ang="0">
                  <a:pos x="T6" y="T7"/>
                </a:cxn>
              </a:cxnLst>
              <a:rect l="0" t="0" r="r" b="b"/>
              <a:pathLst>
                <a:path w="36" h="39">
                  <a:moveTo>
                    <a:pt x="0" y="32"/>
                  </a:moveTo>
                  <a:cubicBezTo>
                    <a:pt x="0" y="32"/>
                    <a:pt x="0" y="36"/>
                    <a:pt x="2" y="39"/>
                  </a:cubicBezTo>
                  <a:cubicBezTo>
                    <a:pt x="33" y="25"/>
                    <a:pt x="36" y="20"/>
                    <a:pt x="26" y="0"/>
                  </a:cubicBezTo>
                  <a:cubicBezTo>
                    <a:pt x="32" y="29"/>
                    <a:pt x="0" y="32"/>
                    <a:pt x="0" y="3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3" name="Freeform 7"/>
            <p:cNvSpPr>
              <a:spLocks/>
            </p:cNvSpPr>
            <p:nvPr/>
          </p:nvSpPr>
          <p:spPr bwMode="auto">
            <a:xfrm>
              <a:off x="3057" y="2617"/>
              <a:ext cx="116" cy="73"/>
            </a:xfrm>
            <a:custGeom>
              <a:avLst/>
              <a:gdLst>
                <a:gd name="T0" fmla="*/ 37 w 49"/>
                <a:gd name="T1" fmla="*/ 17 h 31"/>
                <a:gd name="T2" fmla="*/ 13 w 49"/>
                <a:gd name="T3" fmla="*/ 23 h 31"/>
                <a:gd name="T4" fmla="*/ 5 w 49"/>
                <a:gd name="T5" fmla="*/ 13 h 31"/>
                <a:gd name="T6" fmla="*/ 0 w 49"/>
                <a:gd name="T7" fmla="*/ 20 h 31"/>
                <a:gd name="T8" fmla="*/ 14 w 49"/>
                <a:gd name="T9" fmla="*/ 31 h 31"/>
                <a:gd name="T10" fmla="*/ 43 w 49"/>
                <a:gd name="T11" fmla="*/ 20 h 31"/>
                <a:gd name="T12" fmla="*/ 49 w 49"/>
                <a:gd name="T13" fmla="*/ 0 h 31"/>
                <a:gd name="T14" fmla="*/ 37 w 49"/>
                <a:gd name="T15" fmla="*/ 17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31">
                  <a:moveTo>
                    <a:pt x="37" y="17"/>
                  </a:moveTo>
                  <a:cubicBezTo>
                    <a:pt x="34" y="18"/>
                    <a:pt x="21" y="23"/>
                    <a:pt x="13" y="23"/>
                  </a:cubicBezTo>
                  <a:cubicBezTo>
                    <a:pt x="6" y="22"/>
                    <a:pt x="5" y="13"/>
                    <a:pt x="5" y="13"/>
                  </a:cubicBezTo>
                  <a:cubicBezTo>
                    <a:pt x="0" y="20"/>
                    <a:pt x="0" y="20"/>
                    <a:pt x="0" y="20"/>
                  </a:cubicBezTo>
                  <a:cubicBezTo>
                    <a:pt x="0" y="20"/>
                    <a:pt x="5" y="31"/>
                    <a:pt x="14" y="31"/>
                  </a:cubicBezTo>
                  <a:cubicBezTo>
                    <a:pt x="24" y="31"/>
                    <a:pt x="37" y="27"/>
                    <a:pt x="43" y="20"/>
                  </a:cubicBezTo>
                  <a:cubicBezTo>
                    <a:pt x="49" y="14"/>
                    <a:pt x="49" y="0"/>
                    <a:pt x="49" y="0"/>
                  </a:cubicBezTo>
                  <a:cubicBezTo>
                    <a:pt x="49" y="0"/>
                    <a:pt x="39" y="16"/>
                    <a:pt x="37" y="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4" name="Freeform 8"/>
            <p:cNvSpPr>
              <a:spLocks/>
            </p:cNvSpPr>
            <p:nvPr/>
          </p:nvSpPr>
          <p:spPr bwMode="auto">
            <a:xfrm>
              <a:off x="3133" y="2676"/>
              <a:ext cx="71" cy="23"/>
            </a:xfrm>
            <a:custGeom>
              <a:avLst/>
              <a:gdLst>
                <a:gd name="T0" fmla="*/ 13 w 30"/>
                <a:gd name="T1" fmla="*/ 5 h 10"/>
                <a:gd name="T2" fmla="*/ 6 w 30"/>
                <a:gd name="T3" fmla="*/ 0 h 10"/>
                <a:gd name="T4" fmla="*/ 0 w 30"/>
                <a:gd name="T5" fmla="*/ 1 h 10"/>
                <a:gd name="T6" fmla="*/ 13 w 30"/>
                <a:gd name="T7" fmla="*/ 10 h 10"/>
                <a:gd name="T8" fmla="*/ 30 w 30"/>
                <a:gd name="T9" fmla="*/ 1 h 10"/>
                <a:gd name="T10" fmla="*/ 13 w 30"/>
                <a:gd name="T11" fmla="*/ 5 h 10"/>
              </a:gdLst>
              <a:ahLst/>
              <a:cxnLst>
                <a:cxn ang="0">
                  <a:pos x="T0" y="T1"/>
                </a:cxn>
                <a:cxn ang="0">
                  <a:pos x="T2" y="T3"/>
                </a:cxn>
                <a:cxn ang="0">
                  <a:pos x="T4" y="T5"/>
                </a:cxn>
                <a:cxn ang="0">
                  <a:pos x="T6" y="T7"/>
                </a:cxn>
                <a:cxn ang="0">
                  <a:pos x="T8" y="T9"/>
                </a:cxn>
                <a:cxn ang="0">
                  <a:pos x="T10" y="T11"/>
                </a:cxn>
              </a:cxnLst>
              <a:rect l="0" t="0" r="r" b="b"/>
              <a:pathLst>
                <a:path w="30" h="10">
                  <a:moveTo>
                    <a:pt x="13" y="5"/>
                  </a:moveTo>
                  <a:cubicBezTo>
                    <a:pt x="9" y="4"/>
                    <a:pt x="6" y="0"/>
                    <a:pt x="6" y="0"/>
                  </a:cubicBezTo>
                  <a:cubicBezTo>
                    <a:pt x="0" y="1"/>
                    <a:pt x="0" y="1"/>
                    <a:pt x="0" y="1"/>
                  </a:cubicBezTo>
                  <a:cubicBezTo>
                    <a:pt x="0" y="1"/>
                    <a:pt x="6" y="10"/>
                    <a:pt x="13" y="10"/>
                  </a:cubicBezTo>
                  <a:cubicBezTo>
                    <a:pt x="20" y="10"/>
                    <a:pt x="27" y="7"/>
                    <a:pt x="30" y="1"/>
                  </a:cubicBezTo>
                  <a:cubicBezTo>
                    <a:pt x="25" y="4"/>
                    <a:pt x="18" y="6"/>
                    <a:pt x="13" y="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5" name="Freeform 9"/>
            <p:cNvSpPr>
              <a:spLocks/>
            </p:cNvSpPr>
            <p:nvPr/>
          </p:nvSpPr>
          <p:spPr bwMode="auto">
            <a:xfrm>
              <a:off x="3003" y="2742"/>
              <a:ext cx="234" cy="198"/>
            </a:xfrm>
            <a:custGeom>
              <a:avLst/>
              <a:gdLst>
                <a:gd name="T0" fmla="*/ 11 w 99"/>
                <a:gd name="T1" fmla="*/ 9 h 84"/>
                <a:gd name="T2" fmla="*/ 19 w 99"/>
                <a:gd name="T3" fmla="*/ 30 h 84"/>
                <a:gd name="T4" fmla="*/ 51 w 99"/>
                <a:gd name="T5" fmla="*/ 29 h 84"/>
                <a:gd name="T6" fmla="*/ 54 w 99"/>
                <a:gd name="T7" fmla="*/ 54 h 84"/>
                <a:gd name="T8" fmla="*/ 75 w 99"/>
                <a:gd name="T9" fmla="*/ 51 h 84"/>
                <a:gd name="T10" fmla="*/ 76 w 99"/>
                <a:gd name="T11" fmla="*/ 69 h 84"/>
                <a:gd name="T12" fmla="*/ 90 w 99"/>
                <a:gd name="T13" fmla="*/ 73 h 84"/>
                <a:gd name="T14" fmla="*/ 88 w 99"/>
                <a:gd name="T15" fmla="*/ 82 h 84"/>
                <a:gd name="T16" fmla="*/ 89 w 99"/>
                <a:gd name="T17" fmla="*/ 84 h 84"/>
                <a:gd name="T18" fmla="*/ 93 w 99"/>
                <a:gd name="T19" fmla="*/ 72 h 84"/>
                <a:gd name="T20" fmla="*/ 80 w 99"/>
                <a:gd name="T21" fmla="*/ 66 h 84"/>
                <a:gd name="T22" fmla="*/ 78 w 99"/>
                <a:gd name="T23" fmla="*/ 48 h 84"/>
                <a:gd name="T24" fmla="*/ 60 w 99"/>
                <a:gd name="T25" fmla="*/ 45 h 84"/>
                <a:gd name="T26" fmla="*/ 52 w 99"/>
                <a:gd name="T27" fmla="*/ 23 h 84"/>
                <a:gd name="T28" fmla="*/ 22 w 99"/>
                <a:gd name="T29" fmla="*/ 24 h 84"/>
                <a:gd name="T30" fmla="*/ 12 w 99"/>
                <a:gd name="T31" fmla="*/ 3 h 84"/>
                <a:gd name="T32" fmla="*/ 0 w 99"/>
                <a:gd name="T33" fmla="*/ 4 h 84"/>
                <a:gd name="T34" fmla="*/ 0 w 99"/>
                <a:gd name="T35" fmla="*/ 11 h 84"/>
                <a:gd name="T36" fmla="*/ 11 w 99"/>
                <a:gd name="T37" fmla="*/ 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9" h="84">
                  <a:moveTo>
                    <a:pt x="11" y="9"/>
                  </a:moveTo>
                  <a:cubicBezTo>
                    <a:pt x="24" y="16"/>
                    <a:pt x="19" y="30"/>
                    <a:pt x="19" y="30"/>
                  </a:cubicBezTo>
                  <a:cubicBezTo>
                    <a:pt x="19" y="30"/>
                    <a:pt x="40" y="22"/>
                    <a:pt x="51" y="29"/>
                  </a:cubicBezTo>
                  <a:cubicBezTo>
                    <a:pt x="61" y="35"/>
                    <a:pt x="54" y="54"/>
                    <a:pt x="54" y="54"/>
                  </a:cubicBezTo>
                  <a:cubicBezTo>
                    <a:pt x="54" y="54"/>
                    <a:pt x="68" y="44"/>
                    <a:pt x="75" y="51"/>
                  </a:cubicBezTo>
                  <a:cubicBezTo>
                    <a:pt x="81" y="58"/>
                    <a:pt x="76" y="69"/>
                    <a:pt x="76" y="69"/>
                  </a:cubicBezTo>
                  <a:cubicBezTo>
                    <a:pt x="76" y="69"/>
                    <a:pt x="86" y="69"/>
                    <a:pt x="90" y="73"/>
                  </a:cubicBezTo>
                  <a:cubicBezTo>
                    <a:pt x="93" y="78"/>
                    <a:pt x="88" y="82"/>
                    <a:pt x="88" y="82"/>
                  </a:cubicBezTo>
                  <a:cubicBezTo>
                    <a:pt x="89" y="84"/>
                    <a:pt x="89" y="84"/>
                    <a:pt x="89" y="84"/>
                  </a:cubicBezTo>
                  <a:cubicBezTo>
                    <a:pt x="89" y="84"/>
                    <a:pt x="99" y="80"/>
                    <a:pt x="93" y="72"/>
                  </a:cubicBezTo>
                  <a:cubicBezTo>
                    <a:pt x="88" y="65"/>
                    <a:pt x="80" y="66"/>
                    <a:pt x="80" y="66"/>
                  </a:cubicBezTo>
                  <a:cubicBezTo>
                    <a:pt x="80" y="66"/>
                    <a:pt x="87" y="55"/>
                    <a:pt x="78" y="48"/>
                  </a:cubicBezTo>
                  <a:cubicBezTo>
                    <a:pt x="68" y="40"/>
                    <a:pt x="60" y="45"/>
                    <a:pt x="60" y="45"/>
                  </a:cubicBezTo>
                  <a:cubicBezTo>
                    <a:pt x="60" y="45"/>
                    <a:pt x="62" y="32"/>
                    <a:pt x="52" y="23"/>
                  </a:cubicBezTo>
                  <a:cubicBezTo>
                    <a:pt x="41" y="13"/>
                    <a:pt x="22" y="24"/>
                    <a:pt x="22" y="24"/>
                  </a:cubicBezTo>
                  <a:cubicBezTo>
                    <a:pt x="22" y="24"/>
                    <a:pt x="26" y="11"/>
                    <a:pt x="12" y="3"/>
                  </a:cubicBezTo>
                  <a:cubicBezTo>
                    <a:pt x="7" y="0"/>
                    <a:pt x="4" y="1"/>
                    <a:pt x="0" y="4"/>
                  </a:cubicBezTo>
                  <a:cubicBezTo>
                    <a:pt x="0" y="11"/>
                    <a:pt x="0" y="11"/>
                    <a:pt x="0" y="11"/>
                  </a:cubicBezTo>
                  <a:cubicBezTo>
                    <a:pt x="4" y="8"/>
                    <a:pt x="7" y="7"/>
                    <a:pt x="11" y="9"/>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6" name="Freeform 10"/>
            <p:cNvSpPr>
              <a:spLocks/>
            </p:cNvSpPr>
            <p:nvPr/>
          </p:nvSpPr>
          <p:spPr bwMode="auto">
            <a:xfrm>
              <a:off x="4590" y="2068"/>
              <a:ext cx="90" cy="22"/>
            </a:xfrm>
            <a:custGeom>
              <a:avLst/>
              <a:gdLst>
                <a:gd name="T0" fmla="*/ 38 w 38"/>
                <a:gd name="T1" fmla="*/ 6 h 9"/>
                <a:gd name="T2" fmla="*/ 10 w 38"/>
                <a:gd name="T3" fmla="*/ 0 h 9"/>
                <a:gd name="T4" fmla="*/ 1 w 38"/>
                <a:gd name="T5" fmla="*/ 0 h 9"/>
                <a:gd name="T6" fmla="*/ 0 w 38"/>
                <a:gd name="T7" fmla="*/ 9 h 9"/>
                <a:gd name="T8" fmla="*/ 38 w 38"/>
                <a:gd name="T9" fmla="*/ 6 h 9"/>
              </a:gdLst>
              <a:ahLst/>
              <a:cxnLst>
                <a:cxn ang="0">
                  <a:pos x="T0" y="T1"/>
                </a:cxn>
                <a:cxn ang="0">
                  <a:pos x="T2" y="T3"/>
                </a:cxn>
                <a:cxn ang="0">
                  <a:pos x="T4" y="T5"/>
                </a:cxn>
                <a:cxn ang="0">
                  <a:pos x="T6" y="T7"/>
                </a:cxn>
                <a:cxn ang="0">
                  <a:pos x="T8" y="T9"/>
                </a:cxn>
              </a:cxnLst>
              <a:rect l="0" t="0" r="r" b="b"/>
              <a:pathLst>
                <a:path w="38" h="9">
                  <a:moveTo>
                    <a:pt x="38" y="6"/>
                  </a:moveTo>
                  <a:cubicBezTo>
                    <a:pt x="38" y="6"/>
                    <a:pt x="23" y="0"/>
                    <a:pt x="10" y="0"/>
                  </a:cubicBezTo>
                  <a:cubicBezTo>
                    <a:pt x="9" y="0"/>
                    <a:pt x="6" y="0"/>
                    <a:pt x="1" y="0"/>
                  </a:cubicBezTo>
                  <a:cubicBezTo>
                    <a:pt x="0" y="9"/>
                    <a:pt x="0" y="9"/>
                    <a:pt x="0" y="9"/>
                  </a:cubicBezTo>
                  <a:cubicBezTo>
                    <a:pt x="20" y="7"/>
                    <a:pt x="38" y="6"/>
                    <a:pt x="38" y="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7" name="Freeform 11"/>
            <p:cNvSpPr>
              <a:spLocks/>
            </p:cNvSpPr>
            <p:nvPr/>
          </p:nvSpPr>
          <p:spPr bwMode="auto">
            <a:xfrm>
              <a:off x="3000" y="1631"/>
              <a:ext cx="1600" cy="1531"/>
            </a:xfrm>
            <a:custGeom>
              <a:avLst/>
              <a:gdLst>
                <a:gd name="T0" fmla="*/ 669 w 677"/>
                <a:gd name="T1" fmla="*/ 175 h 648"/>
                <a:gd name="T2" fmla="*/ 485 w 677"/>
                <a:gd name="T3" fmla="*/ 89 h 648"/>
                <a:gd name="T4" fmla="*/ 381 w 677"/>
                <a:gd name="T5" fmla="*/ 36 h 648"/>
                <a:gd name="T6" fmla="*/ 307 w 677"/>
                <a:gd name="T7" fmla="*/ 0 h 648"/>
                <a:gd name="T8" fmla="*/ 207 w 677"/>
                <a:gd name="T9" fmla="*/ 44 h 648"/>
                <a:gd name="T10" fmla="*/ 195 w 677"/>
                <a:gd name="T11" fmla="*/ 49 h 648"/>
                <a:gd name="T12" fmla="*/ 195 w 677"/>
                <a:gd name="T13" fmla="*/ 51 h 648"/>
                <a:gd name="T14" fmla="*/ 100 w 677"/>
                <a:gd name="T15" fmla="*/ 94 h 648"/>
                <a:gd name="T16" fmla="*/ 0 w 677"/>
                <a:gd name="T17" fmla="*/ 140 h 648"/>
                <a:gd name="T18" fmla="*/ 0 w 677"/>
                <a:gd name="T19" fmla="*/ 642 h 648"/>
                <a:gd name="T20" fmla="*/ 82 w 677"/>
                <a:gd name="T21" fmla="*/ 640 h 648"/>
                <a:gd name="T22" fmla="*/ 201 w 677"/>
                <a:gd name="T23" fmla="*/ 644 h 648"/>
                <a:gd name="T24" fmla="*/ 236 w 677"/>
                <a:gd name="T25" fmla="*/ 644 h 648"/>
                <a:gd name="T26" fmla="*/ 407 w 677"/>
                <a:gd name="T27" fmla="*/ 644 h 648"/>
                <a:gd name="T28" fmla="*/ 455 w 677"/>
                <a:gd name="T29" fmla="*/ 648 h 648"/>
                <a:gd name="T30" fmla="*/ 548 w 677"/>
                <a:gd name="T31" fmla="*/ 638 h 648"/>
                <a:gd name="T32" fmla="*/ 632 w 677"/>
                <a:gd name="T33" fmla="*/ 643 h 648"/>
                <a:gd name="T34" fmla="*/ 677 w 677"/>
                <a:gd name="T35" fmla="*/ 178 h 648"/>
                <a:gd name="T36" fmla="*/ 669 w 677"/>
                <a:gd name="T37" fmla="*/ 175 h 648"/>
                <a:gd name="T38" fmla="*/ 669 w 677"/>
                <a:gd name="T39" fmla="*/ 175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77" h="648">
                  <a:moveTo>
                    <a:pt x="669" y="175"/>
                  </a:moveTo>
                  <a:cubicBezTo>
                    <a:pt x="485" y="89"/>
                    <a:pt x="485" y="89"/>
                    <a:pt x="485" y="89"/>
                  </a:cubicBezTo>
                  <a:cubicBezTo>
                    <a:pt x="381" y="36"/>
                    <a:pt x="381" y="36"/>
                    <a:pt x="381" y="36"/>
                  </a:cubicBezTo>
                  <a:cubicBezTo>
                    <a:pt x="307" y="0"/>
                    <a:pt x="307" y="0"/>
                    <a:pt x="307" y="0"/>
                  </a:cubicBezTo>
                  <a:cubicBezTo>
                    <a:pt x="207" y="44"/>
                    <a:pt x="207" y="44"/>
                    <a:pt x="207" y="44"/>
                  </a:cubicBezTo>
                  <a:cubicBezTo>
                    <a:pt x="195" y="49"/>
                    <a:pt x="195" y="49"/>
                    <a:pt x="195" y="49"/>
                  </a:cubicBezTo>
                  <a:cubicBezTo>
                    <a:pt x="195" y="51"/>
                    <a:pt x="195" y="51"/>
                    <a:pt x="195" y="51"/>
                  </a:cubicBezTo>
                  <a:cubicBezTo>
                    <a:pt x="100" y="94"/>
                    <a:pt x="100" y="94"/>
                    <a:pt x="100" y="94"/>
                  </a:cubicBezTo>
                  <a:cubicBezTo>
                    <a:pt x="52" y="115"/>
                    <a:pt x="21" y="130"/>
                    <a:pt x="0" y="140"/>
                  </a:cubicBezTo>
                  <a:cubicBezTo>
                    <a:pt x="0" y="642"/>
                    <a:pt x="0" y="642"/>
                    <a:pt x="0" y="642"/>
                  </a:cubicBezTo>
                  <a:cubicBezTo>
                    <a:pt x="82" y="640"/>
                    <a:pt x="82" y="640"/>
                    <a:pt x="82" y="640"/>
                  </a:cubicBezTo>
                  <a:cubicBezTo>
                    <a:pt x="201" y="644"/>
                    <a:pt x="201" y="644"/>
                    <a:pt x="201" y="644"/>
                  </a:cubicBezTo>
                  <a:cubicBezTo>
                    <a:pt x="236" y="644"/>
                    <a:pt x="236" y="644"/>
                    <a:pt x="236" y="644"/>
                  </a:cubicBezTo>
                  <a:cubicBezTo>
                    <a:pt x="236" y="644"/>
                    <a:pt x="318" y="644"/>
                    <a:pt x="407" y="644"/>
                  </a:cubicBezTo>
                  <a:cubicBezTo>
                    <a:pt x="419" y="644"/>
                    <a:pt x="443" y="648"/>
                    <a:pt x="455" y="648"/>
                  </a:cubicBezTo>
                  <a:cubicBezTo>
                    <a:pt x="489" y="648"/>
                    <a:pt x="519" y="638"/>
                    <a:pt x="548" y="638"/>
                  </a:cubicBezTo>
                  <a:cubicBezTo>
                    <a:pt x="603" y="638"/>
                    <a:pt x="632" y="643"/>
                    <a:pt x="632" y="643"/>
                  </a:cubicBezTo>
                  <a:cubicBezTo>
                    <a:pt x="677" y="178"/>
                    <a:pt x="677" y="178"/>
                    <a:pt x="677" y="178"/>
                  </a:cubicBezTo>
                  <a:cubicBezTo>
                    <a:pt x="669" y="175"/>
                    <a:pt x="669" y="175"/>
                    <a:pt x="669" y="175"/>
                  </a:cubicBezTo>
                  <a:cubicBezTo>
                    <a:pt x="669" y="175"/>
                    <a:pt x="669" y="175"/>
                    <a:pt x="669" y="175"/>
                  </a:cubicBez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8" name="Freeform 12"/>
            <p:cNvSpPr>
              <a:spLocks/>
            </p:cNvSpPr>
            <p:nvPr/>
          </p:nvSpPr>
          <p:spPr bwMode="auto">
            <a:xfrm>
              <a:off x="3433" y="1740"/>
              <a:ext cx="560" cy="17"/>
            </a:xfrm>
            <a:custGeom>
              <a:avLst/>
              <a:gdLst>
                <a:gd name="T0" fmla="*/ 237 w 237"/>
                <a:gd name="T1" fmla="*/ 7 h 7"/>
                <a:gd name="T2" fmla="*/ 229 w 237"/>
                <a:gd name="T3" fmla="*/ 3 h 7"/>
                <a:gd name="T4" fmla="*/ 129 w 237"/>
                <a:gd name="T5" fmla="*/ 1 h 7"/>
                <a:gd name="T6" fmla="*/ 13 w 237"/>
                <a:gd name="T7" fmla="*/ 0 h 7"/>
                <a:gd name="T8" fmla="*/ 12 w 237"/>
                <a:gd name="T9" fmla="*/ 0 h 7"/>
                <a:gd name="T10" fmla="*/ 12 w 237"/>
                <a:gd name="T11" fmla="*/ 2 h 7"/>
                <a:gd name="T12" fmla="*/ 0 w 237"/>
                <a:gd name="T13" fmla="*/ 6 h 7"/>
                <a:gd name="T14" fmla="*/ 26 w 237"/>
                <a:gd name="T15" fmla="*/ 6 h 7"/>
                <a:gd name="T16" fmla="*/ 237 w 237"/>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 h="7">
                  <a:moveTo>
                    <a:pt x="237" y="7"/>
                  </a:moveTo>
                  <a:cubicBezTo>
                    <a:pt x="229" y="3"/>
                    <a:pt x="229" y="3"/>
                    <a:pt x="229" y="3"/>
                  </a:cubicBezTo>
                  <a:cubicBezTo>
                    <a:pt x="193" y="3"/>
                    <a:pt x="153" y="2"/>
                    <a:pt x="129" y="1"/>
                  </a:cubicBezTo>
                  <a:cubicBezTo>
                    <a:pt x="110" y="0"/>
                    <a:pt x="61" y="0"/>
                    <a:pt x="13" y="0"/>
                  </a:cubicBezTo>
                  <a:cubicBezTo>
                    <a:pt x="12" y="0"/>
                    <a:pt x="12" y="0"/>
                    <a:pt x="12" y="0"/>
                  </a:cubicBezTo>
                  <a:cubicBezTo>
                    <a:pt x="12" y="2"/>
                    <a:pt x="12" y="2"/>
                    <a:pt x="12" y="2"/>
                  </a:cubicBezTo>
                  <a:cubicBezTo>
                    <a:pt x="0" y="6"/>
                    <a:pt x="0" y="6"/>
                    <a:pt x="0" y="6"/>
                  </a:cubicBezTo>
                  <a:cubicBezTo>
                    <a:pt x="12" y="6"/>
                    <a:pt x="19" y="6"/>
                    <a:pt x="26" y="6"/>
                  </a:cubicBezTo>
                  <a:cubicBezTo>
                    <a:pt x="55" y="6"/>
                    <a:pt x="191" y="6"/>
                    <a:pt x="237" y="7"/>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9" name="Freeform 13"/>
            <p:cNvSpPr>
              <a:spLocks noEditPoints="1"/>
            </p:cNvSpPr>
            <p:nvPr/>
          </p:nvSpPr>
          <p:spPr bwMode="auto">
            <a:xfrm>
              <a:off x="3000" y="1757"/>
              <a:ext cx="1640" cy="1450"/>
            </a:xfrm>
            <a:custGeom>
              <a:avLst/>
              <a:gdLst>
                <a:gd name="T0" fmla="*/ 665 w 694"/>
                <a:gd name="T1" fmla="*/ 228 h 614"/>
                <a:gd name="T2" fmla="*/ 573 w 694"/>
                <a:gd name="T3" fmla="*/ 184 h 614"/>
                <a:gd name="T4" fmla="*/ 575 w 694"/>
                <a:gd name="T5" fmla="*/ 119 h 614"/>
                <a:gd name="T6" fmla="*/ 616 w 694"/>
                <a:gd name="T7" fmla="*/ 95 h 614"/>
                <a:gd name="T8" fmla="*/ 506 w 694"/>
                <a:gd name="T9" fmla="*/ 44 h 614"/>
                <a:gd name="T10" fmla="*/ 289 w 694"/>
                <a:gd name="T11" fmla="*/ 40 h 614"/>
                <a:gd name="T12" fmla="*/ 296 w 694"/>
                <a:gd name="T13" fmla="*/ 46 h 614"/>
                <a:gd name="T14" fmla="*/ 182 w 694"/>
                <a:gd name="T15" fmla="*/ 89 h 614"/>
                <a:gd name="T16" fmla="*/ 0 w 694"/>
                <a:gd name="T17" fmla="*/ 96 h 614"/>
                <a:gd name="T18" fmla="*/ 336 w 694"/>
                <a:gd name="T19" fmla="*/ 97 h 614"/>
                <a:gd name="T20" fmla="*/ 28 w 694"/>
                <a:gd name="T21" fmla="*/ 121 h 614"/>
                <a:gd name="T22" fmla="*/ 0 w 694"/>
                <a:gd name="T23" fmla="*/ 183 h 614"/>
                <a:gd name="T24" fmla="*/ 29 w 694"/>
                <a:gd name="T25" fmla="*/ 235 h 614"/>
                <a:gd name="T26" fmla="*/ 30 w 694"/>
                <a:gd name="T27" fmla="*/ 300 h 614"/>
                <a:gd name="T28" fmla="*/ 471 w 694"/>
                <a:gd name="T29" fmla="*/ 300 h 614"/>
                <a:gd name="T30" fmla="*/ 107 w 694"/>
                <a:gd name="T31" fmla="*/ 376 h 614"/>
                <a:gd name="T32" fmla="*/ 29 w 694"/>
                <a:gd name="T33" fmla="*/ 424 h 614"/>
                <a:gd name="T34" fmla="*/ 0 w 694"/>
                <a:gd name="T35" fmla="*/ 472 h 614"/>
                <a:gd name="T36" fmla="*/ 134 w 694"/>
                <a:gd name="T37" fmla="*/ 516 h 614"/>
                <a:gd name="T38" fmla="*/ 192 w 694"/>
                <a:gd name="T39" fmla="*/ 587 h 614"/>
                <a:gd name="T40" fmla="*/ 421 w 694"/>
                <a:gd name="T41" fmla="*/ 603 h 614"/>
                <a:gd name="T42" fmla="*/ 298 w 694"/>
                <a:gd name="T43" fmla="*/ 190 h 614"/>
                <a:gd name="T44" fmla="*/ 198 w 694"/>
                <a:gd name="T45" fmla="*/ 188 h 614"/>
                <a:gd name="T46" fmla="*/ 273 w 694"/>
                <a:gd name="T47" fmla="*/ 278 h 614"/>
                <a:gd name="T48" fmla="*/ 358 w 694"/>
                <a:gd name="T49" fmla="*/ 234 h 614"/>
                <a:gd name="T50" fmla="*/ 358 w 694"/>
                <a:gd name="T51" fmla="*/ 191 h 614"/>
                <a:gd name="T52" fmla="*/ 196 w 694"/>
                <a:gd name="T53" fmla="*/ 140 h 614"/>
                <a:gd name="T54" fmla="*/ 332 w 694"/>
                <a:gd name="T55" fmla="*/ 140 h 614"/>
                <a:gd name="T56" fmla="*/ 399 w 694"/>
                <a:gd name="T57" fmla="*/ 185 h 614"/>
                <a:gd name="T58" fmla="*/ 110 w 694"/>
                <a:gd name="T59" fmla="*/ 416 h 614"/>
                <a:gd name="T60" fmla="*/ 191 w 694"/>
                <a:gd name="T61" fmla="*/ 511 h 614"/>
                <a:gd name="T62" fmla="*/ 192 w 694"/>
                <a:gd name="T63" fmla="*/ 560 h 614"/>
                <a:gd name="T64" fmla="*/ 311 w 694"/>
                <a:gd name="T65" fmla="*/ 417 h 614"/>
                <a:gd name="T66" fmla="*/ 399 w 694"/>
                <a:gd name="T67" fmla="*/ 373 h 614"/>
                <a:gd name="T68" fmla="*/ 203 w 694"/>
                <a:gd name="T69" fmla="*/ 467 h 614"/>
                <a:gd name="T70" fmla="*/ 311 w 694"/>
                <a:gd name="T71" fmla="*/ 511 h 614"/>
                <a:gd name="T72" fmla="*/ 401 w 694"/>
                <a:gd name="T73" fmla="*/ 561 h 614"/>
                <a:gd name="T74" fmla="*/ 298 w 694"/>
                <a:gd name="T75" fmla="*/ 567 h 614"/>
                <a:gd name="T76" fmla="*/ 488 w 694"/>
                <a:gd name="T77" fmla="*/ 424 h 614"/>
                <a:gd name="T78" fmla="*/ 414 w 694"/>
                <a:gd name="T79" fmla="*/ 423 h 614"/>
                <a:gd name="T80" fmla="*/ 637 w 694"/>
                <a:gd name="T81" fmla="*/ 511 h 614"/>
                <a:gd name="T82" fmla="*/ 633 w 694"/>
                <a:gd name="T83" fmla="*/ 566 h 614"/>
                <a:gd name="T84" fmla="*/ 551 w 694"/>
                <a:gd name="T85" fmla="*/ 567 h 614"/>
                <a:gd name="T86" fmla="*/ 429 w 694"/>
                <a:gd name="T87" fmla="*/ 518 h 614"/>
                <a:gd name="T88" fmla="*/ 415 w 694"/>
                <a:gd name="T89" fmla="*/ 474 h 614"/>
                <a:gd name="T90" fmla="*/ 489 w 694"/>
                <a:gd name="T91" fmla="*/ 424 h 614"/>
                <a:gd name="T92" fmla="*/ 656 w 694"/>
                <a:gd name="T93" fmla="*/ 321 h 614"/>
                <a:gd name="T94" fmla="*/ 651 w 694"/>
                <a:gd name="T95" fmla="*/ 377 h 614"/>
                <a:gd name="T96" fmla="*/ 413 w 694"/>
                <a:gd name="T97" fmla="*/ 379 h 614"/>
                <a:gd name="T98" fmla="*/ 651 w 694"/>
                <a:gd name="T99" fmla="*/ 376 h 614"/>
                <a:gd name="T100" fmla="*/ 582 w 694"/>
                <a:gd name="T101" fmla="*/ 371 h 614"/>
                <a:gd name="T102" fmla="*/ 182 w 694"/>
                <a:gd name="T103" fmla="*/ 371 h 614"/>
                <a:gd name="T104" fmla="*/ 636 w 694"/>
                <a:gd name="T105" fmla="*/ 330 h 614"/>
                <a:gd name="T106" fmla="*/ 569 w 694"/>
                <a:gd name="T107" fmla="*/ 298 h 614"/>
                <a:gd name="T108" fmla="*/ 661 w 694"/>
                <a:gd name="T109" fmla="*/ 276 h 614"/>
                <a:gd name="T110" fmla="*/ 664 w 694"/>
                <a:gd name="T111" fmla="*/ 236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94" h="614">
                  <a:moveTo>
                    <a:pt x="669" y="180"/>
                  </a:moveTo>
                  <a:cubicBezTo>
                    <a:pt x="668" y="188"/>
                    <a:pt x="668" y="188"/>
                    <a:pt x="668" y="188"/>
                  </a:cubicBezTo>
                  <a:cubicBezTo>
                    <a:pt x="669" y="188"/>
                    <a:pt x="669" y="188"/>
                    <a:pt x="669" y="188"/>
                  </a:cubicBezTo>
                  <a:cubicBezTo>
                    <a:pt x="667" y="202"/>
                    <a:pt x="666" y="216"/>
                    <a:pt x="666" y="229"/>
                  </a:cubicBezTo>
                  <a:cubicBezTo>
                    <a:pt x="665" y="229"/>
                    <a:pt x="665" y="229"/>
                    <a:pt x="665" y="229"/>
                  </a:cubicBezTo>
                  <a:cubicBezTo>
                    <a:pt x="665" y="228"/>
                    <a:pt x="665" y="228"/>
                    <a:pt x="665" y="228"/>
                  </a:cubicBezTo>
                  <a:cubicBezTo>
                    <a:pt x="652" y="228"/>
                    <a:pt x="611" y="230"/>
                    <a:pt x="571" y="231"/>
                  </a:cubicBezTo>
                  <a:cubicBezTo>
                    <a:pt x="573" y="190"/>
                    <a:pt x="573" y="190"/>
                    <a:pt x="573" y="190"/>
                  </a:cubicBezTo>
                  <a:cubicBezTo>
                    <a:pt x="598" y="189"/>
                    <a:pt x="638" y="189"/>
                    <a:pt x="668" y="188"/>
                  </a:cubicBezTo>
                  <a:cubicBezTo>
                    <a:pt x="669" y="180"/>
                    <a:pt x="669" y="180"/>
                    <a:pt x="669" y="180"/>
                  </a:cubicBezTo>
                  <a:cubicBezTo>
                    <a:pt x="636" y="181"/>
                    <a:pt x="594" y="182"/>
                    <a:pt x="582" y="183"/>
                  </a:cubicBezTo>
                  <a:cubicBezTo>
                    <a:pt x="579" y="184"/>
                    <a:pt x="577" y="184"/>
                    <a:pt x="573" y="184"/>
                  </a:cubicBezTo>
                  <a:cubicBezTo>
                    <a:pt x="574" y="143"/>
                    <a:pt x="574" y="143"/>
                    <a:pt x="574" y="143"/>
                  </a:cubicBezTo>
                  <a:cubicBezTo>
                    <a:pt x="606" y="142"/>
                    <a:pt x="631" y="142"/>
                    <a:pt x="635" y="142"/>
                  </a:cubicBezTo>
                  <a:cubicBezTo>
                    <a:pt x="639" y="142"/>
                    <a:pt x="656" y="141"/>
                    <a:pt x="673" y="140"/>
                  </a:cubicBezTo>
                  <a:cubicBezTo>
                    <a:pt x="674" y="132"/>
                    <a:pt x="674" y="132"/>
                    <a:pt x="674" y="132"/>
                  </a:cubicBezTo>
                  <a:cubicBezTo>
                    <a:pt x="654" y="133"/>
                    <a:pt x="614" y="134"/>
                    <a:pt x="575" y="136"/>
                  </a:cubicBezTo>
                  <a:cubicBezTo>
                    <a:pt x="575" y="119"/>
                    <a:pt x="575" y="119"/>
                    <a:pt x="575" y="119"/>
                  </a:cubicBezTo>
                  <a:cubicBezTo>
                    <a:pt x="399" y="121"/>
                    <a:pt x="399" y="121"/>
                    <a:pt x="399" y="121"/>
                  </a:cubicBezTo>
                  <a:cubicBezTo>
                    <a:pt x="399" y="137"/>
                    <a:pt x="399" y="137"/>
                    <a:pt x="399" y="137"/>
                  </a:cubicBezTo>
                  <a:cubicBezTo>
                    <a:pt x="378" y="136"/>
                    <a:pt x="357" y="136"/>
                    <a:pt x="340" y="135"/>
                  </a:cubicBezTo>
                  <a:cubicBezTo>
                    <a:pt x="340" y="97"/>
                    <a:pt x="340" y="97"/>
                    <a:pt x="340" y="97"/>
                  </a:cubicBezTo>
                  <a:cubicBezTo>
                    <a:pt x="411" y="98"/>
                    <a:pt x="536" y="97"/>
                    <a:pt x="551" y="97"/>
                  </a:cubicBezTo>
                  <a:cubicBezTo>
                    <a:pt x="559" y="97"/>
                    <a:pt x="587" y="96"/>
                    <a:pt x="616" y="95"/>
                  </a:cubicBezTo>
                  <a:cubicBezTo>
                    <a:pt x="602" y="88"/>
                    <a:pt x="602" y="88"/>
                    <a:pt x="602" y="88"/>
                  </a:cubicBezTo>
                  <a:cubicBezTo>
                    <a:pt x="592" y="88"/>
                    <a:pt x="586" y="89"/>
                    <a:pt x="582" y="89"/>
                  </a:cubicBezTo>
                  <a:cubicBezTo>
                    <a:pt x="564" y="91"/>
                    <a:pt x="488" y="91"/>
                    <a:pt x="438" y="91"/>
                  </a:cubicBezTo>
                  <a:cubicBezTo>
                    <a:pt x="438" y="48"/>
                    <a:pt x="438" y="48"/>
                    <a:pt x="438" y="48"/>
                  </a:cubicBezTo>
                  <a:cubicBezTo>
                    <a:pt x="456" y="49"/>
                    <a:pt x="486" y="49"/>
                    <a:pt x="518" y="49"/>
                  </a:cubicBezTo>
                  <a:cubicBezTo>
                    <a:pt x="506" y="44"/>
                    <a:pt x="506" y="44"/>
                    <a:pt x="506" y="44"/>
                  </a:cubicBezTo>
                  <a:cubicBezTo>
                    <a:pt x="497" y="44"/>
                    <a:pt x="488" y="44"/>
                    <a:pt x="484" y="44"/>
                  </a:cubicBezTo>
                  <a:cubicBezTo>
                    <a:pt x="446" y="44"/>
                    <a:pt x="355" y="43"/>
                    <a:pt x="311" y="41"/>
                  </a:cubicBezTo>
                  <a:cubicBezTo>
                    <a:pt x="308" y="41"/>
                    <a:pt x="302" y="41"/>
                    <a:pt x="296" y="40"/>
                  </a:cubicBezTo>
                  <a:cubicBezTo>
                    <a:pt x="296" y="0"/>
                    <a:pt x="296" y="0"/>
                    <a:pt x="296" y="0"/>
                  </a:cubicBezTo>
                  <a:cubicBezTo>
                    <a:pt x="291" y="1"/>
                    <a:pt x="291" y="1"/>
                    <a:pt x="291" y="1"/>
                  </a:cubicBezTo>
                  <a:cubicBezTo>
                    <a:pt x="289" y="40"/>
                    <a:pt x="289" y="40"/>
                    <a:pt x="289" y="40"/>
                  </a:cubicBezTo>
                  <a:cubicBezTo>
                    <a:pt x="239" y="40"/>
                    <a:pt x="142" y="40"/>
                    <a:pt x="91" y="41"/>
                  </a:cubicBezTo>
                  <a:cubicBezTo>
                    <a:pt x="78" y="47"/>
                    <a:pt x="78" y="47"/>
                    <a:pt x="78" y="47"/>
                  </a:cubicBezTo>
                  <a:cubicBezTo>
                    <a:pt x="124" y="46"/>
                    <a:pt x="187" y="46"/>
                    <a:pt x="207" y="46"/>
                  </a:cubicBezTo>
                  <a:cubicBezTo>
                    <a:pt x="220" y="46"/>
                    <a:pt x="252" y="46"/>
                    <a:pt x="289" y="46"/>
                  </a:cubicBezTo>
                  <a:cubicBezTo>
                    <a:pt x="289" y="46"/>
                    <a:pt x="289" y="46"/>
                    <a:pt x="289" y="46"/>
                  </a:cubicBezTo>
                  <a:cubicBezTo>
                    <a:pt x="296" y="46"/>
                    <a:pt x="296" y="46"/>
                    <a:pt x="296" y="46"/>
                  </a:cubicBezTo>
                  <a:cubicBezTo>
                    <a:pt x="296" y="46"/>
                    <a:pt x="296" y="46"/>
                    <a:pt x="296" y="46"/>
                  </a:cubicBezTo>
                  <a:cubicBezTo>
                    <a:pt x="349" y="46"/>
                    <a:pt x="409" y="47"/>
                    <a:pt x="429" y="48"/>
                  </a:cubicBezTo>
                  <a:cubicBezTo>
                    <a:pt x="429" y="48"/>
                    <a:pt x="431" y="48"/>
                    <a:pt x="432" y="48"/>
                  </a:cubicBezTo>
                  <a:cubicBezTo>
                    <a:pt x="431" y="91"/>
                    <a:pt x="431" y="91"/>
                    <a:pt x="431" y="91"/>
                  </a:cubicBezTo>
                  <a:cubicBezTo>
                    <a:pt x="419" y="91"/>
                    <a:pt x="409" y="91"/>
                    <a:pt x="403" y="91"/>
                  </a:cubicBezTo>
                  <a:cubicBezTo>
                    <a:pt x="372" y="91"/>
                    <a:pt x="217" y="91"/>
                    <a:pt x="182" y="89"/>
                  </a:cubicBezTo>
                  <a:cubicBezTo>
                    <a:pt x="178" y="88"/>
                    <a:pt x="171" y="88"/>
                    <a:pt x="162" y="88"/>
                  </a:cubicBezTo>
                  <a:cubicBezTo>
                    <a:pt x="162" y="46"/>
                    <a:pt x="162" y="46"/>
                    <a:pt x="162" y="46"/>
                  </a:cubicBezTo>
                  <a:cubicBezTo>
                    <a:pt x="156" y="47"/>
                    <a:pt x="156" y="47"/>
                    <a:pt x="156" y="47"/>
                  </a:cubicBezTo>
                  <a:cubicBezTo>
                    <a:pt x="155" y="88"/>
                    <a:pt x="155" y="88"/>
                    <a:pt x="155" y="88"/>
                  </a:cubicBezTo>
                  <a:cubicBezTo>
                    <a:pt x="112" y="88"/>
                    <a:pt x="38" y="88"/>
                    <a:pt x="0" y="89"/>
                  </a:cubicBezTo>
                  <a:cubicBezTo>
                    <a:pt x="0" y="96"/>
                    <a:pt x="0" y="96"/>
                    <a:pt x="0" y="96"/>
                  </a:cubicBezTo>
                  <a:cubicBezTo>
                    <a:pt x="48" y="95"/>
                    <a:pt x="106" y="93"/>
                    <a:pt x="128" y="93"/>
                  </a:cubicBezTo>
                  <a:cubicBezTo>
                    <a:pt x="134" y="93"/>
                    <a:pt x="144" y="93"/>
                    <a:pt x="155" y="93"/>
                  </a:cubicBezTo>
                  <a:cubicBezTo>
                    <a:pt x="155" y="93"/>
                    <a:pt x="155" y="93"/>
                    <a:pt x="155" y="93"/>
                  </a:cubicBezTo>
                  <a:cubicBezTo>
                    <a:pt x="158" y="93"/>
                    <a:pt x="158" y="93"/>
                    <a:pt x="158" y="93"/>
                  </a:cubicBezTo>
                  <a:cubicBezTo>
                    <a:pt x="201" y="94"/>
                    <a:pt x="265" y="95"/>
                    <a:pt x="298" y="97"/>
                  </a:cubicBezTo>
                  <a:cubicBezTo>
                    <a:pt x="307" y="97"/>
                    <a:pt x="320" y="97"/>
                    <a:pt x="336" y="97"/>
                  </a:cubicBezTo>
                  <a:cubicBezTo>
                    <a:pt x="334" y="98"/>
                    <a:pt x="334" y="98"/>
                    <a:pt x="334" y="98"/>
                  </a:cubicBezTo>
                  <a:cubicBezTo>
                    <a:pt x="333" y="135"/>
                    <a:pt x="333" y="135"/>
                    <a:pt x="333" y="135"/>
                  </a:cubicBezTo>
                  <a:cubicBezTo>
                    <a:pt x="325" y="135"/>
                    <a:pt x="318" y="135"/>
                    <a:pt x="311" y="134"/>
                  </a:cubicBezTo>
                  <a:cubicBezTo>
                    <a:pt x="293" y="133"/>
                    <a:pt x="245" y="133"/>
                    <a:pt x="196" y="134"/>
                  </a:cubicBezTo>
                  <a:cubicBezTo>
                    <a:pt x="196" y="121"/>
                    <a:pt x="196" y="121"/>
                    <a:pt x="196" y="121"/>
                  </a:cubicBezTo>
                  <a:cubicBezTo>
                    <a:pt x="28" y="121"/>
                    <a:pt x="28" y="121"/>
                    <a:pt x="28" y="121"/>
                  </a:cubicBezTo>
                  <a:cubicBezTo>
                    <a:pt x="28" y="135"/>
                    <a:pt x="28" y="135"/>
                    <a:pt x="28" y="135"/>
                  </a:cubicBezTo>
                  <a:cubicBezTo>
                    <a:pt x="19" y="135"/>
                    <a:pt x="10" y="135"/>
                    <a:pt x="0" y="136"/>
                  </a:cubicBezTo>
                  <a:cubicBezTo>
                    <a:pt x="0" y="143"/>
                    <a:pt x="0" y="143"/>
                    <a:pt x="0" y="143"/>
                  </a:cubicBezTo>
                  <a:cubicBezTo>
                    <a:pt x="12" y="143"/>
                    <a:pt x="22" y="143"/>
                    <a:pt x="28" y="142"/>
                  </a:cubicBezTo>
                  <a:cubicBezTo>
                    <a:pt x="29" y="183"/>
                    <a:pt x="29" y="183"/>
                    <a:pt x="29" y="183"/>
                  </a:cubicBezTo>
                  <a:cubicBezTo>
                    <a:pt x="18" y="183"/>
                    <a:pt x="8" y="183"/>
                    <a:pt x="0" y="183"/>
                  </a:cubicBezTo>
                  <a:cubicBezTo>
                    <a:pt x="0" y="190"/>
                    <a:pt x="0" y="190"/>
                    <a:pt x="0" y="190"/>
                  </a:cubicBezTo>
                  <a:cubicBezTo>
                    <a:pt x="9" y="190"/>
                    <a:pt x="19" y="189"/>
                    <a:pt x="29" y="189"/>
                  </a:cubicBezTo>
                  <a:cubicBezTo>
                    <a:pt x="30" y="229"/>
                    <a:pt x="30" y="229"/>
                    <a:pt x="30" y="229"/>
                  </a:cubicBezTo>
                  <a:cubicBezTo>
                    <a:pt x="20" y="229"/>
                    <a:pt x="11" y="230"/>
                    <a:pt x="0" y="230"/>
                  </a:cubicBezTo>
                  <a:cubicBezTo>
                    <a:pt x="0" y="237"/>
                    <a:pt x="0" y="237"/>
                    <a:pt x="0" y="237"/>
                  </a:cubicBezTo>
                  <a:cubicBezTo>
                    <a:pt x="13" y="237"/>
                    <a:pt x="24" y="236"/>
                    <a:pt x="29" y="235"/>
                  </a:cubicBezTo>
                  <a:cubicBezTo>
                    <a:pt x="30" y="235"/>
                    <a:pt x="30" y="235"/>
                    <a:pt x="30" y="235"/>
                  </a:cubicBezTo>
                  <a:cubicBezTo>
                    <a:pt x="30" y="277"/>
                    <a:pt x="30" y="277"/>
                    <a:pt x="30" y="277"/>
                  </a:cubicBezTo>
                  <a:cubicBezTo>
                    <a:pt x="19" y="277"/>
                    <a:pt x="9" y="277"/>
                    <a:pt x="0" y="277"/>
                  </a:cubicBezTo>
                  <a:cubicBezTo>
                    <a:pt x="0" y="284"/>
                    <a:pt x="0" y="284"/>
                    <a:pt x="0" y="284"/>
                  </a:cubicBezTo>
                  <a:cubicBezTo>
                    <a:pt x="10" y="284"/>
                    <a:pt x="20" y="284"/>
                    <a:pt x="30" y="283"/>
                  </a:cubicBezTo>
                  <a:cubicBezTo>
                    <a:pt x="30" y="300"/>
                    <a:pt x="30" y="300"/>
                    <a:pt x="30" y="300"/>
                  </a:cubicBezTo>
                  <a:cubicBezTo>
                    <a:pt x="202" y="298"/>
                    <a:pt x="202" y="298"/>
                    <a:pt x="202" y="298"/>
                  </a:cubicBezTo>
                  <a:cubicBezTo>
                    <a:pt x="202" y="282"/>
                    <a:pt x="202" y="282"/>
                    <a:pt x="202" y="282"/>
                  </a:cubicBezTo>
                  <a:cubicBezTo>
                    <a:pt x="237" y="283"/>
                    <a:pt x="275" y="284"/>
                    <a:pt x="298" y="285"/>
                  </a:cubicBezTo>
                  <a:cubicBezTo>
                    <a:pt x="316" y="285"/>
                    <a:pt x="355" y="286"/>
                    <a:pt x="398" y="286"/>
                  </a:cubicBezTo>
                  <a:cubicBezTo>
                    <a:pt x="398" y="300"/>
                    <a:pt x="398" y="300"/>
                    <a:pt x="398" y="300"/>
                  </a:cubicBezTo>
                  <a:cubicBezTo>
                    <a:pt x="471" y="300"/>
                    <a:pt x="471" y="300"/>
                    <a:pt x="471" y="300"/>
                  </a:cubicBezTo>
                  <a:cubicBezTo>
                    <a:pt x="470" y="326"/>
                    <a:pt x="470" y="326"/>
                    <a:pt x="470" y="326"/>
                  </a:cubicBezTo>
                  <a:cubicBezTo>
                    <a:pt x="428" y="326"/>
                    <a:pt x="351" y="324"/>
                    <a:pt x="311" y="322"/>
                  </a:cubicBezTo>
                  <a:cubicBezTo>
                    <a:pt x="268" y="321"/>
                    <a:pt x="78" y="322"/>
                    <a:pt x="60" y="322"/>
                  </a:cubicBezTo>
                  <a:cubicBezTo>
                    <a:pt x="52" y="322"/>
                    <a:pt x="27" y="323"/>
                    <a:pt x="0" y="324"/>
                  </a:cubicBezTo>
                  <a:cubicBezTo>
                    <a:pt x="0" y="379"/>
                    <a:pt x="0" y="379"/>
                    <a:pt x="0" y="379"/>
                  </a:cubicBezTo>
                  <a:cubicBezTo>
                    <a:pt x="37" y="378"/>
                    <a:pt x="80" y="376"/>
                    <a:pt x="107" y="376"/>
                  </a:cubicBezTo>
                  <a:cubicBezTo>
                    <a:pt x="104" y="377"/>
                    <a:pt x="104" y="377"/>
                    <a:pt x="104" y="377"/>
                  </a:cubicBezTo>
                  <a:cubicBezTo>
                    <a:pt x="104" y="416"/>
                    <a:pt x="104" y="416"/>
                    <a:pt x="104" y="416"/>
                  </a:cubicBezTo>
                  <a:cubicBezTo>
                    <a:pt x="81" y="417"/>
                    <a:pt x="65" y="417"/>
                    <a:pt x="59" y="417"/>
                  </a:cubicBezTo>
                  <a:cubicBezTo>
                    <a:pt x="52" y="417"/>
                    <a:pt x="26" y="417"/>
                    <a:pt x="0" y="418"/>
                  </a:cubicBezTo>
                  <a:cubicBezTo>
                    <a:pt x="0" y="425"/>
                    <a:pt x="0" y="425"/>
                    <a:pt x="0" y="425"/>
                  </a:cubicBezTo>
                  <a:cubicBezTo>
                    <a:pt x="12" y="425"/>
                    <a:pt x="22" y="424"/>
                    <a:pt x="29" y="424"/>
                  </a:cubicBezTo>
                  <a:cubicBezTo>
                    <a:pt x="47" y="423"/>
                    <a:pt x="141" y="422"/>
                    <a:pt x="188" y="422"/>
                  </a:cubicBezTo>
                  <a:cubicBezTo>
                    <a:pt x="188" y="451"/>
                    <a:pt x="188" y="451"/>
                    <a:pt x="188" y="451"/>
                  </a:cubicBezTo>
                  <a:cubicBezTo>
                    <a:pt x="189" y="456"/>
                    <a:pt x="189" y="461"/>
                    <a:pt x="189" y="466"/>
                  </a:cubicBezTo>
                  <a:cubicBezTo>
                    <a:pt x="186" y="466"/>
                    <a:pt x="184" y="466"/>
                    <a:pt x="182" y="466"/>
                  </a:cubicBezTo>
                  <a:cubicBezTo>
                    <a:pt x="155" y="465"/>
                    <a:pt x="49" y="465"/>
                    <a:pt x="0" y="466"/>
                  </a:cubicBezTo>
                  <a:cubicBezTo>
                    <a:pt x="0" y="472"/>
                    <a:pt x="0" y="472"/>
                    <a:pt x="0" y="472"/>
                  </a:cubicBezTo>
                  <a:cubicBezTo>
                    <a:pt x="6" y="472"/>
                    <a:pt x="12" y="472"/>
                    <a:pt x="18" y="472"/>
                  </a:cubicBezTo>
                  <a:cubicBezTo>
                    <a:pt x="17" y="512"/>
                    <a:pt x="17" y="512"/>
                    <a:pt x="17" y="512"/>
                  </a:cubicBezTo>
                  <a:cubicBezTo>
                    <a:pt x="12" y="512"/>
                    <a:pt x="6" y="513"/>
                    <a:pt x="0" y="513"/>
                  </a:cubicBezTo>
                  <a:cubicBezTo>
                    <a:pt x="0" y="520"/>
                    <a:pt x="0" y="520"/>
                    <a:pt x="0" y="520"/>
                  </a:cubicBezTo>
                  <a:cubicBezTo>
                    <a:pt x="11" y="519"/>
                    <a:pt x="22" y="519"/>
                    <a:pt x="30" y="518"/>
                  </a:cubicBezTo>
                  <a:cubicBezTo>
                    <a:pt x="42" y="517"/>
                    <a:pt x="90" y="516"/>
                    <a:pt x="134" y="516"/>
                  </a:cubicBezTo>
                  <a:cubicBezTo>
                    <a:pt x="133" y="558"/>
                    <a:pt x="133" y="558"/>
                    <a:pt x="133" y="558"/>
                  </a:cubicBezTo>
                  <a:cubicBezTo>
                    <a:pt x="90" y="558"/>
                    <a:pt x="32" y="559"/>
                    <a:pt x="0" y="559"/>
                  </a:cubicBezTo>
                  <a:cubicBezTo>
                    <a:pt x="0" y="568"/>
                    <a:pt x="0" y="568"/>
                    <a:pt x="0" y="568"/>
                  </a:cubicBezTo>
                  <a:cubicBezTo>
                    <a:pt x="43" y="566"/>
                    <a:pt x="104" y="563"/>
                    <a:pt x="127" y="563"/>
                  </a:cubicBezTo>
                  <a:cubicBezTo>
                    <a:pt x="142" y="563"/>
                    <a:pt x="166" y="564"/>
                    <a:pt x="192" y="564"/>
                  </a:cubicBezTo>
                  <a:cubicBezTo>
                    <a:pt x="192" y="582"/>
                    <a:pt x="192" y="585"/>
                    <a:pt x="192" y="587"/>
                  </a:cubicBezTo>
                  <a:cubicBezTo>
                    <a:pt x="81" y="584"/>
                    <a:pt x="81" y="584"/>
                    <a:pt x="81" y="584"/>
                  </a:cubicBezTo>
                  <a:cubicBezTo>
                    <a:pt x="44" y="585"/>
                    <a:pt x="18" y="585"/>
                    <a:pt x="0" y="586"/>
                  </a:cubicBezTo>
                  <a:cubicBezTo>
                    <a:pt x="0" y="597"/>
                    <a:pt x="0" y="597"/>
                    <a:pt x="0" y="597"/>
                  </a:cubicBezTo>
                  <a:cubicBezTo>
                    <a:pt x="29" y="597"/>
                    <a:pt x="59" y="596"/>
                    <a:pt x="66" y="596"/>
                  </a:cubicBezTo>
                  <a:cubicBezTo>
                    <a:pt x="81" y="596"/>
                    <a:pt x="201" y="599"/>
                    <a:pt x="230" y="601"/>
                  </a:cubicBezTo>
                  <a:cubicBezTo>
                    <a:pt x="259" y="603"/>
                    <a:pt x="403" y="603"/>
                    <a:pt x="421" y="603"/>
                  </a:cubicBezTo>
                  <a:cubicBezTo>
                    <a:pt x="440" y="603"/>
                    <a:pt x="505" y="607"/>
                    <a:pt x="511" y="607"/>
                  </a:cubicBezTo>
                  <a:cubicBezTo>
                    <a:pt x="517" y="607"/>
                    <a:pt x="642" y="614"/>
                    <a:pt x="642" y="614"/>
                  </a:cubicBezTo>
                  <a:cubicBezTo>
                    <a:pt x="659" y="398"/>
                    <a:pt x="659" y="398"/>
                    <a:pt x="659" y="398"/>
                  </a:cubicBezTo>
                  <a:cubicBezTo>
                    <a:pt x="680" y="248"/>
                    <a:pt x="694" y="180"/>
                    <a:pt x="669" y="180"/>
                  </a:cubicBezTo>
                  <a:close/>
                  <a:moveTo>
                    <a:pt x="198" y="188"/>
                  </a:moveTo>
                  <a:cubicBezTo>
                    <a:pt x="235" y="189"/>
                    <a:pt x="274" y="189"/>
                    <a:pt x="298" y="190"/>
                  </a:cubicBezTo>
                  <a:cubicBezTo>
                    <a:pt x="310" y="191"/>
                    <a:pt x="329" y="191"/>
                    <a:pt x="354" y="191"/>
                  </a:cubicBezTo>
                  <a:cubicBezTo>
                    <a:pt x="352" y="230"/>
                    <a:pt x="352" y="230"/>
                    <a:pt x="352" y="230"/>
                  </a:cubicBezTo>
                  <a:cubicBezTo>
                    <a:pt x="337" y="230"/>
                    <a:pt x="323" y="229"/>
                    <a:pt x="311" y="229"/>
                  </a:cubicBezTo>
                  <a:cubicBezTo>
                    <a:pt x="293" y="228"/>
                    <a:pt x="247" y="228"/>
                    <a:pt x="200" y="228"/>
                  </a:cubicBezTo>
                  <a:cubicBezTo>
                    <a:pt x="198" y="188"/>
                    <a:pt x="198" y="188"/>
                    <a:pt x="198" y="188"/>
                  </a:cubicBezTo>
                  <a:cubicBezTo>
                    <a:pt x="198" y="188"/>
                    <a:pt x="198" y="188"/>
                    <a:pt x="198" y="188"/>
                  </a:cubicBezTo>
                  <a:close/>
                  <a:moveTo>
                    <a:pt x="398" y="279"/>
                  </a:moveTo>
                  <a:cubicBezTo>
                    <a:pt x="364" y="279"/>
                    <a:pt x="252" y="279"/>
                    <a:pt x="201" y="278"/>
                  </a:cubicBezTo>
                  <a:cubicBezTo>
                    <a:pt x="200" y="233"/>
                    <a:pt x="200" y="233"/>
                    <a:pt x="200" y="233"/>
                  </a:cubicBezTo>
                  <a:cubicBezTo>
                    <a:pt x="203" y="233"/>
                    <a:pt x="206" y="233"/>
                    <a:pt x="207" y="233"/>
                  </a:cubicBezTo>
                  <a:cubicBezTo>
                    <a:pt x="219" y="233"/>
                    <a:pt x="244" y="233"/>
                    <a:pt x="274" y="234"/>
                  </a:cubicBezTo>
                  <a:cubicBezTo>
                    <a:pt x="273" y="278"/>
                    <a:pt x="273" y="278"/>
                    <a:pt x="273" y="278"/>
                  </a:cubicBezTo>
                  <a:cubicBezTo>
                    <a:pt x="280" y="278"/>
                    <a:pt x="280" y="278"/>
                    <a:pt x="280" y="278"/>
                  </a:cubicBezTo>
                  <a:cubicBezTo>
                    <a:pt x="280" y="234"/>
                    <a:pt x="280" y="234"/>
                    <a:pt x="280" y="234"/>
                  </a:cubicBezTo>
                  <a:cubicBezTo>
                    <a:pt x="302" y="234"/>
                    <a:pt x="328" y="234"/>
                    <a:pt x="352" y="234"/>
                  </a:cubicBezTo>
                  <a:cubicBezTo>
                    <a:pt x="352" y="235"/>
                    <a:pt x="352" y="235"/>
                    <a:pt x="352" y="235"/>
                  </a:cubicBezTo>
                  <a:cubicBezTo>
                    <a:pt x="358" y="235"/>
                    <a:pt x="358" y="235"/>
                    <a:pt x="358" y="235"/>
                  </a:cubicBezTo>
                  <a:cubicBezTo>
                    <a:pt x="358" y="234"/>
                    <a:pt x="358" y="234"/>
                    <a:pt x="358" y="234"/>
                  </a:cubicBezTo>
                  <a:cubicBezTo>
                    <a:pt x="373" y="234"/>
                    <a:pt x="386" y="234"/>
                    <a:pt x="399" y="234"/>
                  </a:cubicBezTo>
                  <a:cubicBezTo>
                    <a:pt x="398" y="279"/>
                    <a:pt x="398" y="279"/>
                    <a:pt x="398" y="279"/>
                  </a:cubicBezTo>
                  <a:cubicBezTo>
                    <a:pt x="398" y="279"/>
                    <a:pt x="398" y="279"/>
                    <a:pt x="398" y="279"/>
                  </a:cubicBezTo>
                  <a:close/>
                  <a:moveTo>
                    <a:pt x="399" y="231"/>
                  </a:moveTo>
                  <a:cubicBezTo>
                    <a:pt x="385" y="231"/>
                    <a:pt x="371" y="231"/>
                    <a:pt x="358" y="230"/>
                  </a:cubicBezTo>
                  <a:cubicBezTo>
                    <a:pt x="358" y="191"/>
                    <a:pt x="358" y="191"/>
                    <a:pt x="358" y="191"/>
                  </a:cubicBezTo>
                  <a:cubicBezTo>
                    <a:pt x="371" y="191"/>
                    <a:pt x="385" y="191"/>
                    <a:pt x="399" y="191"/>
                  </a:cubicBezTo>
                  <a:cubicBezTo>
                    <a:pt x="399" y="231"/>
                    <a:pt x="399" y="231"/>
                    <a:pt x="399" y="231"/>
                  </a:cubicBezTo>
                  <a:cubicBezTo>
                    <a:pt x="399" y="231"/>
                    <a:pt x="399" y="231"/>
                    <a:pt x="399" y="231"/>
                  </a:cubicBezTo>
                  <a:close/>
                  <a:moveTo>
                    <a:pt x="399" y="185"/>
                  </a:moveTo>
                  <a:cubicBezTo>
                    <a:pt x="364" y="185"/>
                    <a:pt x="248" y="185"/>
                    <a:pt x="198" y="184"/>
                  </a:cubicBezTo>
                  <a:cubicBezTo>
                    <a:pt x="196" y="140"/>
                    <a:pt x="196" y="140"/>
                    <a:pt x="196" y="140"/>
                  </a:cubicBezTo>
                  <a:cubicBezTo>
                    <a:pt x="201" y="140"/>
                    <a:pt x="205" y="140"/>
                    <a:pt x="207" y="140"/>
                  </a:cubicBezTo>
                  <a:cubicBezTo>
                    <a:pt x="215" y="140"/>
                    <a:pt x="230" y="140"/>
                    <a:pt x="249" y="140"/>
                  </a:cubicBezTo>
                  <a:cubicBezTo>
                    <a:pt x="248" y="183"/>
                    <a:pt x="248" y="183"/>
                    <a:pt x="248" y="183"/>
                  </a:cubicBezTo>
                  <a:cubicBezTo>
                    <a:pt x="255" y="183"/>
                    <a:pt x="255" y="183"/>
                    <a:pt x="255" y="183"/>
                  </a:cubicBezTo>
                  <a:cubicBezTo>
                    <a:pt x="255" y="140"/>
                    <a:pt x="255" y="140"/>
                    <a:pt x="255" y="140"/>
                  </a:cubicBezTo>
                  <a:cubicBezTo>
                    <a:pt x="278" y="140"/>
                    <a:pt x="306" y="140"/>
                    <a:pt x="332" y="140"/>
                  </a:cubicBezTo>
                  <a:cubicBezTo>
                    <a:pt x="332" y="141"/>
                    <a:pt x="332" y="141"/>
                    <a:pt x="332" y="141"/>
                  </a:cubicBezTo>
                  <a:cubicBezTo>
                    <a:pt x="340" y="141"/>
                    <a:pt x="340" y="141"/>
                    <a:pt x="340" y="141"/>
                  </a:cubicBezTo>
                  <a:cubicBezTo>
                    <a:pt x="340" y="140"/>
                    <a:pt x="340" y="140"/>
                    <a:pt x="340" y="140"/>
                  </a:cubicBezTo>
                  <a:cubicBezTo>
                    <a:pt x="361" y="140"/>
                    <a:pt x="382" y="141"/>
                    <a:pt x="399" y="141"/>
                  </a:cubicBezTo>
                  <a:cubicBezTo>
                    <a:pt x="399" y="185"/>
                    <a:pt x="399" y="185"/>
                    <a:pt x="399" y="185"/>
                  </a:cubicBezTo>
                  <a:cubicBezTo>
                    <a:pt x="399" y="185"/>
                    <a:pt x="399" y="185"/>
                    <a:pt x="399" y="185"/>
                  </a:cubicBezTo>
                  <a:close/>
                  <a:moveTo>
                    <a:pt x="110" y="416"/>
                  </a:moveTo>
                  <a:cubicBezTo>
                    <a:pt x="110" y="376"/>
                    <a:pt x="110" y="376"/>
                    <a:pt x="110" y="376"/>
                  </a:cubicBezTo>
                  <a:cubicBezTo>
                    <a:pt x="117" y="376"/>
                    <a:pt x="123" y="376"/>
                    <a:pt x="127" y="376"/>
                  </a:cubicBezTo>
                  <a:cubicBezTo>
                    <a:pt x="141" y="376"/>
                    <a:pt x="163" y="376"/>
                    <a:pt x="186" y="376"/>
                  </a:cubicBezTo>
                  <a:cubicBezTo>
                    <a:pt x="187" y="393"/>
                    <a:pt x="187" y="406"/>
                    <a:pt x="188" y="416"/>
                  </a:cubicBezTo>
                  <a:cubicBezTo>
                    <a:pt x="160" y="416"/>
                    <a:pt x="133" y="416"/>
                    <a:pt x="110" y="416"/>
                  </a:cubicBezTo>
                  <a:close/>
                  <a:moveTo>
                    <a:pt x="60" y="511"/>
                  </a:moveTo>
                  <a:cubicBezTo>
                    <a:pt x="54" y="511"/>
                    <a:pt x="40" y="511"/>
                    <a:pt x="24" y="512"/>
                  </a:cubicBezTo>
                  <a:cubicBezTo>
                    <a:pt x="24" y="472"/>
                    <a:pt x="24" y="472"/>
                    <a:pt x="24" y="472"/>
                  </a:cubicBezTo>
                  <a:cubicBezTo>
                    <a:pt x="64" y="470"/>
                    <a:pt x="109" y="469"/>
                    <a:pt x="127" y="469"/>
                  </a:cubicBezTo>
                  <a:cubicBezTo>
                    <a:pt x="142" y="469"/>
                    <a:pt x="164" y="469"/>
                    <a:pt x="189" y="470"/>
                  </a:cubicBezTo>
                  <a:cubicBezTo>
                    <a:pt x="190" y="485"/>
                    <a:pt x="190" y="498"/>
                    <a:pt x="191" y="511"/>
                  </a:cubicBezTo>
                  <a:cubicBezTo>
                    <a:pt x="131" y="511"/>
                    <a:pt x="70" y="511"/>
                    <a:pt x="60" y="511"/>
                  </a:cubicBezTo>
                  <a:close/>
                  <a:moveTo>
                    <a:pt x="182" y="560"/>
                  </a:moveTo>
                  <a:cubicBezTo>
                    <a:pt x="174" y="559"/>
                    <a:pt x="159" y="559"/>
                    <a:pt x="140" y="559"/>
                  </a:cubicBezTo>
                  <a:cubicBezTo>
                    <a:pt x="140" y="516"/>
                    <a:pt x="140" y="516"/>
                    <a:pt x="140" y="516"/>
                  </a:cubicBezTo>
                  <a:cubicBezTo>
                    <a:pt x="159" y="516"/>
                    <a:pt x="177" y="516"/>
                    <a:pt x="191" y="516"/>
                  </a:cubicBezTo>
                  <a:cubicBezTo>
                    <a:pt x="192" y="536"/>
                    <a:pt x="192" y="550"/>
                    <a:pt x="192" y="560"/>
                  </a:cubicBezTo>
                  <a:cubicBezTo>
                    <a:pt x="188" y="560"/>
                    <a:pt x="185" y="560"/>
                    <a:pt x="182" y="560"/>
                  </a:cubicBezTo>
                  <a:close/>
                  <a:moveTo>
                    <a:pt x="201" y="376"/>
                  </a:moveTo>
                  <a:cubicBezTo>
                    <a:pt x="237" y="377"/>
                    <a:pt x="275" y="378"/>
                    <a:pt x="298" y="379"/>
                  </a:cubicBezTo>
                  <a:cubicBezTo>
                    <a:pt x="316" y="379"/>
                    <a:pt x="356" y="379"/>
                    <a:pt x="399" y="379"/>
                  </a:cubicBezTo>
                  <a:cubicBezTo>
                    <a:pt x="399" y="394"/>
                    <a:pt x="399" y="407"/>
                    <a:pt x="399" y="419"/>
                  </a:cubicBezTo>
                  <a:cubicBezTo>
                    <a:pt x="367" y="419"/>
                    <a:pt x="333" y="418"/>
                    <a:pt x="311" y="417"/>
                  </a:cubicBezTo>
                  <a:cubicBezTo>
                    <a:pt x="293" y="416"/>
                    <a:pt x="249" y="416"/>
                    <a:pt x="202" y="416"/>
                  </a:cubicBezTo>
                  <a:cubicBezTo>
                    <a:pt x="202" y="398"/>
                    <a:pt x="201" y="386"/>
                    <a:pt x="201" y="376"/>
                  </a:cubicBezTo>
                  <a:close/>
                  <a:moveTo>
                    <a:pt x="201" y="372"/>
                  </a:moveTo>
                  <a:cubicBezTo>
                    <a:pt x="201" y="349"/>
                    <a:pt x="201" y="349"/>
                    <a:pt x="201" y="349"/>
                  </a:cubicBezTo>
                  <a:cubicBezTo>
                    <a:pt x="399" y="353"/>
                    <a:pt x="399" y="353"/>
                    <a:pt x="399" y="353"/>
                  </a:cubicBezTo>
                  <a:cubicBezTo>
                    <a:pt x="399" y="361"/>
                    <a:pt x="399" y="366"/>
                    <a:pt x="399" y="373"/>
                  </a:cubicBezTo>
                  <a:cubicBezTo>
                    <a:pt x="367" y="373"/>
                    <a:pt x="252" y="373"/>
                    <a:pt x="201" y="372"/>
                  </a:cubicBezTo>
                  <a:close/>
                  <a:moveTo>
                    <a:pt x="202" y="422"/>
                  </a:moveTo>
                  <a:cubicBezTo>
                    <a:pt x="204" y="422"/>
                    <a:pt x="207" y="422"/>
                    <a:pt x="207" y="422"/>
                  </a:cubicBezTo>
                  <a:cubicBezTo>
                    <a:pt x="234" y="422"/>
                    <a:pt x="342" y="422"/>
                    <a:pt x="400" y="423"/>
                  </a:cubicBezTo>
                  <a:cubicBezTo>
                    <a:pt x="400" y="439"/>
                    <a:pt x="400" y="454"/>
                    <a:pt x="400" y="467"/>
                  </a:cubicBezTo>
                  <a:cubicBezTo>
                    <a:pt x="370" y="467"/>
                    <a:pt x="256" y="467"/>
                    <a:pt x="203" y="467"/>
                  </a:cubicBezTo>
                  <a:cubicBezTo>
                    <a:pt x="203" y="449"/>
                    <a:pt x="202" y="435"/>
                    <a:pt x="202" y="422"/>
                  </a:cubicBezTo>
                  <a:close/>
                  <a:moveTo>
                    <a:pt x="203" y="470"/>
                  </a:moveTo>
                  <a:cubicBezTo>
                    <a:pt x="237" y="471"/>
                    <a:pt x="275" y="472"/>
                    <a:pt x="298" y="473"/>
                  </a:cubicBezTo>
                  <a:cubicBezTo>
                    <a:pt x="316" y="474"/>
                    <a:pt x="356" y="474"/>
                    <a:pt x="400" y="474"/>
                  </a:cubicBezTo>
                  <a:cubicBezTo>
                    <a:pt x="400" y="489"/>
                    <a:pt x="400" y="502"/>
                    <a:pt x="400" y="513"/>
                  </a:cubicBezTo>
                  <a:cubicBezTo>
                    <a:pt x="368" y="513"/>
                    <a:pt x="334" y="512"/>
                    <a:pt x="311" y="511"/>
                  </a:cubicBezTo>
                  <a:cubicBezTo>
                    <a:pt x="294" y="511"/>
                    <a:pt x="250" y="510"/>
                    <a:pt x="204" y="511"/>
                  </a:cubicBezTo>
                  <a:cubicBezTo>
                    <a:pt x="204" y="496"/>
                    <a:pt x="203" y="482"/>
                    <a:pt x="203" y="470"/>
                  </a:cubicBezTo>
                  <a:close/>
                  <a:moveTo>
                    <a:pt x="204" y="516"/>
                  </a:moveTo>
                  <a:cubicBezTo>
                    <a:pt x="206" y="516"/>
                    <a:pt x="207" y="516"/>
                    <a:pt x="207" y="516"/>
                  </a:cubicBezTo>
                  <a:cubicBezTo>
                    <a:pt x="234" y="516"/>
                    <a:pt x="343" y="516"/>
                    <a:pt x="401" y="517"/>
                  </a:cubicBezTo>
                  <a:cubicBezTo>
                    <a:pt x="401" y="537"/>
                    <a:pt x="401" y="552"/>
                    <a:pt x="401" y="561"/>
                  </a:cubicBezTo>
                  <a:cubicBezTo>
                    <a:pt x="372" y="561"/>
                    <a:pt x="259" y="561"/>
                    <a:pt x="205" y="560"/>
                  </a:cubicBezTo>
                  <a:cubicBezTo>
                    <a:pt x="205" y="544"/>
                    <a:pt x="204" y="530"/>
                    <a:pt x="204" y="516"/>
                  </a:cubicBezTo>
                  <a:close/>
                  <a:moveTo>
                    <a:pt x="235" y="587"/>
                  </a:moveTo>
                  <a:cubicBezTo>
                    <a:pt x="219" y="587"/>
                    <a:pt x="210" y="587"/>
                    <a:pt x="205" y="587"/>
                  </a:cubicBezTo>
                  <a:cubicBezTo>
                    <a:pt x="205" y="579"/>
                    <a:pt x="205" y="571"/>
                    <a:pt x="205" y="564"/>
                  </a:cubicBezTo>
                  <a:cubicBezTo>
                    <a:pt x="239" y="565"/>
                    <a:pt x="276" y="566"/>
                    <a:pt x="298" y="567"/>
                  </a:cubicBezTo>
                  <a:cubicBezTo>
                    <a:pt x="316" y="568"/>
                    <a:pt x="357" y="568"/>
                    <a:pt x="401" y="568"/>
                  </a:cubicBezTo>
                  <a:cubicBezTo>
                    <a:pt x="401" y="583"/>
                    <a:pt x="401" y="586"/>
                    <a:pt x="401" y="587"/>
                  </a:cubicBezTo>
                  <a:cubicBezTo>
                    <a:pt x="313" y="587"/>
                    <a:pt x="235" y="587"/>
                    <a:pt x="235" y="587"/>
                  </a:cubicBezTo>
                  <a:close/>
                  <a:moveTo>
                    <a:pt x="414" y="423"/>
                  </a:moveTo>
                  <a:cubicBezTo>
                    <a:pt x="420" y="423"/>
                    <a:pt x="425" y="424"/>
                    <a:pt x="429" y="424"/>
                  </a:cubicBezTo>
                  <a:cubicBezTo>
                    <a:pt x="439" y="424"/>
                    <a:pt x="461" y="424"/>
                    <a:pt x="488" y="424"/>
                  </a:cubicBezTo>
                  <a:cubicBezTo>
                    <a:pt x="485" y="425"/>
                    <a:pt x="485" y="425"/>
                    <a:pt x="485" y="425"/>
                  </a:cubicBezTo>
                  <a:cubicBezTo>
                    <a:pt x="484" y="467"/>
                    <a:pt x="484" y="467"/>
                    <a:pt x="484" y="467"/>
                  </a:cubicBezTo>
                  <a:cubicBezTo>
                    <a:pt x="458" y="467"/>
                    <a:pt x="432" y="467"/>
                    <a:pt x="415" y="467"/>
                  </a:cubicBezTo>
                  <a:cubicBezTo>
                    <a:pt x="415" y="437"/>
                    <a:pt x="415" y="437"/>
                    <a:pt x="415" y="437"/>
                  </a:cubicBezTo>
                  <a:cubicBezTo>
                    <a:pt x="414" y="423"/>
                    <a:pt x="414" y="423"/>
                    <a:pt x="414" y="423"/>
                  </a:cubicBezTo>
                  <a:cubicBezTo>
                    <a:pt x="414" y="423"/>
                    <a:pt x="414" y="423"/>
                    <a:pt x="414" y="423"/>
                  </a:cubicBezTo>
                  <a:close/>
                  <a:moveTo>
                    <a:pt x="643" y="462"/>
                  </a:moveTo>
                  <a:cubicBezTo>
                    <a:pt x="643" y="462"/>
                    <a:pt x="643" y="462"/>
                    <a:pt x="643" y="462"/>
                  </a:cubicBezTo>
                  <a:cubicBezTo>
                    <a:pt x="642" y="470"/>
                    <a:pt x="642" y="470"/>
                    <a:pt x="642" y="470"/>
                  </a:cubicBezTo>
                  <a:cubicBezTo>
                    <a:pt x="642" y="470"/>
                    <a:pt x="642" y="470"/>
                    <a:pt x="642" y="470"/>
                  </a:cubicBezTo>
                  <a:cubicBezTo>
                    <a:pt x="641" y="485"/>
                    <a:pt x="639" y="499"/>
                    <a:pt x="638" y="511"/>
                  </a:cubicBezTo>
                  <a:cubicBezTo>
                    <a:pt x="638" y="511"/>
                    <a:pt x="638" y="511"/>
                    <a:pt x="637" y="511"/>
                  </a:cubicBezTo>
                  <a:cubicBezTo>
                    <a:pt x="637" y="518"/>
                    <a:pt x="637" y="518"/>
                    <a:pt x="637" y="518"/>
                  </a:cubicBezTo>
                  <a:cubicBezTo>
                    <a:pt x="637" y="518"/>
                    <a:pt x="637" y="518"/>
                    <a:pt x="637" y="518"/>
                  </a:cubicBezTo>
                  <a:cubicBezTo>
                    <a:pt x="636" y="536"/>
                    <a:pt x="635" y="549"/>
                    <a:pt x="634" y="558"/>
                  </a:cubicBezTo>
                  <a:cubicBezTo>
                    <a:pt x="634" y="558"/>
                    <a:pt x="634" y="558"/>
                    <a:pt x="634" y="558"/>
                  </a:cubicBezTo>
                  <a:cubicBezTo>
                    <a:pt x="633" y="566"/>
                    <a:pt x="633" y="566"/>
                    <a:pt x="633" y="566"/>
                  </a:cubicBezTo>
                  <a:cubicBezTo>
                    <a:pt x="633" y="566"/>
                    <a:pt x="633" y="566"/>
                    <a:pt x="633" y="566"/>
                  </a:cubicBezTo>
                  <a:cubicBezTo>
                    <a:pt x="631" y="587"/>
                    <a:pt x="631" y="587"/>
                    <a:pt x="631" y="587"/>
                  </a:cubicBezTo>
                  <a:cubicBezTo>
                    <a:pt x="631" y="587"/>
                    <a:pt x="602" y="583"/>
                    <a:pt x="547" y="583"/>
                  </a:cubicBezTo>
                  <a:cubicBezTo>
                    <a:pt x="518" y="583"/>
                    <a:pt x="488" y="591"/>
                    <a:pt x="453" y="591"/>
                  </a:cubicBezTo>
                  <a:cubicBezTo>
                    <a:pt x="444" y="591"/>
                    <a:pt x="428" y="589"/>
                    <a:pt x="415" y="587"/>
                  </a:cubicBezTo>
                  <a:cubicBezTo>
                    <a:pt x="415" y="581"/>
                    <a:pt x="415" y="574"/>
                    <a:pt x="415" y="568"/>
                  </a:cubicBezTo>
                  <a:cubicBezTo>
                    <a:pt x="477" y="568"/>
                    <a:pt x="541" y="567"/>
                    <a:pt x="551" y="567"/>
                  </a:cubicBezTo>
                  <a:cubicBezTo>
                    <a:pt x="567" y="567"/>
                    <a:pt x="620" y="566"/>
                    <a:pt x="633" y="565"/>
                  </a:cubicBezTo>
                  <a:cubicBezTo>
                    <a:pt x="633" y="558"/>
                    <a:pt x="633" y="558"/>
                    <a:pt x="633" y="558"/>
                  </a:cubicBezTo>
                  <a:cubicBezTo>
                    <a:pt x="622" y="558"/>
                    <a:pt x="598" y="558"/>
                    <a:pt x="582" y="560"/>
                  </a:cubicBezTo>
                  <a:cubicBezTo>
                    <a:pt x="562" y="561"/>
                    <a:pt x="459" y="561"/>
                    <a:pt x="415" y="561"/>
                  </a:cubicBezTo>
                  <a:cubicBezTo>
                    <a:pt x="415" y="544"/>
                    <a:pt x="415" y="530"/>
                    <a:pt x="415" y="518"/>
                  </a:cubicBezTo>
                  <a:cubicBezTo>
                    <a:pt x="421" y="518"/>
                    <a:pt x="426" y="518"/>
                    <a:pt x="429" y="518"/>
                  </a:cubicBezTo>
                  <a:cubicBezTo>
                    <a:pt x="463" y="520"/>
                    <a:pt x="623" y="518"/>
                    <a:pt x="635" y="518"/>
                  </a:cubicBezTo>
                  <a:cubicBezTo>
                    <a:pt x="636" y="518"/>
                    <a:pt x="636" y="518"/>
                    <a:pt x="637" y="518"/>
                  </a:cubicBezTo>
                  <a:cubicBezTo>
                    <a:pt x="637" y="511"/>
                    <a:pt x="637" y="511"/>
                    <a:pt x="637" y="511"/>
                  </a:cubicBezTo>
                  <a:cubicBezTo>
                    <a:pt x="606" y="511"/>
                    <a:pt x="515" y="514"/>
                    <a:pt x="484" y="514"/>
                  </a:cubicBezTo>
                  <a:cubicBezTo>
                    <a:pt x="468" y="514"/>
                    <a:pt x="443" y="514"/>
                    <a:pt x="415" y="513"/>
                  </a:cubicBezTo>
                  <a:cubicBezTo>
                    <a:pt x="415" y="497"/>
                    <a:pt x="415" y="484"/>
                    <a:pt x="415" y="474"/>
                  </a:cubicBezTo>
                  <a:cubicBezTo>
                    <a:pt x="477" y="473"/>
                    <a:pt x="541" y="473"/>
                    <a:pt x="551" y="473"/>
                  </a:cubicBezTo>
                  <a:cubicBezTo>
                    <a:pt x="565" y="473"/>
                    <a:pt x="622" y="471"/>
                    <a:pt x="642" y="470"/>
                  </a:cubicBezTo>
                  <a:cubicBezTo>
                    <a:pt x="643" y="462"/>
                    <a:pt x="643" y="462"/>
                    <a:pt x="643" y="462"/>
                  </a:cubicBezTo>
                  <a:cubicBezTo>
                    <a:pt x="630" y="463"/>
                    <a:pt x="599" y="464"/>
                    <a:pt x="582" y="466"/>
                  </a:cubicBezTo>
                  <a:cubicBezTo>
                    <a:pt x="570" y="467"/>
                    <a:pt x="530" y="467"/>
                    <a:pt x="489" y="467"/>
                  </a:cubicBezTo>
                  <a:cubicBezTo>
                    <a:pt x="489" y="424"/>
                    <a:pt x="489" y="424"/>
                    <a:pt x="489" y="424"/>
                  </a:cubicBezTo>
                  <a:cubicBezTo>
                    <a:pt x="549" y="424"/>
                    <a:pt x="627" y="423"/>
                    <a:pt x="635" y="423"/>
                  </a:cubicBezTo>
                  <a:cubicBezTo>
                    <a:pt x="639" y="423"/>
                    <a:pt x="644" y="423"/>
                    <a:pt x="647" y="422"/>
                  </a:cubicBezTo>
                  <a:cubicBezTo>
                    <a:pt x="647" y="423"/>
                    <a:pt x="647" y="423"/>
                    <a:pt x="647" y="423"/>
                  </a:cubicBezTo>
                  <a:cubicBezTo>
                    <a:pt x="647" y="423"/>
                    <a:pt x="647" y="423"/>
                    <a:pt x="647" y="423"/>
                  </a:cubicBezTo>
                  <a:cubicBezTo>
                    <a:pt x="646" y="437"/>
                    <a:pt x="644" y="450"/>
                    <a:pt x="643" y="462"/>
                  </a:cubicBezTo>
                  <a:close/>
                  <a:moveTo>
                    <a:pt x="656" y="321"/>
                  </a:moveTo>
                  <a:cubicBezTo>
                    <a:pt x="656" y="321"/>
                    <a:pt x="656" y="321"/>
                    <a:pt x="656" y="321"/>
                  </a:cubicBezTo>
                  <a:cubicBezTo>
                    <a:pt x="656" y="325"/>
                    <a:pt x="656" y="327"/>
                    <a:pt x="656" y="328"/>
                  </a:cubicBezTo>
                  <a:cubicBezTo>
                    <a:pt x="654" y="343"/>
                    <a:pt x="653" y="356"/>
                    <a:pt x="651" y="369"/>
                  </a:cubicBezTo>
                  <a:cubicBezTo>
                    <a:pt x="651" y="369"/>
                    <a:pt x="651" y="369"/>
                    <a:pt x="651" y="369"/>
                  </a:cubicBezTo>
                  <a:cubicBezTo>
                    <a:pt x="651" y="377"/>
                    <a:pt x="651" y="377"/>
                    <a:pt x="651" y="377"/>
                  </a:cubicBezTo>
                  <a:cubicBezTo>
                    <a:pt x="651" y="377"/>
                    <a:pt x="651" y="377"/>
                    <a:pt x="651" y="377"/>
                  </a:cubicBezTo>
                  <a:cubicBezTo>
                    <a:pt x="650" y="391"/>
                    <a:pt x="649" y="405"/>
                    <a:pt x="648" y="417"/>
                  </a:cubicBezTo>
                  <a:cubicBezTo>
                    <a:pt x="647" y="417"/>
                    <a:pt x="647" y="417"/>
                    <a:pt x="647" y="417"/>
                  </a:cubicBezTo>
                  <a:cubicBezTo>
                    <a:pt x="647" y="417"/>
                    <a:pt x="647" y="417"/>
                    <a:pt x="647" y="417"/>
                  </a:cubicBezTo>
                  <a:cubicBezTo>
                    <a:pt x="626" y="417"/>
                    <a:pt x="518" y="420"/>
                    <a:pt x="484" y="420"/>
                  </a:cubicBezTo>
                  <a:cubicBezTo>
                    <a:pt x="468" y="420"/>
                    <a:pt x="443" y="420"/>
                    <a:pt x="414" y="420"/>
                  </a:cubicBezTo>
                  <a:cubicBezTo>
                    <a:pt x="413" y="379"/>
                    <a:pt x="413" y="379"/>
                    <a:pt x="413" y="379"/>
                  </a:cubicBezTo>
                  <a:cubicBezTo>
                    <a:pt x="475" y="379"/>
                    <a:pt x="540" y="379"/>
                    <a:pt x="551" y="379"/>
                  </a:cubicBezTo>
                  <a:cubicBezTo>
                    <a:pt x="562" y="379"/>
                    <a:pt x="599" y="378"/>
                    <a:pt x="625" y="377"/>
                  </a:cubicBezTo>
                  <a:cubicBezTo>
                    <a:pt x="625" y="378"/>
                    <a:pt x="625" y="378"/>
                    <a:pt x="625" y="378"/>
                  </a:cubicBezTo>
                  <a:cubicBezTo>
                    <a:pt x="633" y="378"/>
                    <a:pt x="633" y="378"/>
                    <a:pt x="633" y="378"/>
                  </a:cubicBezTo>
                  <a:cubicBezTo>
                    <a:pt x="633" y="377"/>
                    <a:pt x="633" y="377"/>
                    <a:pt x="633" y="377"/>
                  </a:cubicBezTo>
                  <a:cubicBezTo>
                    <a:pt x="640" y="376"/>
                    <a:pt x="647" y="376"/>
                    <a:pt x="651" y="376"/>
                  </a:cubicBezTo>
                  <a:cubicBezTo>
                    <a:pt x="651" y="369"/>
                    <a:pt x="651" y="369"/>
                    <a:pt x="651" y="369"/>
                  </a:cubicBezTo>
                  <a:cubicBezTo>
                    <a:pt x="649" y="369"/>
                    <a:pt x="641" y="369"/>
                    <a:pt x="633" y="369"/>
                  </a:cubicBezTo>
                  <a:cubicBezTo>
                    <a:pt x="633" y="331"/>
                    <a:pt x="633" y="331"/>
                    <a:pt x="633" y="331"/>
                  </a:cubicBezTo>
                  <a:cubicBezTo>
                    <a:pt x="627" y="333"/>
                    <a:pt x="627" y="333"/>
                    <a:pt x="627" y="333"/>
                  </a:cubicBezTo>
                  <a:cubicBezTo>
                    <a:pt x="626" y="370"/>
                    <a:pt x="626" y="370"/>
                    <a:pt x="626" y="370"/>
                  </a:cubicBezTo>
                  <a:cubicBezTo>
                    <a:pt x="610" y="370"/>
                    <a:pt x="592" y="370"/>
                    <a:pt x="582" y="371"/>
                  </a:cubicBezTo>
                  <a:cubicBezTo>
                    <a:pt x="562" y="373"/>
                    <a:pt x="454" y="373"/>
                    <a:pt x="413" y="373"/>
                  </a:cubicBezTo>
                  <a:cubicBezTo>
                    <a:pt x="411" y="343"/>
                    <a:pt x="411" y="343"/>
                    <a:pt x="411" y="343"/>
                  </a:cubicBezTo>
                  <a:cubicBezTo>
                    <a:pt x="319" y="338"/>
                    <a:pt x="319" y="338"/>
                    <a:pt x="319" y="338"/>
                  </a:cubicBezTo>
                  <a:cubicBezTo>
                    <a:pt x="185" y="335"/>
                    <a:pt x="185" y="335"/>
                    <a:pt x="185" y="335"/>
                  </a:cubicBezTo>
                  <a:cubicBezTo>
                    <a:pt x="186" y="349"/>
                    <a:pt x="186" y="361"/>
                    <a:pt x="186" y="372"/>
                  </a:cubicBezTo>
                  <a:cubicBezTo>
                    <a:pt x="185" y="371"/>
                    <a:pt x="183" y="371"/>
                    <a:pt x="182" y="371"/>
                  </a:cubicBezTo>
                  <a:cubicBezTo>
                    <a:pt x="155" y="370"/>
                    <a:pt x="49" y="371"/>
                    <a:pt x="0" y="371"/>
                  </a:cubicBezTo>
                  <a:cubicBezTo>
                    <a:pt x="0" y="332"/>
                    <a:pt x="0" y="332"/>
                    <a:pt x="0" y="332"/>
                  </a:cubicBezTo>
                  <a:cubicBezTo>
                    <a:pt x="13" y="331"/>
                    <a:pt x="23" y="331"/>
                    <a:pt x="30" y="330"/>
                  </a:cubicBezTo>
                  <a:cubicBezTo>
                    <a:pt x="51" y="328"/>
                    <a:pt x="178" y="328"/>
                    <a:pt x="208" y="328"/>
                  </a:cubicBezTo>
                  <a:cubicBezTo>
                    <a:pt x="239" y="328"/>
                    <a:pt x="394" y="328"/>
                    <a:pt x="429" y="330"/>
                  </a:cubicBezTo>
                  <a:cubicBezTo>
                    <a:pt x="463" y="332"/>
                    <a:pt x="624" y="330"/>
                    <a:pt x="636" y="330"/>
                  </a:cubicBezTo>
                  <a:cubicBezTo>
                    <a:pt x="643" y="330"/>
                    <a:pt x="651" y="329"/>
                    <a:pt x="655" y="329"/>
                  </a:cubicBezTo>
                  <a:cubicBezTo>
                    <a:pt x="656" y="321"/>
                    <a:pt x="656" y="321"/>
                    <a:pt x="656" y="321"/>
                  </a:cubicBezTo>
                  <a:cubicBezTo>
                    <a:pt x="635" y="321"/>
                    <a:pt x="518" y="326"/>
                    <a:pt x="484" y="326"/>
                  </a:cubicBezTo>
                  <a:cubicBezTo>
                    <a:pt x="482" y="326"/>
                    <a:pt x="479" y="326"/>
                    <a:pt x="476" y="326"/>
                  </a:cubicBezTo>
                  <a:cubicBezTo>
                    <a:pt x="476" y="300"/>
                    <a:pt x="476" y="300"/>
                    <a:pt x="476" y="300"/>
                  </a:cubicBezTo>
                  <a:cubicBezTo>
                    <a:pt x="569" y="298"/>
                    <a:pt x="569" y="298"/>
                    <a:pt x="569" y="298"/>
                  </a:cubicBezTo>
                  <a:cubicBezTo>
                    <a:pt x="570" y="285"/>
                    <a:pt x="570" y="285"/>
                    <a:pt x="570" y="285"/>
                  </a:cubicBezTo>
                  <a:cubicBezTo>
                    <a:pt x="598" y="284"/>
                    <a:pt x="647" y="283"/>
                    <a:pt x="660" y="283"/>
                  </a:cubicBezTo>
                  <a:cubicBezTo>
                    <a:pt x="660" y="283"/>
                    <a:pt x="660" y="283"/>
                    <a:pt x="660" y="283"/>
                  </a:cubicBezTo>
                  <a:cubicBezTo>
                    <a:pt x="660" y="283"/>
                    <a:pt x="660" y="283"/>
                    <a:pt x="660" y="283"/>
                  </a:cubicBezTo>
                  <a:cubicBezTo>
                    <a:pt x="659" y="296"/>
                    <a:pt x="658" y="309"/>
                    <a:pt x="656" y="321"/>
                  </a:cubicBezTo>
                  <a:close/>
                  <a:moveTo>
                    <a:pt x="661" y="276"/>
                  </a:moveTo>
                  <a:cubicBezTo>
                    <a:pt x="661" y="276"/>
                    <a:pt x="661" y="276"/>
                    <a:pt x="661" y="276"/>
                  </a:cubicBezTo>
                  <a:cubicBezTo>
                    <a:pt x="649" y="276"/>
                    <a:pt x="601" y="276"/>
                    <a:pt x="582" y="277"/>
                  </a:cubicBezTo>
                  <a:cubicBezTo>
                    <a:pt x="579" y="277"/>
                    <a:pt x="575" y="278"/>
                    <a:pt x="570" y="278"/>
                  </a:cubicBezTo>
                  <a:cubicBezTo>
                    <a:pt x="571" y="236"/>
                    <a:pt x="571" y="236"/>
                    <a:pt x="571" y="236"/>
                  </a:cubicBezTo>
                  <a:cubicBezTo>
                    <a:pt x="604" y="236"/>
                    <a:pt x="631" y="235"/>
                    <a:pt x="635" y="235"/>
                  </a:cubicBezTo>
                  <a:cubicBezTo>
                    <a:pt x="644" y="235"/>
                    <a:pt x="659" y="236"/>
                    <a:pt x="664" y="236"/>
                  </a:cubicBezTo>
                  <a:cubicBezTo>
                    <a:pt x="664" y="236"/>
                    <a:pt x="664" y="236"/>
                    <a:pt x="664" y="236"/>
                  </a:cubicBezTo>
                  <a:cubicBezTo>
                    <a:pt x="665" y="236"/>
                    <a:pt x="665" y="236"/>
                    <a:pt x="665" y="236"/>
                  </a:cubicBezTo>
                  <a:cubicBezTo>
                    <a:pt x="664" y="249"/>
                    <a:pt x="662" y="262"/>
                    <a:pt x="661" y="27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0" name="Freeform 14"/>
            <p:cNvSpPr>
              <a:spLocks/>
            </p:cNvSpPr>
            <p:nvPr/>
          </p:nvSpPr>
          <p:spPr bwMode="auto">
            <a:xfrm>
              <a:off x="3669" y="1251"/>
              <a:ext cx="59" cy="57"/>
            </a:xfrm>
            <a:custGeom>
              <a:avLst/>
              <a:gdLst>
                <a:gd name="T0" fmla="*/ 20 w 25"/>
                <a:gd name="T1" fmla="*/ 16 h 24"/>
                <a:gd name="T2" fmla="*/ 15 w 25"/>
                <a:gd name="T3" fmla="*/ 0 h 24"/>
                <a:gd name="T4" fmla="*/ 0 w 25"/>
                <a:gd name="T5" fmla="*/ 9 h 24"/>
                <a:gd name="T6" fmla="*/ 6 w 25"/>
                <a:gd name="T7" fmla="*/ 24 h 24"/>
                <a:gd name="T8" fmla="*/ 20 w 25"/>
                <a:gd name="T9" fmla="*/ 16 h 24"/>
                <a:gd name="T10" fmla="*/ 20 w 25"/>
                <a:gd name="T11" fmla="*/ 16 h 24"/>
              </a:gdLst>
              <a:ahLst/>
              <a:cxnLst>
                <a:cxn ang="0">
                  <a:pos x="T0" y="T1"/>
                </a:cxn>
                <a:cxn ang="0">
                  <a:pos x="T2" y="T3"/>
                </a:cxn>
                <a:cxn ang="0">
                  <a:pos x="T4" y="T5"/>
                </a:cxn>
                <a:cxn ang="0">
                  <a:pos x="T6" y="T7"/>
                </a:cxn>
                <a:cxn ang="0">
                  <a:pos x="T8" y="T9"/>
                </a:cxn>
                <a:cxn ang="0">
                  <a:pos x="T10" y="T11"/>
                </a:cxn>
              </a:cxnLst>
              <a:rect l="0" t="0" r="r" b="b"/>
              <a:pathLst>
                <a:path w="25" h="24">
                  <a:moveTo>
                    <a:pt x="20" y="16"/>
                  </a:moveTo>
                  <a:cubicBezTo>
                    <a:pt x="20" y="16"/>
                    <a:pt x="25" y="0"/>
                    <a:pt x="15" y="0"/>
                  </a:cubicBezTo>
                  <a:cubicBezTo>
                    <a:pt x="6" y="0"/>
                    <a:pt x="0" y="5"/>
                    <a:pt x="0" y="9"/>
                  </a:cubicBezTo>
                  <a:cubicBezTo>
                    <a:pt x="0" y="14"/>
                    <a:pt x="6" y="24"/>
                    <a:pt x="6" y="24"/>
                  </a:cubicBezTo>
                  <a:cubicBezTo>
                    <a:pt x="20" y="16"/>
                    <a:pt x="20" y="16"/>
                    <a:pt x="20" y="16"/>
                  </a:cubicBezTo>
                  <a:cubicBezTo>
                    <a:pt x="20" y="16"/>
                    <a:pt x="20" y="16"/>
                    <a:pt x="20" y="16"/>
                  </a:cubicBezTo>
                  <a:close/>
                </a:path>
              </a:pathLst>
            </a:custGeom>
            <a:solidFill>
              <a:srgbClr val="E2A3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1" name="Freeform 15"/>
            <p:cNvSpPr>
              <a:spLocks/>
            </p:cNvSpPr>
            <p:nvPr/>
          </p:nvSpPr>
          <p:spPr bwMode="auto">
            <a:xfrm>
              <a:off x="3605" y="1256"/>
              <a:ext cx="274" cy="302"/>
            </a:xfrm>
            <a:custGeom>
              <a:avLst/>
              <a:gdLst>
                <a:gd name="T0" fmla="*/ 86 w 116"/>
                <a:gd name="T1" fmla="*/ 36 h 128"/>
                <a:gd name="T2" fmla="*/ 35 w 116"/>
                <a:gd name="T3" fmla="*/ 11 h 128"/>
                <a:gd name="T4" fmla="*/ 7 w 116"/>
                <a:gd name="T5" fmla="*/ 59 h 128"/>
                <a:gd name="T6" fmla="*/ 31 w 116"/>
                <a:gd name="T7" fmla="*/ 93 h 128"/>
                <a:gd name="T8" fmla="*/ 10 w 116"/>
                <a:gd name="T9" fmla="*/ 120 h 128"/>
                <a:gd name="T10" fmla="*/ 116 w 116"/>
                <a:gd name="T11" fmla="*/ 84 h 128"/>
                <a:gd name="T12" fmla="*/ 86 w 116"/>
                <a:gd name="T13" fmla="*/ 76 h 128"/>
                <a:gd name="T14" fmla="*/ 86 w 116"/>
                <a:gd name="T15" fmla="*/ 36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128">
                  <a:moveTo>
                    <a:pt x="86" y="36"/>
                  </a:moveTo>
                  <a:cubicBezTo>
                    <a:pt x="84" y="22"/>
                    <a:pt x="76" y="0"/>
                    <a:pt x="35" y="11"/>
                  </a:cubicBezTo>
                  <a:cubicBezTo>
                    <a:pt x="0" y="20"/>
                    <a:pt x="2" y="44"/>
                    <a:pt x="7" y="59"/>
                  </a:cubicBezTo>
                  <a:cubicBezTo>
                    <a:pt x="13" y="78"/>
                    <a:pt x="35" y="80"/>
                    <a:pt x="31" y="93"/>
                  </a:cubicBezTo>
                  <a:cubicBezTo>
                    <a:pt x="30" y="101"/>
                    <a:pt x="9" y="113"/>
                    <a:pt x="10" y="120"/>
                  </a:cubicBezTo>
                  <a:cubicBezTo>
                    <a:pt x="52" y="128"/>
                    <a:pt x="97" y="118"/>
                    <a:pt x="116" y="84"/>
                  </a:cubicBezTo>
                  <a:cubicBezTo>
                    <a:pt x="101" y="83"/>
                    <a:pt x="91" y="81"/>
                    <a:pt x="86" y="76"/>
                  </a:cubicBezTo>
                  <a:cubicBezTo>
                    <a:pt x="78" y="71"/>
                    <a:pt x="90" y="56"/>
                    <a:pt x="86" y="36"/>
                  </a:cubicBez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2" name="Freeform 16"/>
            <p:cNvSpPr>
              <a:spLocks/>
            </p:cNvSpPr>
            <p:nvPr/>
          </p:nvSpPr>
          <p:spPr bwMode="auto">
            <a:xfrm>
              <a:off x="3631" y="1454"/>
              <a:ext cx="248" cy="109"/>
            </a:xfrm>
            <a:custGeom>
              <a:avLst/>
              <a:gdLst>
                <a:gd name="T0" fmla="*/ 105 w 105"/>
                <a:gd name="T1" fmla="*/ 0 h 46"/>
                <a:gd name="T2" fmla="*/ 49 w 105"/>
                <a:gd name="T3" fmla="*/ 11 h 46"/>
                <a:gd name="T4" fmla="*/ 0 w 105"/>
                <a:gd name="T5" fmla="*/ 33 h 46"/>
                <a:gd name="T6" fmla="*/ 56 w 105"/>
                <a:gd name="T7" fmla="*/ 36 h 46"/>
                <a:gd name="T8" fmla="*/ 105 w 105"/>
                <a:gd name="T9" fmla="*/ 0 h 46"/>
              </a:gdLst>
              <a:ahLst/>
              <a:cxnLst>
                <a:cxn ang="0">
                  <a:pos x="T0" y="T1"/>
                </a:cxn>
                <a:cxn ang="0">
                  <a:pos x="T2" y="T3"/>
                </a:cxn>
                <a:cxn ang="0">
                  <a:pos x="T4" y="T5"/>
                </a:cxn>
                <a:cxn ang="0">
                  <a:pos x="T6" y="T7"/>
                </a:cxn>
                <a:cxn ang="0">
                  <a:pos x="T8" y="T9"/>
                </a:cxn>
              </a:cxnLst>
              <a:rect l="0" t="0" r="r" b="b"/>
              <a:pathLst>
                <a:path w="105" h="46">
                  <a:moveTo>
                    <a:pt x="105" y="0"/>
                  </a:moveTo>
                  <a:cubicBezTo>
                    <a:pt x="105" y="0"/>
                    <a:pt x="72" y="5"/>
                    <a:pt x="49" y="11"/>
                  </a:cubicBezTo>
                  <a:cubicBezTo>
                    <a:pt x="41" y="15"/>
                    <a:pt x="0" y="33"/>
                    <a:pt x="0" y="33"/>
                  </a:cubicBezTo>
                  <a:cubicBezTo>
                    <a:pt x="0" y="33"/>
                    <a:pt x="16" y="46"/>
                    <a:pt x="56" y="36"/>
                  </a:cubicBezTo>
                  <a:cubicBezTo>
                    <a:pt x="96" y="25"/>
                    <a:pt x="104" y="4"/>
                    <a:pt x="105" y="0"/>
                  </a:cubicBezTo>
                  <a:close/>
                </a:path>
              </a:pathLst>
            </a:custGeom>
            <a:solidFill>
              <a:srgbClr val="E2A3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3" name="Freeform 17"/>
            <p:cNvSpPr>
              <a:spLocks/>
            </p:cNvSpPr>
            <p:nvPr/>
          </p:nvSpPr>
          <p:spPr bwMode="auto">
            <a:xfrm>
              <a:off x="3733" y="1483"/>
              <a:ext cx="68" cy="37"/>
            </a:xfrm>
            <a:custGeom>
              <a:avLst/>
              <a:gdLst>
                <a:gd name="T0" fmla="*/ 0 w 29"/>
                <a:gd name="T1" fmla="*/ 9 h 16"/>
                <a:gd name="T2" fmla="*/ 27 w 29"/>
                <a:gd name="T3" fmla="*/ 1 h 16"/>
                <a:gd name="T4" fmla="*/ 17 w 29"/>
                <a:gd name="T5" fmla="*/ 16 h 16"/>
                <a:gd name="T6" fmla="*/ 0 w 29"/>
                <a:gd name="T7" fmla="*/ 9 h 16"/>
              </a:gdLst>
              <a:ahLst/>
              <a:cxnLst>
                <a:cxn ang="0">
                  <a:pos x="T0" y="T1"/>
                </a:cxn>
                <a:cxn ang="0">
                  <a:pos x="T2" y="T3"/>
                </a:cxn>
                <a:cxn ang="0">
                  <a:pos x="T4" y="T5"/>
                </a:cxn>
                <a:cxn ang="0">
                  <a:pos x="T6" y="T7"/>
                </a:cxn>
              </a:cxnLst>
              <a:rect l="0" t="0" r="r" b="b"/>
              <a:pathLst>
                <a:path w="29" h="16">
                  <a:moveTo>
                    <a:pt x="0" y="9"/>
                  </a:moveTo>
                  <a:cubicBezTo>
                    <a:pt x="0" y="9"/>
                    <a:pt x="19" y="0"/>
                    <a:pt x="27" y="1"/>
                  </a:cubicBezTo>
                  <a:cubicBezTo>
                    <a:pt x="29" y="7"/>
                    <a:pt x="26" y="15"/>
                    <a:pt x="17" y="16"/>
                  </a:cubicBezTo>
                  <a:cubicBezTo>
                    <a:pt x="7" y="16"/>
                    <a:pt x="1" y="14"/>
                    <a:pt x="0" y="9"/>
                  </a:cubicBezTo>
                  <a:close/>
                </a:path>
              </a:pathLst>
            </a:custGeom>
            <a:solidFill>
              <a:srgbClr val="F2C3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4" name="Freeform 18"/>
            <p:cNvSpPr>
              <a:spLocks/>
            </p:cNvSpPr>
            <p:nvPr/>
          </p:nvSpPr>
          <p:spPr bwMode="auto">
            <a:xfrm>
              <a:off x="3414" y="1116"/>
              <a:ext cx="605" cy="584"/>
            </a:xfrm>
            <a:custGeom>
              <a:avLst/>
              <a:gdLst>
                <a:gd name="T0" fmla="*/ 42 w 605"/>
                <a:gd name="T1" fmla="*/ 582 h 584"/>
                <a:gd name="T2" fmla="*/ 66 w 605"/>
                <a:gd name="T3" fmla="*/ 570 h 584"/>
                <a:gd name="T4" fmla="*/ 57 w 605"/>
                <a:gd name="T5" fmla="*/ 485 h 584"/>
                <a:gd name="T6" fmla="*/ 31 w 605"/>
                <a:gd name="T7" fmla="*/ 227 h 584"/>
                <a:gd name="T8" fmla="*/ 298 w 605"/>
                <a:gd name="T9" fmla="*/ 38 h 584"/>
                <a:gd name="T10" fmla="*/ 565 w 605"/>
                <a:gd name="T11" fmla="*/ 215 h 584"/>
                <a:gd name="T12" fmla="*/ 550 w 605"/>
                <a:gd name="T13" fmla="*/ 492 h 584"/>
                <a:gd name="T14" fmla="*/ 546 w 605"/>
                <a:gd name="T15" fmla="*/ 570 h 584"/>
                <a:gd name="T16" fmla="*/ 579 w 605"/>
                <a:gd name="T17" fmla="*/ 584 h 584"/>
                <a:gd name="T18" fmla="*/ 586 w 605"/>
                <a:gd name="T19" fmla="*/ 511 h 584"/>
                <a:gd name="T20" fmla="*/ 605 w 605"/>
                <a:gd name="T21" fmla="*/ 196 h 584"/>
                <a:gd name="T22" fmla="*/ 295 w 605"/>
                <a:gd name="T23" fmla="*/ 0 h 584"/>
                <a:gd name="T24" fmla="*/ 0 w 605"/>
                <a:gd name="T25" fmla="*/ 218 h 584"/>
                <a:gd name="T26" fmla="*/ 33 w 605"/>
                <a:gd name="T27" fmla="*/ 496 h 584"/>
                <a:gd name="T28" fmla="*/ 42 w 605"/>
                <a:gd name="T29" fmla="*/ 582 h 584"/>
                <a:gd name="T30" fmla="*/ 42 w 605"/>
                <a:gd name="T31" fmla="*/ 582 h 584"/>
                <a:gd name="T32" fmla="*/ 42 w 605"/>
                <a:gd name="T33" fmla="*/ 582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05" h="584">
                  <a:moveTo>
                    <a:pt x="42" y="582"/>
                  </a:moveTo>
                  <a:lnTo>
                    <a:pt x="66" y="570"/>
                  </a:lnTo>
                  <a:lnTo>
                    <a:pt x="57" y="485"/>
                  </a:lnTo>
                  <a:lnTo>
                    <a:pt x="31" y="227"/>
                  </a:lnTo>
                  <a:lnTo>
                    <a:pt x="298" y="38"/>
                  </a:lnTo>
                  <a:lnTo>
                    <a:pt x="565" y="215"/>
                  </a:lnTo>
                  <a:lnTo>
                    <a:pt x="550" y="492"/>
                  </a:lnTo>
                  <a:lnTo>
                    <a:pt x="546" y="570"/>
                  </a:lnTo>
                  <a:lnTo>
                    <a:pt x="579" y="584"/>
                  </a:lnTo>
                  <a:lnTo>
                    <a:pt x="586" y="511"/>
                  </a:lnTo>
                  <a:lnTo>
                    <a:pt x="605" y="196"/>
                  </a:lnTo>
                  <a:lnTo>
                    <a:pt x="295" y="0"/>
                  </a:lnTo>
                  <a:lnTo>
                    <a:pt x="0" y="218"/>
                  </a:lnTo>
                  <a:lnTo>
                    <a:pt x="33" y="496"/>
                  </a:lnTo>
                  <a:lnTo>
                    <a:pt x="42" y="582"/>
                  </a:lnTo>
                  <a:lnTo>
                    <a:pt x="42" y="582"/>
                  </a:lnTo>
                  <a:lnTo>
                    <a:pt x="42" y="582"/>
                  </a:ln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5" name="Freeform 19"/>
            <p:cNvSpPr>
              <a:spLocks/>
            </p:cNvSpPr>
            <p:nvPr/>
          </p:nvSpPr>
          <p:spPr bwMode="auto">
            <a:xfrm>
              <a:off x="3461" y="2565"/>
              <a:ext cx="503" cy="578"/>
            </a:xfrm>
            <a:custGeom>
              <a:avLst/>
              <a:gdLst>
                <a:gd name="T0" fmla="*/ 0 w 213"/>
                <a:gd name="T1" fmla="*/ 0 h 245"/>
                <a:gd name="T2" fmla="*/ 6 w 213"/>
                <a:gd name="T3" fmla="*/ 245 h 245"/>
                <a:gd name="T4" fmla="*/ 40 w 213"/>
                <a:gd name="T5" fmla="*/ 245 h 245"/>
                <a:gd name="T6" fmla="*/ 210 w 213"/>
                <a:gd name="T7" fmla="*/ 245 h 245"/>
                <a:gd name="T8" fmla="*/ 213 w 213"/>
                <a:gd name="T9" fmla="*/ 245 h 245"/>
                <a:gd name="T10" fmla="*/ 208 w 213"/>
                <a:gd name="T11" fmla="*/ 7 h 245"/>
                <a:gd name="T12" fmla="*/ 0 w 213"/>
                <a:gd name="T13" fmla="*/ 0 h 245"/>
                <a:gd name="T14" fmla="*/ 0 w 213"/>
                <a:gd name="T15" fmla="*/ 0 h 2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 h="245">
                  <a:moveTo>
                    <a:pt x="0" y="0"/>
                  </a:moveTo>
                  <a:cubicBezTo>
                    <a:pt x="6" y="245"/>
                    <a:pt x="6" y="245"/>
                    <a:pt x="6" y="245"/>
                  </a:cubicBezTo>
                  <a:cubicBezTo>
                    <a:pt x="40" y="245"/>
                    <a:pt x="40" y="245"/>
                    <a:pt x="40" y="245"/>
                  </a:cubicBezTo>
                  <a:cubicBezTo>
                    <a:pt x="40" y="245"/>
                    <a:pt x="121" y="245"/>
                    <a:pt x="210" y="245"/>
                  </a:cubicBezTo>
                  <a:cubicBezTo>
                    <a:pt x="212" y="245"/>
                    <a:pt x="213" y="245"/>
                    <a:pt x="213" y="245"/>
                  </a:cubicBezTo>
                  <a:cubicBezTo>
                    <a:pt x="208" y="7"/>
                    <a:pt x="208" y="7"/>
                    <a:pt x="208" y="7"/>
                  </a:cubicBezTo>
                  <a:cubicBezTo>
                    <a:pt x="0" y="0"/>
                    <a:pt x="0" y="0"/>
                    <a:pt x="0" y="0"/>
                  </a:cubicBezTo>
                  <a:cubicBezTo>
                    <a:pt x="0" y="0"/>
                    <a:pt x="0" y="0"/>
                    <a:pt x="0" y="0"/>
                  </a:cubicBez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6" name="Freeform 20"/>
            <p:cNvSpPr>
              <a:spLocks/>
            </p:cNvSpPr>
            <p:nvPr/>
          </p:nvSpPr>
          <p:spPr bwMode="auto">
            <a:xfrm>
              <a:off x="3695" y="2567"/>
              <a:ext cx="33" cy="576"/>
            </a:xfrm>
            <a:custGeom>
              <a:avLst/>
              <a:gdLst>
                <a:gd name="T0" fmla="*/ 0 w 14"/>
                <a:gd name="T1" fmla="*/ 0 h 244"/>
                <a:gd name="T2" fmla="*/ 6 w 14"/>
                <a:gd name="T3" fmla="*/ 244 h 244"/>
                <a:gd name="T4" fmla="*/ 14 w 14"/>
                <a:gd name="T5" fmla="*/ 244 h 244"/>
                <a:gd name="T6" fmla="*/ 11 w 14"/>
                <a:gd name="T7" fmla="*/ 1 h 244"/>
                <a:gd name="T8" fmla="*/ 0 w 14"/>
                <a:gd name="T9" fmla="*/ 0 h 244"/>
              </a:gdLst>
              <a:ahLst/>
              <a:cxnLst>
                <a:cxn ang="0">
                  <a:pos x="T0" y="T1"/>
                </a:cxn>
                <a:cxn ang="0">
                  <a:pos x="T2" y="T3"/>
                </a:cxn>
                <a:cxn ang="0">
                  <a:pos x="T4" y="T5"/>
                </a:cxn>
                <a:cxn ang="0">
                  <a:pos x="T6" y="T7"/>
                </a:cxn>
                <a:cxn ang="0">
                  <a:pos x="T8" y="T9"/>
                </a:cxn>
              </a:cxnLst>
              <a:rect l="0" t="0" r="r" b="b"/>
              <a:pathLst>
                <a:path w="14" h="244">
                  <a:moveTo>
                    <a:pt x="0" y="0"/>
                  </a:moveTo>
                  <a:cubicBezTo>
                    <a:pt x="6" y="244"/>
                    <a:pt x="6" y="244"/>
                    <a:pt x="6" y="244"/>
                  </a:cubicBezTo>
                  <a:cubicBezTo>
                    <a:pt x="8" y="244"/>
                    <a:pt x="11" y="244"/>
                    <a:pt x="14" y="244"/>
                  </a:cubicBezTo>
                  <a:cubicBezTo>
                    <a:pt x="11" y="1"/>
                    <a:pt x="11" y="1"/>
                    <a:pt x="11" y="1"/>
                  </a:cubicBezTo>
                  <a:lnTo>
                    <a:pt x="0" y="0"/>
                  </a:lnTo>
                  <a:close/>
                </a:path>
              </a:pathLst>
            </a:custGeom>
            <a:solidFill>
              <a:schemeClr val="accent5">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7" name="Freeform 21"/>
            <p:cNvSpPr>
              <a:spLocks/>
            </p:cNvSpPr>
            <p:nvPr/>
          </p:nvSpPr>
          <p:spPr bwMode="auto">
            <a:xfrm>
              <a:off x="3095" y="2076"/>
              <a:ext cx="357" cy="356"/>
            </a:xfrm>
            <a:custGeom>
              <a:avLst/>
              <a:gdLst>
                <a:gd name="T0" fmla="*/ 0 w 357"/>
                <a:gd name="T1" fmla="*/ 0 h 356"/>
                <a:gd name="T2" fmla="*/ 21 w 357"/>
                <a:gd name="T3" fmla="*/ 356 h 356"/>
                <a:gd name="T4" fmla="*/ 357 w 357"/>
                <a:gd name="T5" fmla="*/ 356 h 356"/>
                <a:gd name="T6" fmla="*/ 343 w 357"/>
                <a:gd name="T7" fmla="*/ 11 h 356"/>
                <a:gd name="T8" fmla="*/ 0 w 357"/>
                <a:gd name="T9" fmla="*/ 0 h 356"/>
                <a:gd name="T10" fmla="*/ 0 w 357"/>
                <a:gd name="T11" fmla="*/ 0 h 356"/>
                <a:gd name="T12" fmla="*/ 0 w 357"/>
                <a:gd name="T13" fmla="*/ 0 h 356"/>
                <a:gd name="T14" fmla="*/ 0 w 357"/>
                <a:gd name="T15" fmla="*/ 0 h 356"/>
                <a:gd name="T16" fmla="*/ 0 w 357"/>
                <a:gd name="T17"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7" h="356">
                  <a:moveTo>
                    <a:pt x="0" y="0"/>
                  </a:moveTo>
                  <a:lnTo>
                    <a:pt x="21" y="356"/>
                  </a:lnTo>
                  <a:lnTo>
                    <a:pt x="357" y="356"/>
                  </a:lnTo>
                  <a:lnTo>
                    <a:pt x="343" y="11"/>
                  </a:lnTo>
                  <a:lnTo>
                    <a:pt x="0" y="0"/>
                  </a:lnTo>
                  <a:lnTo>
                    <a:pt x="0" y="0"/>
                  </a:lnTo>
                  <a:lnTo>
                    <a:pt x="0" y="0"/>
                  </a:lnTo>
                  <a:lnTo>
                    <a:pt x="0" y="0"/>
                  </a:lnTo>
                  <a:lnTo>
                    <a:pt x="0" y="0"/>
                  </a:lnTo>
                  <a:close/>
                </a:path>
              </a:pathLst>
            </a:custGeom>
            <a:solidFill>
              <a:srgbClr val="8A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8" name="Freeform 22"/>
            <p:cNvSpPr>
              <a:spLocks/>
            </p:cNvSpPr>
            <p:nvPr/>
          </p:nvSpPr>
          <p:spPr bwMode="auto">
            <a:xfrm>
              <a:off x="3969" y="2076"/>
              <a:ext cx="355" cy="356"/>
            </a:xfrm>
            <a:custGeom>
              <a:avLst/>
              <a:gdLst>
                <a:gd name="T0" fmla="*/ 0 w 355"/>
                <a:gd name="T1" fmla="*/ 0 h 356"/>
                <a:gd name="T2" fmla="*/ 12 w 355"/>
                <a:gd name="T3" fmla="*/ 356 h 356"/>
                <a:gd name="T4" fmla="*/ 355 w 355"/>
                <a:gd name="T5" fmla="*/ 356 h 356"/>
                <a:gd name="T6" fmla="*/ 347 w 355"/>
                <a:gd name="T7" fmla="*/ 0 h 356"/>
                <a:gd name="T8" fmla="*/ 0 w 355"/>
                <a:gd name="T9" fmla="*/ 0 h 356"/>
                <a:gd name="T10" fmla="*/ 0 w 355"/>
                <a:gd name="T11" fmla="*/ 0 h 356"/>
                <a:gd name="T12" fmla="*/ 0 w 355"/>
                <a:gd name="T13" fmla="*/ 0 h 356"/>
                <a:gd name="T14" fmla="*/ 0 w 355"/>
                <a:gd name="T15" fmla="*/ 0 h 356"/>
                <a:gd name="T16" fmla="*/ 0 w 355"/>
                <a:gd name="T17"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5" h="356">
                  <a:moveTo>
                    <a:pt x="0" y="0"/>
                  </a:moveTo>
                  <a:lnTo>
                    <a:pt x="12" y="356"/>
                  </a:lnTo>
                  <a:lnTo>
                    <a:pt x="355" y="356"/>
                  </a:lnTo>
                  <a:lnTo>
                    <a:pt x="347" y="0"/>
                  </a:lnTo>
                  <a:lnTo>
                    <a:pt x="0" y="0"/>
                  </a:lnTo>
                  <a:lnTo>
                    <a:pt x="0" y="0"/>
                  </a:lnTo>
                  <a:lnTo>
                    <a:pt x="0" y="0"/>
                  </a:lnTo>
                  <a:lnTo>
                    <a:pt x="0" y="0"/>
                  </a:lnTo>
                  <a:lnTo>
                    <a:pt x="0" y="0"/>
                  </a:lnTo>
                  <a:close/>
                </a:path>
              </a:pathLst>
            </a:custGeom>
            <a:solidFill>
              <a:srgbClr val="8A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9" name="Freeform 23"/>
            <p:cNvSpPr>
              <a:spLocks noEditPoints="1"/>
            </p:cNvSpPr>
            <p:nvPr/>
          </p:nvSpPr>
          <p:spPr bwMode="auto">
            <a:xfrm>
              <a:off x="3000" y="1608"/>
              <a:ext cx="1635" cy="479"/>
            </a:xfrm>
            <a:custGeom>
              <a:avLst/>
              <a:gdLst>
                <a:gd name="T0" fmla="*/ 310 w 692"/>
                <a:gd name="T1" fmla="*/ 0 h 203"/>
                <a:gd name="T2" fmla="*/ 310 w 692"/>
                <a:gd name="T3" fmla="*/ 0 h 203"/>
                <a:gd name="T4" fmla="*/ 310 w 692"/>
                <a:gd name="T5" fmla="*/ 0 h 203"/>
                <a:gd name="T6" fmla="*/ 310 w 692"/>
                <a:gd name="T7" fmla="*/ 0 h 203"/>
                <a:gd name="T8" fmla="*/ 310 w 692"/>
                <a:gd name="T9" fmla="*/ 0 h 203"/>
                <a:gd name="T10" fmla="*/ 251 w 692"/>
                <a:gd name="T11" fmla="*/ 25 h 203"/>
                <a:gd name="T12" fmla="*/ 15 w 692"/>
                <a:gd name="T13" fmla="*/ 131 h 203"/>
                <a:gd name="T14" fmla="*/ 0 w 692"/>
                <a:gd name="T15" fmla="*/ 138 h 203"/>
                <a:gd name="T16" fmla="*/ 0 w 692"/>
                <a:gd name="T17" fmla="*/ 157 h 203"/>
                <a:gd name="T18" fmla="*/ 115 w 692"/>
                <a:gd name="T19" fmla="*/ 105 h 203"/>
                <a:gd name="T20" fmla="*/ 308 w 692"/>
                <a:gd name="T21" fmla="*/ 16 h 203"/>
                <a:gd name="T22" fmla="*/ 309 w 692"/>
                <a:gd name="T23" fmla="*/ 9 h 203"/>
                <a:gd name="T24" fmla="*/ 309 w 692"/>
                <a:gd name="T25" fmla="*/ 7 h 203"/>
                <a:gd name="T26" fmla="*/ 309 w 692"/>
                <a:gd name="T27" fmla="*/ 9 h 203"/>
                <a:gd name="T28" fmla="*/ 309 w 692"/>
                <a:gd name="T29" fmla="*/ 9 h 203"/>
                <a:gd name="T30" fmla="*/ 308 w 692"/>
                <a:gd name="T31" fmla="*/ 16 h 203"/>
                <a:gd name="T32" fmla="*/ 321 w 692"/>
                <a:gd name="T33" fmla="*/ 21 h 203"/>
                <a:gd name="T34" fmla="*/ 538 w 692"/>
                <a:gd name="T35" fmla="*/ 131 h 203"/>
                <a:gd name="T36" fmla="*/ 674 w 692"/>
                <a:gd name="T37" fmla="*/ 194 h 203"/>
                <a:gd name="T38" fmla="*/ 674 w 692"/>
                <a:gd name="T39" fmla="*/ 194 h 203"/>
                <a:gd name="T40" fmla="*/ 692 w 692"/>
                <a:gd name="T41" fmla="*/ 203 h 203"/>
                <a:gd name="T42" fmla="*/ 692 w 692"/>
                <a:gd name="T43" fmla="*/ 184 h 203"/>
                <a:gd name="T44" fmla="*/ 310 w 692"/>
                <a:gd name="T45" fmla="*/ 0 h 203"/>
                <a:gd name="T46" fmla="*/ 193 w 692"/>
                <a:gd name="T47" fmla="*/ 56 h 203"/>
                <a:gd name="T48" fmla="*/ 193 w 692"/>
                <a:gd name="T49" fmla="*/ 57 h 203"/>
                <a:gd name="T50" fmla="*/ 193 w 692"/>
                <a:gd name="T51" fmla="*/ 57 h 203"/>
                <a:gd name="T52" fmla="*/ 193 w 692"/>
                <a:gd name="T53" fmla="*/ 56 h 203"/>
                <a:gd name="T54" fmla="*/ 198 w 692"/>
                <a:gd name="T55" fmla="*/ 54 h 203"/>
                <a:gd name="T56" fmla="*/ 193 w 692"/>
                <a:gd name="T57" fmla="*/ 5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92" h="203">
                  <a:moveTo>
                    <a:pt x="310" y="0"/>
                  </a:moveTo>
                  <a:cubicBezTo>
                    <a:pt x="310" y="0"/>
                    <a:pt x="310" y="0"/>
                    <a:pt x="310" y="0"/>
                  </a:cubicBezTo>
                  <a:cubicBezTo>
                    <a:pt x="310" y="0"/>
                    <a:pt x="310" y="0"/>
                    <a:pt x="310" y="0"/>
                  </a:cubicBezTo>
                  <a:cubicBezTo>
                    <a:pt x="310" y="0"/>
                    <a:pt x="310" y="0"/>
                    <a:pt x="310" y="0"/>
                  </a:cubicBezTo>
                  <a:cubicBezTo>
                    <a:pt x="310" y="0"/>
                    <a:pt x="310" y="0"/>
                    <a:pt x="310" y="0"/>
                  </a:cubicBezTo>
                  <a:cubicBezTo>
                    <a:pt x="251" y="25"/>
                    <a:pt x="251" y="25"/>
                    <a:pt x="251" y="25"/>
                  </a:cubicBezTo>
                  <a:cubicBezTo>
                    <a:pt x="15" y="131"/>
                    <a:pt x="15" y="131"/>
                    <a:pt x="15" y="131"/>
                  </a:cubicBezTo>
                  <a:cubicBezTo>
                    <a:pt x="0" y="138"/>
                    <a:pt x="0" y="138"/>
                    <a:pt x="0" y="138"/>
                  </a:cubicBezTo>
                  <a:cubicBezTo>
                    <a:pt x="0" y="157"/>
                    <a:pt x="0" y="157"/>
                    <a:pt x="0" y="157"/>
                  </a:cubicBezTo>
                  <a:cubicBezTo>
                    <a:pt x="48" y="134"/>
                    <a:pt x="98" y="111"/>
                    <a:pt x="115" y="105"/>
                  </a:cubicBezTo>
                  <a:cubicBezTo>
                    <a:pt x="153" y="92"/>
                    <a:pt x="308" y="16"/>
                    <a:pt x="308" y="16"/>
                  </a:cubicBezTo>
                  <a:cubicBezTo>
                    <a:pt x="309" y="11"/>
                    <a:pt x="309" y="9"/>
                    <a:pt x="309" y="9"/>
                  </a:cubicBezTo>
                  <a:cubicBezTo>
                    <a:pt x="309" y="7"/>
                    <a:pt x="309" y="7"/>
                    <a:pt x="309" y="7"/>
                  </a:cubicBezTo>
                  <a:cubicBezTo>
                    <a:pt x="309" y="8"/>
                    <a:pt x="309" y="9"/>
                    <a:pt x="309" y="9"/>
                  </a:cubicBezTo>
                  <a:cubicBezTo>
                    <a:pt x="309" y="9"/>
                    <a:pt x="309" y="9"/>
                    <a:pt x="309" y="9"/>
                  </a:cubicBezTo>
                  <a:cubicBezTo>
                    <a:pt x="308" y="16"/>
                    <a:pt x="308" y="16"/>
                    <a:pt x="308" y="16"/>
                  </a:cubicBezTo>
                  <a:cubicBezTo>
                    <a:pt x="321" y="21"/>
                    <a:pt x="321" y="21"/>
                    <a:pt x="321" y="21"/>
                  </a:cubicBezTo>
                  <a:cubicBezTo>
                    <a:pt x="538" y="131"/>
                    <a:pt x="538" y="131"/>
                    <a:pt x="538" y="131"/>
                  </a:cubicBezTo>
                  <a:cubicBezTo>
                    <a:pt x="674" y="194"/>
                    <a:pt x="674" y="194"/>
                    <a:pt x="674" y="194"/>
                  </a:cubicBezTo>
                  <a:cubicBezTo>
                    <a:pt x="674" y="194"/>
                    <a:pt x="674" y="194"/>
                    <a:pt x="674" y="194"/>
                  </a:cubicBezTo>
                  <a:cubicBezTo>
                    <a:pt x="692" y="203"/>
                    <a:pt x="692" y="203"/>
                    <a:pt x="692" y="203"/>
                  </a:cubicBezTo>
                  <a:cubicBezTo>
                    <a:pt x="692" y="203"/>
                    <a:pt x="692" y="195"/>
                    <a:pt x="692" y="184"/>
                  </a:cubicBezTo>
                  <a:cubicBezTo>
                    <a:pt x="688" y="182"/>
                    <a:pt x="316" y="2"/>
                    <a:pt x="310" y="0"/>
                  </a:cubicBezTo>
                  <a:close/>
                  <a:moveTo>
                    <a:pt x="193" y="56"/>
                  </a:moveTo>
                  <a:cubicBezTo>
                    <a:pt x="193" y="57"/>
                    <a:pt x="193" y="57"/>
                    <a:pt x="193" y="57"/>
                  </a:cubicBezTo>
                  <a:cubicBezTo>
                    <a:pt x="193" y="57"/>
                    <a:pt x="193" y="57"/>
                    <a:pt x="193" y="57"/>
                  </a:cubicBezTo>
                  <a:cubicBezTo>
                    <a:pt x="193" y="56"/>
                    <a:pt x="193" y="56"/>
                    <a:pt x="193" y="56"/>
                  </a:cubicBezTo>
                  <a:cubicBezTo>
                    <a:pt x="198" y="54"/>
                    <a:pt x="198" y="54"/>
                    <a:pt x="198" y="54"/>
                  </a:cubicBezTo>
                  <a:cubicBezTo>
                    <a:pt x="193" y="56"/>
                    <a:pt x="193" y="56"/>
                    <a:pt x="193" y="56"/>
                  </a:cubicBez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0" name="Freeform 24"/>
            <p:cNvSpPr>
              <a:spLocks/>
            </p:cNvSpPr>
            <p:nvPr/>
          </p:nvSpPr>
          <p:spPr bwMode="auto">
            <a:xfrm>
              <a:off x="3473" y="3143"/>
              <a:ext cx="491" cy="12"/>
            </a:xfrm>
            <a:custGeom>
              <a:avLst/>
              <a:gdLst>
                <a:gd name="T0" fmla="*/ 34 w 208"/>
                <a:gd name="T1" fmla="*/ 0 h 5"/>
                <a:gd name="T2" fmla="*/ 0 w 208"/>
                <a:gd name="T3" fmla="*/ 0 h 5"/>
                <a:gd name="T4" fmla="*/ 0 w 208"/>
                <a:gd name="T5" fmla="*/ 5 h 5"/>
                <a:gd name="T6" fmla="*/ 36 w 208"/>
                <a:gd name="T7" fmla="*/ 5 h 5"/>
                <a:gd name="T8" fmla="*/ 208 w 208"/>
                <a:gd name="T9" fmla="*/ 4 h 5"/>
                <a:gd name="T10" fmla="*/ 208 w 208"/>
                <a:gd name="T11" fmla="*/ 0 h 5"/>
                <a:gd name="T12" fmla="*/ 205 w 208"/>
                <a:gd name="T13" fmla="*/ 0 h 5"/>
                <a:gd name="T14" fmla="*/ 34 w 20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5">
                  <a:moveTo>
                    <a:pt x="34" y="0"/>
                  </a:moveTo>
                  <a:cubicBezTo>
                    <a:pt x="0" y="0"/>
                    <a:pt x="0" y="0"/>
                    <a:pt x="0" y="0"/>
                  </a:cubicBezTo>
                  <a:cubicBezTo>
                    <a:pt x="0" y="5"/>
                    <a:pt x="0" y="5"/>
                    <a:pt x="0" y="5"/>
                  </a:cubicBezTo>
                  <a:cubicBezTo>
                    <a:pt x="36" y="5"/>
                    <a:pt x="36" y="5"/>
                    <a:pt x="36" y="5"/>
                  </a:cubicBezTo>
                  <a:cubicBezTo>
                    <a:pt x="208" y="4"/>
                    <a:pt x="208" y="4"/>
                    <a:pt x="208" y="4"/>
                  </a:cubicBezTo>
                  <a:cubicBezTo>
                    <a:pt x="208" y="0"/>
                    <a:pt x="208" y="0"/>
                    <a:pt x="208" y="0"/>
                  </a:cubicBezTo>
                  <a:cubicBezTo>
                    <a:pt x="207" y="0"/>
                    <a:pt x="207" y="0"/>
                    <a:pt x="205" y="0"/>
                  </a:cubicBezTo>
                  <a:cubicBezTo>
                    <a:pt x="115" y="0"/>
                    <a:pt x="34" y="0"/>
                    <a:pt x="34" y="0"/>
                  </a:cubicBezTo>
                  <a:close/>
                </a:path>
              </a:pathLst>
            </a:custGeom>
            <a:solidFill>
              <a:srgbClr val="42A9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81" name="Group 33"/>
          <p:cNvGrpSpPr>
            <a:grpSpLocks noChangeAspect="1"/>
          </p:cNvGrpSpPr>
          <p:nvPr/>
        </p:nvGrpSpPr>
        <p:grpSpPr bwMode="auto">
          <a:xfrm>
            <a:off x="1714988" y="4544219"/>
            <a:ext cx="1873268" cy="2324202"/>
            <a:chOff x="3359" y="1523"/>
            <a:chExt cx="943" cy="1170"/>
          </a:xfrm>
        </p:grpSpPr>
        <p:sp>
          <p:nvSpPr>
            <p:cNvPr id="82" name="Freeform 34"/>
            <p:cNvSpPr>
              <a:spLocks/>
            </p:cNvSpPr>
            <p:nvPr/>
          </p:nvSpPr>
          <p:spPr bwMode="auto">
            <a:xfrm>
              <a:off x="3359" y="1523"/>
              <a:ext cx="943" cy="922"/>
            </a:xfrm>
            <a:custGeom>
              <a:avLst/>
              <a:gdLst>
                <a:gd name="T0" fmla="*/ 213 w 399"/>
                <a:gd name="T1" fmla="*/ 385 h 390"/>
                <a:gd name="T2" fmla="*/ 369 w 399"/>
                <a:gd name="T3" fmla="*/ 198 h 390"/>
                <a:gd name="T4" fmla="*/ 63 w 399"/>
                <a:gd name="T5" fmla="*/ 117 h 390"/>
                <a:gd name="T6" fmla="*/ 213 w 399"/>
                <a:gd name="T7" fmla="*/ 385 h 390"/>
              </a:gdLst>
              <a:ahLst/>
              <a:cxnLst>
                <a:cxn ang="0">
                  <a:pos x="T0" y="T1"/>
                </a:cxn>
                <a:cxn ang="0">
                  <a:pos x="T2" y="T3"/>
                </a:cxn>
                <a:cxn ang="0">
                  <a:pos x="T4" y="T5"/>
                </a:cxn>
                <a:cxn ang="0">
                  <a:pos x="T6" y="T7"/>
                </a:cxn>
              </a:cxnLst>
              <a:rect l="0" t="0" r="r" b="b"/>
              <a:pathLst>
                <a:path w="399" h="390">
                  <a:moveTo>
                    <a:pt x="213" y="385"/>
                  </a:moveTo>
                  <a:cubicBezTo>
                    <a:pt x="276" y="390"/>
                    <a:pt x="399" y="354"/>
                    <a:pt x="369" y="198"/>
                  </a:cubicBezTo>
                  <a:cubicBezTo>
                    <a:pt x="328" y="0"/>
                    <a:pt x="101" y="49"/>
                    <a:pt x="63" y="117"/>
                  </a:cubicBezTo>
                  <a:cubicBezTo>
                    <a:pt x="0" y="229"/>
                    <a:pt x="19" y="370"/>
                    <a:pt x="213" y="385"/>
                  </a:cubicBezTo>
                  <a:close/>
                </a:path>
              </a:pathLst>
            </a:custGeom>
            <a:solidFill>
              <a:srgbClr val="CA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3" name="Freeform 35"/>
            <p:cNvSpPr>
              <a:spLocks/>
            </p:cNvSpPr>
            <p:nvPr/>
          </p:nvSpPr>
          <p:spPr bwMode="auto">
            <a:xfrm>
              <a:off x="3565" y="1904"/>
              <a:ext cx="562" cy="789"/>
            </a:xfrm>
            <a:custGeom>
              <a:avLst/>
              <a:gdLst>
                <a:gd name="T0" fmla="*/ 137 w 238"/>
                <a:gd name="T1" fmla="*/ 137 h 334"/>
                <a:gd name="T2" fmla="*/ 238 w 238"/>
                <a:gd name="T3" fmla="*/ 121 h 334"/>
                <a:gd name="T4" fmla="*/ 135 w 238"/>
                <a:gd name="T5" fmla="*/ 114 h 334"/>
                <a:gd name="T6" fmla="*/ 238 w 238"/>
                <a:gd name="T7" fmla="*/ 54 h 334"/>
                <a:gd name="T8" fmla="*/ 131 w 238"/>
                <a:gd name="T9" fmla="*/ 84 h 334"/>
                <a:gd name="T10" fmla="*/ 131 w 238"/>
                <a:gd name="T11" fmla="*/ 84 h 334"/>
                <a:gd name="T12" fmla="*/ 178 w 238"/>
                <a:gd name="T13" fmla="*/ 6 h 334"/>
                <a:gd name="T14" fmla="*/ 126 w 238"/>
                <a:gd name="T15" fmla="*/ 62 h 334"/>
                <a:gd name="T16" fmla="*/ 92 w 238"/>
                <a:gd name="T17" fmla="*/ 0 h 334"/>
                <a:gd name="T18" fmla="*/ 118 w 238"/>
                <a:gd name="T19" fmla="*/ 85 h 334"/>
                <a:gd name="T20" fmla="*/ 119 w 238"/>
                <a:gd name="T21" fmla="*/ 89 h 334"/>
                <a:gd name="T22" fmla="*/ 22 w 238"/>
                <a:gd name="T23" fmla="*/ 28 h 334"/>
                <a:gd name="T24" fmla="*/ 109 w 238"/>
                <a:gd name="T25" fmla="*/ 117 h 334"/>
                <a:gd name="T26" fmla="*/ 0 w 238"/>
                <a:gd name="T27" fmla="*/ 101 h 334"/>
                <a:gd name="T28" fmla="*/ 111 w 238"/>
                <a:gd name="T29" fmla="*/ 141 h 334"/>
                <a:gd name="T30" fmla="*/ 107 w 238"/>
                <a:gd name="T31" fmla="*/ 334 h 334"/>
                <a:gd name="T32" fmla="*/ 131 w 238"/>
                <a:gd name="T33" fmla="*/ 334 h 334"/>
                <a:gd name="T34" fmla="*/ 137 w 238"/>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334">
                  <a:moveTo>
                    <a:pt x="137" y="137"/>
                  </a:moveTo>
                  <a:cubicBezTo>
                    <a:pt x="137" y="137"/>
                    <a:pt x="167" y="117"/>
                    <a:pt x="238" y="121"/>
                  </a:cubicBezTo>
                  <a:cubicBezTo>
                    <a:pt x="208" y="86"/>
                    <a:pt x="145" y="110"/>
                    <a:pt x="135" y="114"/>
                  </a:cubicBezTo>
                  <a:cubicBezTo>
                    <a:pt x="141" y="84"/>
                    <a:pt x="195" y="41"/>
                    <a:pt x="238" y="54"/>
                  </a:cubicBezTo>
                  <a:cubicBezTo>
                    <a:pt x="197" y="18"/>
                    <a:pt x="151" y="59"/>
                    <a:pt x="131" y="84"/>
                  </a:cubicBezTo>
                  <a:cubicBezTo>
                    <a:pt x="131" y="84"/>
                    <a:pt x="131" y="84"/>
                    <a:pt x="131" y="84"/>
                  </a:cubicBezTo>
                  <a:cubicBezTo>
                    <a:pt x="131" y="59"/>
                    <a:pt x="161" y="22"/>
                    <a:pt x="178" y="6"/>
                  </a:cubicBezTo>
                  <a:cubicBezTo>
                    <a:pt x="147" y="5"/>
                    <a:pt x="126" y="62"/>
                    <a:pt x="126" y="62"/>
                  </a:cubicBezTo>
                  <a:cubicBezTo>
                    <a:pt x="126" y="62"/>
                    <a:pt x="111" y="4"/>
                    <a:pt x="92" y="0"/>
                  </a:cubicBezTo>
                  <a:cubicBezTo>
                    <a:pt x="118" y="45"/>
                    <a:pt x="118" y="85"/>
                    <a:pt x="118" y="85"/>
                  </a:cubicBezTo>
                  <a:cubicBezTo>
                    <a:pt x="119" y="89"/>
                    <a:pt x="119" y="89"/>
                    <a:pt x="119" y="89"/>
                  </a:cubicBezTo>
                  <a:cubicBezTo>
                    <a:pt x="98" y="53"/>
                    <a:pt x="65" y="16"/>
                    <a:pt x="22" y="28"/>
                  </a:cubicBezTo>
                  <a:cubicBezTo>
                    <a:pt x="76" y="43"/>
                    <a:pt x="109" y="102"/>
                    <a:pt x="109" y="117"/>
                  </a:cubicBezTo>
                  <a:cubicBezTo>
                    <a:pt x="88" y="100"/>
                    <a:pt x="33" y="75"/>
                    <a:pt x="0" y="101"/>
                  </a:cubicBezTo>
                  <a:cubicBezTo>
                    <a:pt x="53" y="101"/>
                    <a:pt x="99" y="122"/>
                    <a:pt x="111" y="141"/>
                  </a:cubicBezTo>
                  <a:cubicBezTo>
                    <a:pt x="112" y="159"/>
                    <a:pt x="109" y="280"/>
                    <a:pt x="107" y="334"/>
                  </a:cubicBezTo>
                  <a:cubicBezTo>
                    <a:pt x="131" y="334"/>
                    <a:pt x="131" y="334"/>
                    <a:pt x="131" y="334"/>
                  </a:cubicBezTo>
                  <a:cubicBezTo>
                    <a:pt x="137" y="137"/>
                    <a:pt x="137" y="137"/>
                    <a:pt x="137"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4" name="Freeform 36"/>
            <p:cNvSpPr>
              <a:spLocks/>
            </p:cNvSpPr>
            <p:nvPr/>
          </p:nvSpPr>
          <p:spPr bwMode="auto">
            <a:xfrm>
              <a:off x="3553" y="1620"/>
              <a:ext cx="596" cy="192"/>
            </a:xfrm>
            <a:custGeom>
              <a:avLst/>
              <a:gdLst>
                <a:gd name="T0" fmla="*/ 147 w 252"/>
                <a:gd name="T1" fmla="*/ 17 h 81"/>
                <a:gd name="T2" fmla="*/ 169 w 252"/>
                <a:gd name="T3" fmla="*/ 75 h 81"/>
                <a:gd name="T4" fmla="*/ 217 w 252"/>
                <a:gd name="T5" fmla="*/ 34 h 81"/>
                <a:gd name="T6" fmla="*/ 230 w 252"/>
                <a:gd name="T7" fmla="*/ 79 h 81"/>
                <a:gd name="T8" fmla="*/ 233 w 252"/>
                <a:gd name="T9" fmla="*/ 31 h 81"/>
                <a:gd name="T10" fmla="*/ 172 w 252"/>
                <a:gd name="T11" fmla="*/ 60 h 81"/>
                <a:gd name="T12" fmla="*/ 141 w 252"/>
                <a:gd name="T13" fmla="*/ 4 h 81"/>
                <a:gd name="T14" fmla="*/ 115 w 252"/>
                <a:gd name="T15" fmla="*/ 32 h 81"/>
                <a:gd name="T16" fmla="*/ 85 w 252"/>
                <a:gd name="T17" fmla="*/ 2 h 81"/>
                <a:gd name="T18" fmla="*/ 49 w 252"/>
                <a:gd name="T19" fmla="*/ 64 h 81"/>
                <a:gd name="T20" fmla="*/ 0 w 252"/>
                <a:gd name="T21" fmla="*/ 50 h 81"/>
                <a:gd name="T22" fmla="*/ 56 w 252"/>
                <a:gd name="T23" fmla="*/ 77 h 81"/>
                <a:gd name="T24" fmla="*/ 82 w 252"/>
                <a:gd name="T25" fmla="*/ 11 h 81"/>
                <a:gd name="T26" fmla="*/ 114 w 252"/>
                <a:gd name="T27" fmla="*/ 46 h 81"/>
                <a:gd name="T28" fmla="*/ 147 w 252"/>
                <a:gd name="T29" fmla="*/ 1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2" h="81">
                  <a:moveTo>
                    <a:pt x="147" y="17"/>
                  </a:moveTo>
                  <a:cubicBezTo>
                    <a:pt x="172" y="23"/>
                    <a:pt x="169" y="75"/>
                    <a:pt x="169" y="75"/>
                  </a:cubicBezTo>
                  <a:cubicBezTo>
                    <a:pt x="169" y="75"/>
                    <a:pt x="192" y="20"/>
                    <a:pt x="217" y="34"/>
                  </a:cubicBezTo>
                  <a:cubicBezTo>
                    <a:pt x="248" y="51"/>
                    <a:pt x="232" y="71"/>
                    <a:pt x="230" y="79"/>
                  </a:cubicBezTo>
                  <a:cubicBezTo>
                    <a:pt x="240" y="81"/>
                    <a:pt x="252" y="48"/>
                    <a:pt x="233" y="31"/>
                  </a:cubicBezTo>
                  <a:cubicBezTo>
                    <a:pt x="215" y="13"/>
                    <a:pt x="175" y="24"/>
                    <a:pt x="172" y="60"/>
                  </a:cubicBezTo>
                  <a:cubicBezTo>
                    <a:pt x="176" y="28"/>
                    <a:pt x="170" y="2"/>
                    <a:pt x="141" y="4"/>
                  </a:cubicBezTo>
                  <a:cubicBezTo>
                    <a:pt x="120" y="7"/>
                    <a:pt x="115" y="32"/>
                    <a:pt x="115" y="32"/>
                  </a:cubicBezTo>
                  <a:cubicBezTo>
                    <a:pt x="115" y="32"/>
                    <a:pt x="107" y="0"/>
                    <a:pt x="85" y="2"/>
                  </a:cubicBezTo>
                  <a:cubicBezTo>
                    <a:pt x="48" y="7"/>
                    <a:pt x="40" y="37"/>
                    <a:pt x="49" y="64"/>
                  </a:cubicBezTo>
                  <a:cubicBezTo>
                    <a:pt x="33" y="49"/>
                    <a:pt x="20" y="40"/>
                    <a:pt x="0" y="50"/>
                  </a:cubicBezTo>
                  <a:cubicBezTo>
                    <a:pt x="26" y="49"/>
                    <a:pt x="56" y="77"/>
                    <a:pt x="56" y="77"/>
                  </a:cubicBezTo>
                  <a:cubicBezTo>
                    <a:pt x="56" y="77"/>
                    <a:pt x="44" y="13"/>
                    <a:pt x="82" y="11"/>
                  </a:cubicBezTo>
                  <a:cubicBezTo>
                    <a:pt x="104" y="10"/>
                    <a:pt x="114" y="46"/>
                    <a:pt x="114" y="46"/>
                  </a:cubicBezTo>
                  <a:cubicBezTo>
                    <a:pt x="114" y="46"/>
                    <a:pt x="128" y="12"/>
                    <a:pt x="147" y="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5" name="Freeform 37"/>
            <p:cNvSpPr>
              <a:spLocks/>
            </p:cNvSpPr>
            <p:nvPr/>
          </p:nvSpPr>
          <p:spPr bwMode="auto">
            <a:xfrm>
              <a:off x="3407" y="1788"/>
              <a:ext cx="305" cy="661"/>
            </a:xfrm>
            <a:custGeom>
              <a:avLst/>
              <a:gdLst>
                <a:gd name="T0" fmla="*/ 92 w 129"/>
                <a:gd name="T1" fmla="*/ 257 h 280"/>
                <a:gd name="T2" fmla="*/ 89 w 129"/>
                <a:gd name="T3" fmla="*/ 220 h 280"/>
                <a:gd name="T4" fmla="*/ 50 w 129"/>
                <a:gd name="T5" fmla="*/ 234 h 280"/>
                <a:gd name="T6" fmla="*/ 64 w 129"/>
                <a:gd name="T7" fmla="*/ 186 h 280"/>
                <a:gd name="T8" fmla="*/ 30 w 129"/>
                <a:gd name="T9" fmla="*/ 184 h 280"/>
                <a:gd name="T10" fmla="*/ 45 w 129"/>
                <a:gd name="T11" fmla="*/ 146 h 280"/>
                <a:gd name="T12" fmla="*/ 11 w 129"/>
                <a:gd name="T13" fmla="*/ 133 h 280"/>
                <a:gd name="T14" fmla="*/ 48 w 129"/>
                <a:gd name="T15" fmla="*/ 104 h 280"/>
                <a:gd name="T16" fmla="*/ 16 w 129"/>
                <a:gd name="T17" fmla="*/ 82 h 280"/>
                <a:gd name="T18" fmla="*/ 45 w 129"/>
                <a:gd name="T19" fmla="*/ 64 h 280"/>
                <a:gd name="T20" fmla="*/ 28 w 129"/>
                <a:gd name="T21" fmla="*/ 35 h 280"/>
                <a:gd name="T22" fmla="*/ 47 w 129"/>
                <a:gd name="T23" fmla="*/ 15 h 280"/>
                <a:gd name="T24" fmla="*/ 72 w 129"/>
                <a:gd name="T25" fmla="*/ 8 h 280"/>
                <a:gd name="T26" fmla="*/ 23 w 129"/>
                <a:gd name="T27" fmla="*/ 25 h 280"/>
                <a:gd name="T28" fmla="*/ 35 w 129"/>
                <a:gd name="T29" fmla="*/ 62 h 280"/>
                <a:gd name="T30" fmla="*/ 8 w 129"/>
                <a:gd name="T31" fmla="*/ 84 h 280"/>
                <a:gd name="T32" fmla="*/ 34 w 129"/>
                <a:gd name="T33" fmla="*/ 106 h 280"/>
                <a:gd name="T34" fmla="*/ 1 w 129"/>
                <a:gd name="T35" fmla="*/ 140 h 280"/>
                <a:gd name="T36" fmla="*/ 34 w 129"/>
                <a:gd name="T37" fmla="*/ 154 h 280"/>
                <a:gd name="T38" fmla="*/ 22 w 129"/>
                <a:gd name="T39" fmla="*/ 187 h 280"/>
                <a:gd name="T40" fmla="*/ 53 w 129"/>
                <a:gd name="T41" fmla="*/ 190 h 280"/>
                <a:gd name="T42" fmla="*/ 41 w 129"/>
                <a:gd name="T43" fmla="*/ 237 h 280"/>
                <a:gd name="T44" fmla="*/ 80 w 129"/>
                <a:gd name="T45" fmla="*/ 231 h 280"/>
                <a:gd name="T46" fmla="*/ 100 w 129"/>
                <a:gd name="T47" fmla="*/ 273 h 280"/>
                <a:gd name="T48" fmla="*/ 129 w 129"/>
                <a:gd name="T49" fmla="*/ 249 h 280"/>
                <a:gd name="T50" fmla="*/ 92 w 129"/>
                <a:gd name="T51" fmla="*/ 257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9" h="280">
                  <a:moveTo>
                    <a:pt x="92" y="257"/>
                  </a:moveTo>
                  <a:cubicBezTo>
                    <a:pt x="84" y="249"/>
                    <a:pt x="89" y="220"/>
                    <a:pt x="89" y="220"/>
                  </a:cubicBezTo>
                  <a:cubicBezTo>
                    <a:pt x="89" y="220"/>
                    <a:pt x="58" y="239"/>
                    <a:pt x="50" y="234"/>
                  </a:cubicBezTo>
                  <a:cubicBezTo>
                    <a:pt x="29" y="220"/>
                    <a:pt x="64" y="186"/>
                    <a:pt x="64" y="186"/>
                  </a:cubicBezTo>
                  <a:cubicBezTo>
                    <a:pt x="64" y="186"/>
                    <a:pt x="35" y="192"/>
                    <a:pt x="30" y="184"/>
                  </a:cubicBezTo>
                  <a:cubicBezTo>
                    <a:pt x="24" y="174"/>
                    <a:pt x="45" y="146"/>
                    <a:pt x="45" y="146"/>
                  </a:cubicBezTo>
                  <a:cubicBezTo>
                    <a:pt x="45" y="146"/>
                    <a:pt x="10" y="158"/>
                    <a:pt x="11" y="133"/>
                  </a:cubicBezTo>
                  <a:cubicBezTo>
                    <a:pt x="11" y="109"/>
                    <a:pt x="48" y="104"/>
                    <a:pt x="48" y="104"/>
                  </a:cubicBezTo>
                  <a:cubicBezTo>
                    <a:pt x="48" y="104"/>
                    <a:pt x="14" y="91"/>
                    <a:pt x="16" y="82"/>
                  </a:cubicBezTo>
                  <a:cubicBezTo>
                    <a:pt x="18" y="67"/>
                    <a:pt x="29" y="66"/>
                    <a:pt x="45" y="64"/>
                  </a:cubicBezTo>
                  <a:cubicBezTo>
                    <a:pt x="41" y="62"/>
                    <a:pt x="28" y="41"/>
                    <a:pt x="28" y="35"/>
                  </a:cubicBezTo>
                  <a:cubicBezTo>
                    <a:pt x="28" y="28"/>
                    <a:pt x="36" y="17"/>
                    <a:pt x="47" y="15"/>
                  </a:cubicBezTo>
                  <a:cubicBezTo>
                    <a:pt x="52" y="13"/>
                    <a:pt x="61" y="11"/>
                    <a:pt x="72" y="8"/>
                  </a:cubicBezTo>
                  <a:cubicBezTo>
                    <a:pt x="54" y="0"/>
                    <a:pt x="30" y="8"/>
                    <a:pt x="23" y="25"/>
                  </a:cubicBezTo>
                  <a:cubicBezTo>
                    <a:pt x="12" y="46"/>
                    <a:pt x="35" y="62"/>
                    <a:pt x="35" y="62"/>
                  </a:cubicBezTo>
                  <a:cubicBezTo>
                    <a:pt x="35" y="62"/>
                    <a:pt x="11" y="53"/>
                    <a:pt x="8" y="84"/>
                  </a:cubicBezTo>
                  <a:cubicBezTo>
                    <a:pt x="6" y="98"/>
                    <a:pt x="16" y="99"/>
                    <a:pt x="34" y="106"/>
                  </a:cubicBezTo>
                  <a:cubicBezTo>
                    <a:pt x="16" y="103"/>
                    <a:pt x="0" y="117"/>
                    <a:pt x="1" y="140"/>
                  </a:cubicBezTo>
                  <a:cubicBezTo>
                    <a:pt x="3" y="163"/>
                    <a:pt x="34" y="154"/>
                    <a:pt x="34" y="154"/>
                  </a:cubicBezTo>
                  <a:cubicBezTo>
                    <a:pt x="34" y="154"/>
                    <a:pt x="14" y="171"/>
                    <a:pt x="22" y="187"/>
                  </a:cubicBezTo>
                  <a:cubicBezTo>
                    <a:pt x="29" y="202"/>
                    <a:pt x="53" y="190"/>
                    <a:pt x="53" y="190"/>
                  </a:cubicBezTo>
                  <a:cubicBezTo>
                    <a:pt x="53" y="190"/>
                    <a:pt x="17" y="222"/>
                    <a:pt x="41" y="237"/>
                  </a:cubicBezTo>
                  <a:cubicBezTo>
                    <a:pt x="62" y="251"/>
                    <a:pt x="69" y="242"/>
                    <a:pt x="80" y="231"/>
                  </a:cubicBezTo>
                  <a:cubicBezTo>
                    <a:pt x="75" y="244"/>
                    <a:pt x="79" y="269"/>
                    <a:pt x="100" y="273"/>
                  </a:cubicBezTo>
                  <a:cubicBezTo>
                    <a:pt x="127" y="280"/>
                    <a:pt x="129" y="249"/>
                    <a:pt x="129" y="249"/>
                  </a:cubicBezTo>
                  <a:cubicBezTo>
                    <a:pt x="129" y="249"/>
                    <a:pt x="111" y="277"/>
                    <a:pt x="92" y="25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6" name="Freeform 38"/>
            <p:cNvSpPr>
              <a:spLocks/>
            </p:cNvSpPr>
            <p:nvPr/>
          </p:nvSpPr>
          <p:spPr bwMode="auto">
            <a:xfrm>
              <a:off x="3884" y="1779"/>
              <a:ext cx="392" cy="666"/>
            </a:xfrm>
            <a:custGeom>
              <a:avLst/>
              <a:gdLst>
                <a:gd name="T0" fmla="*/ 163 w 166"/>
                <a:gd name="T1" fmla="*/ 112 h 282"/>
                <a:gd name="T2" fmla="*/ 138 w 166"/>
                <a:gd name="T3" fmla="*/ 83 h 282"/>
                <a:gd name="T4" fmla="*/ 155 w 166"/>
                <a:gd name="T5" fmla="*/ 56 h 282"/>
                <a:gd name="T6" fmla="*/ 131 w 166"/>
                <a:gd name="T7" fmla="*/ 37 h 282"/>
                <a:gd name="T8" fmla="*/ 136 w 166"/>
                <a:gd name="T9" fmla="*/ 13 h 282"/>
                <a:gd name="T10" fmla="*/ 114 w 166"/>
                <a:gd name="T11" fmla="*/ 11 h 282"/>
                <a:gd name="T12" fmla="*/ 117 w 166"/>
                <a:gd name="T13" fmla="*/ 14 h 282"/>
                <a:gd name="T14" fmla="*/ 131 w 166"/>
                <a:gd name="T15" fmla="*/ 17 h 282"/>
                <a:gd name="T16" fmla="*/ 122 w 166"/>
                <a:gd name="T17" fmla="*/ 42 h 282"/>
                <a:gd name="T18" fmla="*/ 146 w 166"/>
                <a:gd name="T19" fmla="*/ 57 h 282"/>
                <a:gd name="T20" fmla="*/ 121 w 166"/>
                <a:gd name="T21" fmla="*/ 86 h 282"/>
                <a:gd name="T22" fmla="*/ 154 w 166"/>
                <a:gd name="T23" fmla="*/ 109 h 282"/>
                <a:gd name="T24" fmla="*/ 117 w 166"/>
                <a:gd name="T25" fmla="*/ 154 h 282"/>
                <a:gd name="T26" fmla="*/ 139 w 166"/>
                <a:gd name="T27" fmla="*/ 182 h 282"/>
                <a:gd name="T28" fmla="*/ 88 w 166"/>
                <a:gd name="T29" fmla="*/ 196 h 282"/>
                <a:gd name="T30" fmla="*/ 105 w 166"/>
                <a:gd name="T31" fmla="*/ 236 h 282"/>
                <a:gd name="T32" fmla="*/ 79 w 166"/>
                <a:gd name="T33" fmla="*/ 225 h 282"/>
                <a:gd name="T34" fmla="*/ 70 w 166"/>
                <a:gd name="T35" fmla="*/ 254 h 282"/>
                <a:gd name="T36" fmla="*/ 36 w 166"/>
                <a:gd name="T37" fmla="*/ 228 h 282"/>
                <a:gd name="T38" fmla="*/ 25 w 166"/>
                <a:gd name="T39" fmla="*/ 271 h 282"/>
                <a:gd name="T40" fmla="*/ 0 w 166"/>
                <a:gd name="T41" fmla="*/ 249 h 282"/>
                <a:gd name="T42" fmla="*/ 24 w 166"/>
                <a:gd name="T43" fmla="*/ 278 h 282"/>
                <a:gd name="T44" fmla="*/ 42 w 166"/>
                <a:gd name="T45" fmla="*/ 241 h 282"/>
                <a:gd name="T46" fmla="*/ 74 w 166"/>
                <a:gd name="T47" fmla="*/ 265 h 282"/>
                <a:gd name="T48" fmla="*/ 87 w 166"/>
                <a:gd name="T49" fmla="*/ 241 h 282"/>
                <a:gd name="T50" fmla="*/ 115 w 166"/>
                <a:gd name="T51" fmla="*/ 240 h 282"/>
                <a:gd name="T52" fmla="*/ 99 w 166"/>
                <a:gd name="T53" fmla="*/ 204 h 282"/>
                <a:gd name="T54" fmla="*/ 149 w 166"/>
                <a:gd name="T55" fmla="*/ 186 h 282"/>
                <a:gd name="T56" fmla="*/ 131 w 166"/>
                <a:gd name="T57" fmla="*/ 154 h 282"/>
                <a:gd name="T58" fmla="*/ 163 w 166"/>
                <a:gd name="T59" fmla="*/ 1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6" h="282">
                  <a:moveTo>
                    <a:pt x="163" y="112"/>
                  </a:moveTo>
                  <a:cubicBezTo>
                    <a:pt x="161" y="90"/>
                    <a:pt x="138" y="83"/>
                    <a:pt x="138" y="83"/>
                  </a:cubicBezTo>
                  <a:cubicBezTo>
                    <a:pt x="138" y="83"/>
                    <a:pt x="156" y="75"/>
                    <a:pt x="155" y="56"/>
                  </a:cubicBezTo>
                  <a:cubicBezTo>
                    <a:pt x="154" y="35"/>
                    <a:pt x="131" y="37"/>
                    <a:pt x="131" y="37"/>
                  </a:cubicBezTo>
                  <a:cubicBezTo>
                    <a:pt x="131" y="37"/>
                    <a:pt x="141" y="25"/>
                    <a:pt x="136" y="13"/>
                  </a:cubicBezTo>
                  <a:cubicBezTo>
                    <a:pt x="131" y="0"/>
                    <a:pt x="114" y="11"/>
                    <a:pt x="114" y="11"/>
                  </a:cubicBezTo>
                  <a:cubicBezTo>
                    <a:pt x="117" y="14"/>
                    <a:pt x="117" y="14"/>
                    <a:pt x="117" y="14"/>
                  </a:cubicBezTo>
                  <a:cubicBezTo>
                    <a:pt x="117" y="14"/>
                    <a:pt x="129" y="10"/>
                    <a:pt x="131" y="17"/>
                  </a:cubicBezTo>
                  <a:cubicBezTo>
                    <a:pt x="133" y="26"/>
                    <a:pt x="122" y="42"/>
                    <a:pt x="122" y="42"/>
                  </a:cubicBezTo>
                  <a:cubicBezTo>
                    <a:pt x="122" y="42"/>
                    <a:pt x="145" y="42"/>
                    <a:pt x="146" y="57"/>
                  </a:cubicBezTo>
                  <a:cubicBezTo>
                    <a:pt x="149" y="71"/>
                    <a:pt x="121" y="86"/>
                    <a:pt x="121" y="86"/>
                  </a:cubicBezTo>
                  <a:cubicBezTo>
                    <a:pt x="121" y="86"/>
                    <a:pt x="155" y="88"/>
                    <a:pt x="154" y="109"/>
                  </a:cubicBezTo>
                  <a:cubicBezTo>
                    <a:pt x="153" y="129"/>
                    <a:pt x="117" y="154"/>
                    <a:pt x="117" y="154"/>
                  </a:cubicBezTo>
                  <a:cubicBezTo>
                    <a:pt x="117" y="154"/>
                    <a:pt x="141" y="158"/>
                    <a:pt x="139" y="182"/>
                  </a:cubicBezTo>
                  <a:cubicBezTo>
                    <a:pt x="137" y="205"/>
                    <a:pt x="88" y="196"/>
                    <a:pt x="88" y="196"/>
                  </a:cubicBezTo>
                  <a:cubicBezTo>
                    <a:pt x="88" y="196"/>
                    <a:pt x="111" y="231"/>
                    <a:pt x="105" y="236"/>
                  </a:cubicBezTo>
                  <a:cubicBezTo>
                    <a:pt x="93" y="246"/>
                    <a:pt x="79" y="225"/>
                    <a:pt x="79" y="225"/>
                  </a:cubicBezTo>
                  <a:cubicBezTo>
                    <a:pt x="79" y="225"/>
                    <a:pt x="84" y="254"/>
                    <a:pt x="70" y="254"/>
                  </a:cubicBezTo>
                  <a:cubicBezTo>
                    <a:pt x="57" y="254"/>
                    <a:pt x="36" y="228"/>
                    <a:pt x="36" y="228"/>
                  </a:cubicBezTo>
                  <a:cubicBezTo>
                    <a:pt x="36" y="228"/>
                    <a:pt x="36" y="267"/>
                    <a:pt x="25" y="271"/>
                  </a:cubicBezTo>
                  <a:cubicBezTo>
                    <a:pt x="13" y="274"/>
                    <a:pt x="0" y="249"/>
                    <a:pt x="0" y="249"/>
                  </a:cubicBezTo>
                  <a:cubicBezTo>
                    <a:pt x="0" y="249"/>
                    <a:pt x="2" y="282"/>
                    <a:pt x="24" y="278"/>
                  </a:cubicBezTo>
                  <a:cubicBezTo>
                    <a:pt x="45" y="274"/>
                    <a:pt x="42" y="241"/>
                    <a:pt x="42" y="241"/>
                  </a:cubicBezTo>
                  <a:cubicBezTo>
                    <a:pt x="42" y="241"/>
                    <a:pt x="62" y="269"/>
                    <a:pt x="74" y="265"/>
                  </a:cubicBezTo>
                  <a:cubicBezTo>
                    <a:pt x="88" y="262"/>
                    <a:pt x="87" y="241"/>
                    <a:pt x="87" y="241"/>
                  </a:cubicBezTo>
                  <a:cubicBezTo>
                    <a:pt x="87" y="241"/>
                    <a:pt x="103" y="256"/>
                    <a:pt x="115" y="240"/>
                  </a:cubicBezTo>
                  <a:cubicBezTo>
                    <a:pt x="122" y="229"/>
                    <a:pt x="99" y="204"/>
                    <a:pt x="99" y="204"/>
                  </a:cubicBezTo>
                  <a:cubicBezTo>
                    <a:pt x="99" y="204"/>
                    <a:pt x="145" y="212"/>
                    <a:pt x="149" y="186"/>
                  </a:cubicBezTo>
                  <a:cubicBezTo>
                    <a:pt x="151" y="158"/>
                    <a:pt x="131" y="154"/>
                    <a:pt x="131" y="154"/>
                  </a:cubicBezTo>
                  <a:cubicBezTo>
                    <a:pt x="131" y="154"/>
                    <a:pt x="166" y="134"/>
                    <a:pt x="163" y="11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87" name="Group 43"/>
          <p:cNvGrpSpPr>
            <a:grpSpLocks noChangeAspect="1"/>
          </p:cNvGrpSpPr>
          <p:nvPr/>
        </p:nvGrpSpPr>
        <p:grpSpPr bwMode="auto">
          <a:xfrm>
            <a:off x="1168399" y="5011046"/>
            <a:ext cx="1497013" cy="1857375"/>
            <a:chOff x="3367" y="1523"/>
            <a:chExt cx="943" cy="1170"/>
          </a:xfrm>
        </p:grpSpPr>
        <p:sp>
          <p:nvSpPr>
            <p:cNvPr id="88" name="Freeform 44"/>
            <p:cNvSpPr>
              <a:spLocks/>
            </p:cNvSpPr>
            <p:nvPr/>
          </p:nvSpPr>
          <p:spPr bwMode="auto">
            <a:xfrm>
              <a:off x="3757" y="2208"/>
              <a:ext cx="236" cy="88"/>
            </a:xfrm>
            <a:custGeom>
              <a:avLst/>
              <a:gdLst>
                <a:gd name="T0" fmla="*/ 0 w 100"/>
                <a:gd name="T1" fmla="*/ 12 h 37"/>
                <a:gd name="T2" fmla="*/ 98 w 100"/>
                <a:gd name="T3" fmla="*/ 37 h 37"/>
                <a:gd name="T4" fmla="*/ 100 w 100"/>
                <a:gd name="T5" fmla="*/ 25 h 37"/>
                <a:gd name="T6" fmla="*/ 4 w 100"/>
                <a:gd name="T7" fmla="*/ 0 h 37"/>
                <a:gd name="T8" fmla="*/ 0 w 100"/>
                <a:gd name="T9" fmla="*/ 12 h 37"/>
              </a:gdLst>
              <a:ahLst/>
              <a:cxnLst>
                <a:cxn ang="0">
                  <a:pos x="T0" y="T1"/>
                </a:cxn>
                <a:cxn ang="0">
                  <a:pos x="T2" y="T3"/>
                </a:cxn>
                <a:cxn ang="0">
                  <a:pos x="T4" y="T5"/>
                </a:cxn>
                <a:cxn ang="0">
                  <a:pos x="T6" y="T7"/>
                </a:cxn>
                <a:cxn ang="0">
                  <a:pos x="T8" y="T9"/>
                </a:cxn>
              </a:cxnLst>
              <a:rect l="0" t="0" r="r" b="b"/>
              <a:pathLst>
                <a:path w="100" h="37">
                  <a:moveTo>
                    <a:pt x="0" y="12"/>
                  </a:moveTo>
                  <a:cubicBezTo>
                    <a:pt x="31" y="22"/>
                    <a:pt x="64" y="30"/>
                    <a:pt x="98" y="37"/>
                  </a:cubicBezTo>
                  <a:cubicBezTo>
                    <a:pt x="100" y="25"/>
                    <a:pt x="100" y="25"/>
                    <a:pt x="100" y="25"/>
                  </a:cubicBezTo>
                  <a:cubicBezTo>
                    <a:pt x="67" y="18"/>
                    <a:pt x="34" y="9"/>
                    <a:pt x="4" y="0"/>
                  </a:cubicBezTo>
                  <a:cubicBezTo>
                    <a:pt x="4" y="0"/>
                    <a:pt x="4" y="0"/>
                    <a:pt x="0" y="12"/>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9" name="Freeform 45"/>
            <p:cNvSpPr>
              <a:spLocks/>
            </p:cNvSpPr>
            <p:nvPr/>
          </p:nvSpPr>
          <p:spPr bwMode="auto">
            <a:xfrm>
              <a:off x="3367" y="1523"/>
              <a:ext cx="943" cy="922"/>
            </a:xfrm>
            <a:custGeom>
              <a:avLst/>
              <a:gdLst>
                <a:gd name="T0" fmla="*/ 212 w 399"/>
                <a:gd name="T1" fmla="*/ 385 h 390"/>
                <a:gd name="T2" fmla="*/ 368 w 399"/>
                <a:gd name="T3" fmla="*/ 198 h 390"/>
                <a:gd name="T4" fmla="*/ 62 w 399"/>
                <a:gd name="T5" fmla="*/ 117 h 390"/>
                <a:gd name="T6" fmla="*/ 212 w 399"/>
                <a:gd name="T7" fmla="*/ 385 h 390"/>
              </a:gdLst>
              <a:ahLst/>
              <a:cxnLst>
                <a:cxn ang="0">
                  <a:pos x="T0" y="T1"/>
                </a:cxn>
                <a:cxn ang="0">
                  <a:pos x="T2" y="T3"/>
                </a:cxn>
                <a:cxn ang="0">
                  <a:pos x="T4" y="T5"/>
                </a:cxn>
                <a:cxn ang="0">
                  <a:pos x="T6" y="T7"/>
                </a:cxn>
              </a:cxnLst>
              <a:rect l="0" t="0" r="r" b="b"/>
              <a:pathLst>
                <a:path w="399" h="390">
                  <a:moveTo>
                    <a:pt x="212" y="385"/>
                  </a:moveTo>
                  <a:cubicBezTo>
                    <a:pt x="275" y="390"/>
                    <a:pt x="399" y="354"/>
                    <a:pt x="368" y="198"/>
                  </a:cubicBezTo>
                  <a:cubicBezTo>
                    <a:pt x="328" y="0"/>
                    <a:pt x="100" y="49"/>
                    <a:pt x="62" y="117"/>
                  </a:cubicBezTo>
                  <a:cubicBezTo>
                    <a:pt x="0" y="229"/>
                    <a:pt x="18" y="370"/>
                    <a:pt x="212" y="385"/>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0" name="Freeform 46"/>
            <p:cNvSpPr>
              <a:spLocks/>
            </p:cNvSpPr>
            <p:nvPr/>
          </p:nvSpPr>
          <p:spPr bwMode="auto">
            <a:xfrm>
              <a:off x="3571" y="1904"/>
              <a:ext cx="564" cy="789"/>
            </a:xfrm>
            <a:custGeom>
              <a:avLst/>
              <a:gdLst>
                <a:gd name="T0" fmla="*/ 136 w 239"/>
                <a:gd name="T1" fmla="*/ 137 h 334"/>
                <a:gd name="T2" fmla="*/ 238 w 239"/>
                <a:gd name="T3" fmla="*/ 121 h 334"/>
                <a:gd name="T4" fmla="*/ 136 w 239"/>
                <a:gd name="T5" fmla="*/ 114 h 334"/>
                <a:gd name="T6" fmla="*/ 239 w 239"/>
                <a:gd name="T7" fmla="*/ 54 h 334"/>
                <a:gd name="T8" fmla="*/ 133 w 239"/>
                <a:gd name="T9" fmla="*/ 84 h 334"/>
                <a:gd name="T10" fmla="*/ 133 w 239"/>
                <a:gd name="T11" fmla="*/ 84 h 334"/>
                <a:gd name="T12" fmla="*/ 178 w 239"/>
                <a:gd name="T13" fmla="*/ 6 h 334"/>
                <a:gd name="T14" fmla="*/ 127 w 239"/>
                <a:gd name="T15" fmla="*/ 62 h 334"/>
                <a:gd name="T16" fmla="*/ 92 w 239"/>
                <a:gd name="T17" fmla="*/ 0 h 334"/>
                <a:gd name="T18" fmla="*/ 119 w 239"/>
                <a:gd name="T19" fmla="*/ 85 h 334"/>
                <a:gd name="T20" fmla="*/ 119 w 239"/>
                <a:gd name="T21" fmla="*/ 89 h 334"/>
                <a:gd name="T22" fmla="*/ 21 w 239"/>
                <a:gd name="T23" fmla="*/ 28 h 334"/>
                <a:gd name="T24" fmla="*/ 108 w 239"/>
                <a:gd name="T25" fmla="*/ 117 h 334"/>
                <a:gd name="T26" fmla="*/ 0 w 239"/>
                <a:gd name="T27" fmla="*/ 101 h 334"/>
                <a:gd name="T28" fmla="*/ 110 w 239"/>
                <a:gd name="T29" fmla="*/ 141 h 334"/>
                <a:gd name="T30" fmla="*/ 106 w 239"/>
                <a:gd name="T31" fmla="*/ 334 h 334"/>
                <a:gd name="T32" fmla="*/ 130 w 239"/>
                <a:gd name="T33" fmla="*/ 334 h 334"/>
                <a:gd name="T34" fmla="*/ 136 w 239"/>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9" h="334">
                  <a:moveTo>
                    <a:pt x="136" y="137"/>
                  </a:moveTo>
                  <a:cubicBezTo>
                    <a:pt x="136" y="137"/>
                    <a:pt x="165" y="117"/>
                    <a:pt x="238" y="121"/>
                  </a:cubicBezTo>
                  <a:cubicBezTo>
                    <a:pt x="208" y="86"/>
                    <a:pt x="144" y="110"/>
                    <a:pt x="136" y="114"/>
                  </a:cubicBezTo>
                  <a:cubicBezTo>
                    <a:pt x="141" y="84"/>
                    <a:pt x="196" y="41"/>
                    <a:pt x="239" y="54"/>
                  </a:cubicBezTo>
                  <a:cubicBezTo>
                    <a:pt x="198" y="18"/>
                    <a:pt x="150" y="59"/>
                    <a:pt x="133" y="84"/>
                  </a:cubicBezTo>
                  <a:cubicBezTo>
                    <a:pt x="133" y="84"/>
                    <a:pt x="133" y="84"/>
                    <a:pt x="133" y="84"/>
                  </a:cubicBezTo>
                  <a:cubicBezTo>
                    <a:pt x="133" y="59"/>
                    <a:pt x="162" y="22"/>
                    <a:pt x="178" y="6"/>
                  </a:cubicBezTo>
                  <a:cubicBezTo>
                    <a:pt x="148" y="5"/>
                    <a:pt x="127" y="62"/>
                    <a:pt x="127" y="62"/>
                  </a:cubicBezTo>
                  <a:cubicBezTo>
                    <a:pt x="127" y="62"/>
                    <a:pt x="110" y="4"/>
                    <a:pt x="92" y="0"/>
                  </a:cubicBezTo>
                  <a:cubicBezTo>
                    <a:pt x="118" y="45"/>
                    <a:pt x="119" y="85"/>
                    <a:pt x="119" y="85"/>
                  </a:cubicBezTo>
                  <a:cubicBezTo>
                    <a:pt x="119" y="89"/>
                    <a:pt x="119" y="89"/>
                    <a:pt x="119" y="89"/>
                  </a:cubicBezTo>
                  <a:cubicBezTo>
                    <a:pt x="97" y="53"/>
                    <a:pt x="65" y="16"/>
                    <a:pt x="21" y="28"/>
                  </a:cubicBezTo>
                  <a:cubicBezTo>
                    <a:pt x="75" y="43"/>
                    <a:pt x="108" y="102"/>
                    <a:pt x="108" y="117"/>
                  </a:cubicBezTo>
                  <a:cubicBezTo>
                    <a:pt x="87" y="100"/>
                    <a:pt x="33" y="75"/>
                    <a:pt x="0" y="101"/>
                  </a:cubicBezTo>
                  <a:cubicBezTo>
                    <a:pt x="52" y="101"/>
                    <a:pt x="98" y="122"/>
                    <a:pt x="110" y="141"/>
                  </a:cubicBezTo>
                  <a:cubicBezTo>
                    <a:pt x="112" y="159"/>
                    <a:pt x="107" y="280"/>
                    <a:pt x="106" y="334"/>
                  </a:cubicBezTo>
                  <a:cubicBezTo>
                    <a:pt x="130" y="334"/>
                    <a:pt x="130" y="334"/>
                    <a:pt x="130" y="334"/>
                  </a:cubicBezTo>
                  <a:cubicBezTo>
                    <a:pt x="136" y="137"/>
                    <a:pt x="136" y="137"/>
                    <a:pt x="136"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1" name="Freeform 47"/>
            <p:cNvSpPr>
              <a:spLocks/>
            </p:cNvSpPr>
            <p:nvPr/>
          </p:nvSpPr>
          <p:spPr bwMode="auto">
            <a:xfrm>
              <a:off x="3528" y="1620"/>
              <a:ext cx="593" cy="192"/>
            </a:xfrm>
            <a:custGeom>
              <a:avLst/>
              <a:gdLst>
                <a:gd name="T0" fmla="*/ 196 w 251"/>
                <a:gd name="T1" fmla="*/ 77 h 81"/>
                <a:gd name="T2" fmla="*/ 251 w 251"/>
                <a:gd name="T3" fmla="*/ 50 h 81"/>
                <a:gd name="T4" fmla="*/ 203 w 251"/>
                <a:gd name="T5" fmla="*/ 64 h 81"/>
                <a:gd name="T6" fmla="*/ 168 w 251"/>
                <a:gd name="T7" fmla="*/ 2 h 81"/>
                <a:gd name="T8" fmla="*/ 136 w 251"/>
                <a:gd name="T9" fmla="*/ 32 h 81"/>
                <a:gd name="T10" fmla="*/ 111 w 251"/>
                <a:gd name="T11" fmla="*/ 4 h 81"/>
                <a:gd name="T12" fmla="*/ 79 w 251"/>
                <a:gd name="T13" fmla="*/ 60 h 81"/>
                <a:gd name="T14" fmla="*/ 19 w 251"/>
                <a:gd name="T15" fmla="*/ 31 h 81"/>
                <a:gd name="T16" fmla="*/ 22 w 251"/>
                <a:gd name="T17" fmla="*/ 79 h 81"/>
                <a:gd name="T18" fmla="*/ 34 w 251"/>
                <a:gd name="T19" fmla="*/ 34 h 81"/>
                <a:gd name="T20" fmla="*/ 83 w 251"/>
                <a:gd name="T21" fmla="*/ 75 h 81"/>
                <a:gd name="T22" fmla="*/ 106 w 251"/>
                <a:gd name="T23" fmla="*/ 17 h 81"/>
                <a:gd name="T24" fmla="*/ 138 w 251"/>
                <a:gd name="T25" fmla="*/ 46 h 81"/>
                <a:gd name="T26" fmla="*/ 171 w 251"/>
                <a:gd name="T27" fmla="*/ 11 h 81"/>
                <a:gd name="T28" fmla="*/ 196 w 251"/>
                <a:gd name="T29" fmla="*/ 7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1" h="81">
                  <a:moveTo>
                    <a:pt x="196" y="77"/>
                  </a:moveTo>
                  <a:cubicBezTo>
                    <a:pt x="196" y="77"/>
                    <a:pt x="226" y="49"/>
                    <a:pt x="251" y="50"/>
                  </a:cubicBezTo>
                  <a:cubicBezTo>
                    <a:pt x="232" y="40"/>
                    <a:pt x="220" y="49"/>
                    <a:pt x="203" y="64"/>
                  </a:cubicBezTo>
                  <a:cubicBezTo>
                    <a:pt x="213" y="37"/>
                    <a:pt x="205" y="7"/>
                    <a:pt x="168" y="2"/>
                  </a:cubicBezTo>
                  <a:cubicBezTo>
                    <a:pt x="145" y="0"/>
                    <a:pt x="136" y="32"/>
                    <a:pt x="136" y="32"/>
                  </a:cubicBezTo>
                  <a:cubicBezTo>
                    <a:pt x="136" y="32"/>
                    <a:pt x="133" y="7"/>
                    <a:pt x="111" y="4"/>
                  </a:cubicBezTo>
                  <a:cubicBezTo>
                    <a:pt x="83" y="2"/>
                    <a:pt x="76" y="28"/>
                    <a:pt x="79" y="60"/>
                  </a:cubicBezTo>
                  <a:cubicBezTo>
                    <a:pt x="77" y="24"/>
                    <a:pt x="38" y="13"/>
                    <a:pt x="19" y="31"/>
                  </a:cubicBezTo>
                  <a:cubicBezTo>
                    <a:pt x="0" y="48"/>
                    <a:pt x="12" y="81"/>
                    <a:pt x="22" y="79"/>
                  </a:cubicBezTo>
                  <a:cubicBezTo>
                    <a:pt x="19" y="71"/>
                    <a:pt x="5" y="51"/>
                    <a:pt x="34" y="34"/>
                  </a:cubicBezTo>
                  <a:cubicBezTo>
                    <a:pt x="61" y="20"/>
                    <a:pt x="83" y="75"/>
                    <a:pt x="83" y="75"/>
                  </a:cubicBezTo>
                  <a:cubicBezTo>
                    <a:pt x="83" y="75"/>
                    <a:pt x="79" y="23"/>
                    <a:pt x="106" y="17"/>
                  </a:cubicBezTo>
                  <a:cubicBezTo>
                    <a:pt x="125" y="12"/>
                    <a:pt x="138" y="46"/>
                    <a:pt x="138" y="46"/>
                  </a:cubicBezTo>
                  <a:cubicBezTo>
                    <a:pt x="138" y="46"/>
                    <a:pt x="148" y="10"/>
                    <a:pt x="171" y="11"/>
                  </a:cubicBezTo>
                  <a:cubicBezTo>
                    <a:pt x="209" y="13"/>
                    <a:pt x="196" y="77"/>
                    <a:pt x="196" y="7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2" name="Freeform 48"/>
            <p:cNvSpPr>
              <a:spLocks/>
            </p:cNvSpPr>
            <p:nvPr/>
          </p:nvSpPr>
          <p:spPr bwMode="auto">
            <a:xfrm>
              <a:off x="3965" y="1788"/>
              <a:ext cx="307" cy="661"/>
            </a:xfrm>
            <a:custGeom>
              <a:avLst/>
              <a:gdLst>
                <a:gd name="T0" fmla="*/ 95 w 130"/>
                <a:gd name="T1" fmla="*/ 106 h 280"/>
                <a:gd name="T2" fmla="*/ 122 w 130"/>
                <a:gd name="T3" fmla="*/ 84 h 280"/>
                <a:gd name="T4" fmla="*/ 94 w 130"/>
                <a:gd name="T5" fmla="*/ 62 h 280"/>
                <a:gd name="T6" fmla="*/ 107 w 130"/>
                <a:gd name="T7" fmla="*/ 25 h 280"/>
                <a:gd name="T8" fmla="*/ 56 w 130"/>
                <a:gd name="T9" fmla="*/ 8 h 280"/>
                <a:gd name="T10" fmla="*/ 81 w 130"/>
                <a:gd name="T11" fmla="*/ 15 h 280"/>
                <a:gd name="T12" fmla="*/ 101 w 130"/>
                <a:gd name="T13" fmla="*/ 35 h 280"/>
                <a:gd name="T14" fmla="*/ 83 w 130"/>
                <a:gd name="T15" fmla="*/ 64 h 280"/>
                <a:gd name="T16" fmla="*/ 113 w 130"/>
                <a:gd name="T17" fmla="*/ 82 h 280"/>
                <a:gd name="T18" fmla="*/ 80 w 130"/>
                <a:gd name="T19" fmla="*/ 104 h 280"/>
                <a:gd name="T20" fmla="*/ 119 w 130"/>
                <a:gd name="T21" fmla="*/ 133 h 280"/>
                <a:gd name="T22" fmla="*/ 84 w 130"/>
                <a:gd name="T23" fmla="*/ 146 h 280"/>
                <a:gd name="T24" fmla="*/ 99 w 130"/>
                <a:gd name="T25" fmla="*/ 184 h 280"/>
                <a:gd name="T26" fmla="*/ 65 w 130"/>
                <a:gd name="T27" fmla="*/ 186 h 280"/>
                <a:gd name="T28" fmla="*/ 79 w 130"/>
                <a:gd name="T29" fmla="*/ 234 h 280"/>
                <a:gd name="T30" fmla="*/ 41 w 130"/>
                <a:gd name="T31" fmla="*/ 220 h 280"/>
                <a:gd name="T32" fmla="*/ 37 w 130"/>
                <a:gd name="T33" fmla="*/ 257 h 280"/>
                <a:gd name="T34" fmla="*/ 0 w 130"/>
                <a:gd name="T35" fmla="*/ 249 h 280"/>
                <a:gd name="T36" fmla="*/ 29 w 130"/>
                <a:gd name="T37" fmla="*/ 273 h 280"/>
                <a:gd name="T38" fmla="*/ 49 w 130"/>
                <a:gd name="T39" fmla="*/ 231 h 280"/>
                <a:gd name="T40" fmla="*/ 89 w 130"/>
                <a:gd name="T41" fmla="*/ 237 h 280"/>
                <a:gd name="T42" fmla="*/ 76 w 130"/>
                <a:gd name="T43" fmla="*/ 190 h 280"/>
                <a:gd name="T44" fmla="*/ 107 w 130"/>
                <a:gd name="T45" fmla="*/ 187 h 280"/>
                <a:gd name="T46" fmla="*/ 95 w 130"/>
                <a:gd name="T47" fmla="*/ 154 h 280"/>
                <a:gd name="T48" fmla="*/ 128 w 130"/>
                <a:gd name="T49" fmla="*/ 140 h 280"/>
                <a:gd name="T50" fmla="*/ 95 w 130"/>
                <a:gd name="T51" fmla="*/ 10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0" h="280">
                  <a:moveTo>
                    <a:pt x="95" y="106"/>
                  </a:moveTo>
                  <a:cubicBezTo>
                    <a:pt x="113" y="99"/>
                    <a:pt x="124" y="98"/>
                    <a:pt x="122" y="84"/>
                  </a:cubicBezTo>
                  <a:cubicBezTo>
                    <a:pt x="119" y="53"/>
                    <a:pt x="94" y="62"/>
                    <a:pt x="94" y="62"/>
                  </a:cubicBezTo>
                  <a:cubicBezTo>
                    <a:pt x="94" y="62"/>
                    <a:pt x="116" y="46"/>
                    <a:pt x="107" y="25"/>
                  </a:cubicBezTo>
                  <a:cubicBezTo>
                    <a:pt x="98" y="8"/>
                    <a:pt x="75" y="0"/>
                    <a:pt x="56" y="8"/>
                  </a:cubicBezTo>
                  <a:cubicBezTo>
                    <a:pt x="68" y="11"/>
                    <a:pt x="78" y="13"/>
                    <a:pt x="81" y="15"/>
                  </a:cubicBezTo>
                  <a:cubicBezTo>
                    <a:pt x="92" y="17"/>
                    <a:pt x="101" y="28"/>
                    <a:pt x="101" y="35"/>
                  </a:cubicBezTo>
                  <a:cubicBezTo>
                    <a:pt x="101" y="41"/>
                    <a:pt x="89" y="62"/>
                    <a:pt x="83" y="64"/>
                  </a:cubicBezTo>
                  <a:cubicBezTo>
                    <a:pt x="100" y="66"/>
                    <a:pt x="112" y="67"/>
                    <a:pt x="113" y="82"/>
                  </a:cubicBezTo>
                  <a:cubicBezTo>
                    <a:pt x="115" y="91"/>
                    <a:pt x="80" y="104"/>
                    <a:pt x="80" y="104"/>
                  </a:cubicBezTo>
                  <a:cubicBezTo>
                    <a:pt x="80" y="104"/>
                    <a:pt x="117" y="109"/>
                    <a:pt x="119" y="133"/>
                  </a:cubicBezTo>
                  <a:cubicBezTo>
                    <a:pt x="120" y="158"/>
                    <a:pt x="84" y="146"/>
                    <a:pt x="84" y="146"/>
                  </a:cubicBezTo>
                  <a:cubicBezTo>
                    <a:pt x="84" y="146"/>
                    <a:pt x="105" y="174"/>
                    <a:pt x="99" y="184"/>
                  </a:cubicBezTo>
                  <a:cubicBezTo>
                    <a:pt x="94" y="192"/>
                    <a:pt x="65" y="186"/>
                    <a:pt x="65" y="186"/>
                  </a:cubicBezTo>
                  <a:cubicBezTo>
                    <a:pt x="65" y="186"/>
                    <a:pt x="100" y="220"/>
                    <a:pt x="79" y="234"/>
                  </a:cubicBezTo>
                  <a:cubicBezTo>
                    <a:pt x="71" y="239"/>
                    <a:pt x="41" y="220"/>
                    <a:pt x="41" y="220"/>
                  </a:cubicBezTo>
                  <a:cubicBezTo>
                    <a:pt x="41" y="220"/>
                    <a:pt x="45" y="249"/>
                    <a:pt x="37" y="257"/>
                  </a:cubicBezTo>
                  <a:cubicBezTo>
                    <a:pt x="18" y="277"/>
                    <a:pt x="0" y="249"/>
                    <a:pt x="0" y="249"/>
                  </a:cubicBezTo>
                  <a:cubicBezTo>
                    <a:pt x="0" y="249"/>
                    <a:pt x="1" y="280"/>
                    <a:pt x="29" y="273"/>
                  </a:cubicBezTo>
                  <a:cubicBezTo>
                    <a:pt x="51" y="269"/>
                    <a:pt x="55" y="244"/>
                    <a:pt x="49" y="231"/>
                  </a:cubicBezTo>
                  <a:cubicBezTo>
                    <a:pt x="59" y="242"/>
                    <a:pt x="67" y="251"/>
                    <a:pt x="89" y="237"/>
                  </a:cubicBezTo>
                  <a:cubicBezTo>
                    <a:pt x="113" y="222"/>
                    <a:pt x="76" y="190"/>
                    <a:pt x="76" y="190"/>
                  </a:cubicBezTo>
                  <a:cubicBezTo>
                    <a:pt x="76" y="190"/>
                    <a:pt x="100" y="202"/>
                    <a:pt x="107" y="187"/>
                  </a:cubicBezTo>
                  <a:cubicBezTo>
                    <a:pt x="115" y="171"/>
                    <a:pt x="95" y="154"/>
                    <a:pt x="95" y="154"/>
                  </a:cubicBezTo>
                  <a:cubicBezTo>
                    <a:pt x="95" y="154"/>
                    <a:pt x="125" y="163"/>
                    <a:pt x="128" y="140"/>
                  </a:cubicBezTo>
                  <a:cubicBezTo>
                    <a:pt x="130" y="117"/>
                    <a:pt x="113" y="103"/>
                    <a:pt x="95" y="10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3" name="Freeform 49"/>
            <p:cNvSpPr>
              <a:spLocks/>
            </p:cNvSpPr>
            <p:nvPr/>
          </p:nvSpPr>
          <p:spPr bwMode="auto">
            <a:xfrm>
              <a:off x="3403" y="1779"/>
              <a:ext cx="389" cy="666"/>
            </a:xfrm>
            <a:custGeom>
              <a:avLst/>
              <a:gdLst>
                <a:gd name="T0" fmla="*/ 141 w 165"/>
                <a:gd name="T1" fmla="*/ 271 h 282"/>
                <a:gd name="T2" fmla="*/ 130 w 165"/>
                <a:gd name="T3" fmla="*/ 228 h 282"/>
                <a:gd name="T4" fmla="*/ 96 w 165"/>
                <a:gd name="T5" fmla="*/ 254 h 282"/>
                <a:gd name="T6" fmla="*/ 87 w 165"/>
                <a:gd name="T7" fmla="*/ 225 h 282"/>
                <a:gd name="T8" fmla="*/ 60 w 165"/>
                <a:gd name="T9" fmla="*/ 236 h 282"/>
                <a:gd name="T10" fmla="*/ 79 w 165"/>
                <a:gd name="T11" fmla="*/ 196 h 282"/>
                <a:gd name="T12" fmla="*/ 27 w 165"/>
                <a:gd name="T13" fmla="*/ 182 h 282"/>
                <a:gd name="T14" fmla="*/ 49 w 165"/>
                <a:gd name="T15" fmla="*/ 154 h 282"/>
                <a:gd name="T16" fmla="*/ 12 w 165"/>
                <a:gd name="T17" fmla="*/ 109 h 282"/>
                <a:gd name="T18" fmla="*/ 45 w 165"/>
                <a:gd name="T19" fmla="*/ 86 h 282"/>
                <a:gd name="T20" fmla="*/ 19 w 165"/>
                <a:gd name="T21" fmla="*/ 57 h 282"/>
                <a:gd name="T22" fmla="*/ 44 w 165"/>
                <a:gd name="T23" fmla="*/ 42 h 282"/>
                <a:gd name="T24" fmla="*/ 35 w 165"/>
                <a:gd name="T25" fmla="*/ 17 h 282"/>
                <a:gd name="T26" fmla="*/ 49 w 165"/>
                <a:gd name="T27" fmla="*/ 14 h 282"/>
                <a:gd name="T28" fmla="*/ 51 w 165"/>
                <a:gd name="T29" fmla="*/ 11 h 282"/>
                <a:gd name="T30" fmla="*/ 29 w 165"/>
                <a:gd name="T31" fmla="*/ 13 h 282"/>
                <a:gd name="T32" fmla="*/ 35 w 165"/>
                <a:gd name="T33" fmla="*/ 37 h 282"/>
                <a:gd name="T34" fmla="*/ 11 w 165"/>
                <a:gd name="T35" fmla="*/ 56 h 282"/>
                <a:gd name="T36" fmla="*/ 27 w 165"/>
                <a:gd name="T37" fmla="*/ 83 h 282"/>
                <a:gd name="T38" fmla="*/ 3 w 165"/>
                <a:gd name="T39" fmla="*/ 112 h 282"/>
                <a:gd name="T40" fmla="*/ 35 w 165"/>
                <a:gd name="T41" fmla="*/ 154 h 282"/>
                <a:gd name="T42" fmla="*/ 17 w 165"/>
                <a:gd name="T43" fmla="*/ 186 h 282"/>
                <a:gd name="T44" fmla="*/ 67 w 165"/>
                <a:gd name="T45" fmla="*/ 204 h 282"/>
                <a:gd name="T46" fmla="*/ 50 w 165"/>
                <a:gd name="T47" fmla="*/ 240 h 282"/>
                <a:gd name="T48" fmla="*/ 79 w 165"/>
                <a:gd name="T49" fmla="*/ 241 h 282"/>
                <a:gd name="T50" fmla="*/ 92 w 165"/>
                <a:gd name="T51" fmla="*/ 265 h 282"/>
                <a:gd name="T52" fmla="*/ 124 w 165"/>
                <a:gd name="T53" fmla="*/ 241 h 282"/>
                <a:gd name="T54" fmla="*/ 142 w 165"/>
                <a:gd name="T55" fmla="*/ 278 h 282"/>
                <a:gd name="T56" fmla="*/ 165 w 165"/>
                <a:gd name="T57" fmla="*/ 249 h 282"/>
                <a:gd name="T58" fmla="*/ 141 w 165"/>
                <a:gd name="T59" fmla="*/ 271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5" h="282">
                  <a:moveTo>
                    <a:pt x="141" y="271"/>
                  </a:moveTo>
                  <a:cubicBezTo>
                    <a:pt x="130" y="267"/>
                    <a:pt x="130" y="228"/>
                    <a:pt x="130" y="228"/>
                  </a:cubicBezTo>
                  <a:cubicBezTo>
                    <a:pt x="130" y="228"/>
                    <a:pt x="108" y="254"/>
                    <a:pt x="96" y="254"/>
                  </a:cubicBezTo>
                  <a:cubicBezTo>
                    <a:pt x="82" y="254"/>
                    <a:pt x="87" y="225"/>
                    <a:pt x="87" y="225"/>
                  </a:cubicBezTo>
                  <a:cubicBezTo>
                    <a:pt x="87" y="225"/>
                    <a:pt x="72" y="246"/>
                    <a:pt x="60" y="236"/>
                  </a:cubicBezTo>
                  <a:cubicBezTo>
                    <a:pt x="54" y="231"/>
                    <a:pt x="79" y="196"/>
                    <a:pt x="79" y="196"/>
                  </a:cubicBezTo>
                  <a:cubicBezTo>
                    <a:pt x="79" y="196"/>
                    <a:pt x="28" y="205"/>
                    <a:pt x="27" y="182"/>
                  </a:cubicBezTo>
                  <a:cubicBezTo>
                    <a:pt x="25" y="158"/>
                    <a:pt x="49" y="154"/>
                    <a:pt x="49" y="154"/>
                  </a:cubicBezTo>
                  <a:cubicBezTo>
                    <a:pt x="49" y="154"/>
                    <a:pt x="13" y="129"/>
                    <a:pt x="12" y="109"/>
                  </a:cubicBezTo>
                  <a:cubicBezTo>
                    <a:pt x="11" y="88"/>
                    <a:pt x="45" y="86"/>
                    <a:pt x="45" y="86"/>
                  </a:cubicBezTo>
                  <a:cubicBezTo>
                    <a:pt x="45" y="86"/>
                    <a:pt x="17" y="71"/>
                    <a:pt x="19" y="57"/>
                  </a:cubicBezTo>
                  <a:cubicBezTo>
                    <a:pt x="21" y="42"/>
                    <a:pt x="44" y="42"/>
                    <a:pt x="44" y="42"/>
                  </a:cubicBezTo>
                  <a:cubicBezTo>
                    <a:pt x="44" y="42"/>
                    <a:pt x="32" y="26"/>
                    <a:pt x="35" y="17"/>
                  </a:cubicBezTo>
                  <a:cubicBezTo>
                    <a:pt x="37" y="10"/>
                    <a:pt x="49" y="14"/>
                    <a:pt x="49" y="14"/>
                  </a:cubicBezTo>
                  <a:cubicBezTo>
                    <a:pt x="51" y="11"/>
                    <a:pt x="51" y="11"/>
                    <a:pt x="51" y="11"/>
                  </a:cubicBezTo>
                  <a:cubicBezTo>
                    <a:pt x="51" y="11"/>
                    <a:pt x="35" y="0"/>
                    <a:pt x="29" y="13"/>
                  </a:cubicBezTo>
                  <a:cubicBezTo>
                    <a:pt x="25" y="25"/>
                    <a:pt x="35" y="37"/>
                    <a:pt x="35" y="37"/>
                  </a:cubicBezTo>
                  <a:cubicBezTo>
                    <a:pt x="35" y="37"/>
                    <a:pt x="12" y="35"/>
                    <a:pt x="11" y="56"/>
                  </a:cubicBezTo>
                  <a:cubicBezTo>
                    <a:pt x="10" y="75"/>
                    <a:pt x="27" y="83"/>
                    <a:pt x="27" y="83"/>
                  </a:cubicBezTo>
                  <a:cubicBezTo>
                    <a:pt x="27" y="83"/>
                    <a:pt x="4" y="90"/>
                    <a:pt x="3" y="112"/>
                  </a:cubicBezTo>
                  <a:cubicBezTo>
                    <a:pt x="0" y="134"/>
                    <a:pt x="35" y="154"/>
                    <a:pt x="35" y="154"/>
                  </a:cubicBezTo>
                  <a:cubicBezTo>
                    <a:pt x="35" y="154"/>
                    <a:pt x="15" y="158"/>
                    <a:pt x="17" y="186"/>
                  </a:cubicBezTo>
                  <a:cubicBezTo>
                    <a:pt x="20" y="212"/>
                    <a:pt x="67" y="204"/>
                    <a:pt x="67" y="204"/>
                  </a:cubicBezTo>
                  <a:cubicBezTo>
                    <a:pt x="67" y="204"/>
                    <a:pt x="43" y="229"/>
                    <a:pt x="50" y="240"/>
                  </a:cubicBezTo>
                  <a:cubicBezTo>
                    <a:pt x="62" y="256"/>
                    <a:pt x="79" y="241"/>
                    <a:pt x="79" y="241"/>
                  </a:cubicBezTo>
                  <a:cubicBezTo>
                    <a:pt x="79" y="241"/>
                    <a:pt x="76" y="262"/>
                    <a:pt x="92" y="265"/>
                  </a:cubicBezTo>
                  <a:cubicBezTo>
                    <a:pt x="104" y="269"/>
                    <a:pt x="124" y="241"/>
                    <a:pt x="124" y="241"/>
                  </a:cubicBezTo>
                  <a:cubicBezTo>
                    <a:pt x="124" y="241"/>
                    <a:pt x="120" y="274"/>
                    <a:pt x="142" y="278"/>
                  </a:cubicBezTo>
                  <a:cubicBezTo>
                    <a:pt x="164" y="282"/>
                    <a:pt x="165" y="249"/>
                    <a:pt x="165" y="249"/>
                  </a:cubicBezTo>
                  <a:cubicBezTo>
                    <a:pt x="165" y="249"/>
                    <a:pt x="153" y="274"/>
                    <a:pt x="141" y="27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94" name="Group 93"/>
          <p:cNvGrpSpPr/>
          <p:nvPr/>
        </p:nvGrpSpPr>
        <p:grpSpPr>
          <a:xfrm>
            <a:off x="-21971" y="4350236"/>
            <a:ext cx="1696783" cy="2518186"/>
            <a:chOff x="-3496" y="4350236"/>
            <a:chExt cx="1696783" cy="2518186"/>
          </a:xfrm>
        </p:grpSpPr>
        <p:sp>
          <p:nvSpPr>
            <p:cNvPr id="95" name="Freeform 34"/>
            <p:cNvSpPr>
              <a:spLocks/>
            </p:cNvSpPr>
            <p:nvPr/>
          </p:nvSpPr>
          <p:spPr bwMode="auto">
            <a:xfrm>
              <a:off x="-1588" y="4440962"/>
              <a:ext cx="1615212" cy="1820141"/>
            </a:xfrm>
            <a:custGeom>
              <a:avLst/>
              <a:gdLst/>
              <a:ahLst/>
              <a:cxnLst/>
              <a:rect l="l" t="t" r="r" b="b"/>
              <a:pathLst>
                <a:path w="1615212" h="1820141">
                  <a:moveTo>
                    <a:pt x="734626" y="2038"/>
                  </a:moveTo>
                  <a:cubicBezTo>
                    <a:pt x="1104168" y="24231"/>
                    <a:pt x="1475791" y="230903"/>
                    <a:pt x="1589496" y="780177"/>
                  </a:cubicBezTo>
                  <a:cubicBezTo>
                    <a:pt x="1755894" y="1645701"/>
                    <a:pt x="1073662" y="1845437"/>
                    <a:pt x="724226" y="1817696"/>
                  </a:cubicBezTo>
                  <a:cubicBezTo>
                    <a:pt x="398251" y="1792485"/>
                    <a:pt x="161356" y="1703117"/>
                    <a:pt x="0" y="1572499"/>
                  </a:cubicBezTo>
                  <a:lnTo>
                    <a:pt x="0" y="211270"/>
                  </a:lnTo>
                  <a:cubicBezTo>
                    <a:pt x="161774" y="78872"/>
                    <a:pt x="447573" y="-15201"/>
                    <a:pt x="734626" y="2038"/>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6" name="Freeform 35"/>
            <p:cNvSpPr>
              <a:spLocks/>
            </p:cNvSpPr>
            <p:nvPr/>
          </p:nvSpPr>
          <p:spPr bwMode="auto">
            <a:xfrm>
              <a:off x="24666" y="5016746"/>
              <a:ext cx="1318938" cy="1851676"/>
            </a:xfrm>
            <a:custGeom>
              <a:avLst/>
              <a:gdLst>
                <a:gd name="T0" fmla="*/ 137 w 238"/>
                <a:gd name="T1" fmla="*/ 137 h 334"/>
                <a:gd name="T2" fmla="*/ 238 w 238"/>
                <a:gd name="T3" fmla="*/ 121 h 334"/>
                <a:gd name="T4" fmla="*/ 135 w 238"/>
                <a:gd name="T5" fmla="*/ 114 h 334"/>
                <a:gd name="T6" fmla="*/ 238 w 238"/>
                <a:gd name="T7" fmla="*/ 54 h 334"/>
                <a:gd name="T8" fmla="*/ 131 w 238"/>
                <a:gd name="T9" fmla="*/ 84 h 334"/>
                <a:gd name="T10" fmla="*/ 131 w 238"/>
                <a:gd name="T11" fmla="*/ 84 h 334"/>
                <a:gd name="T12" fmla="*/ 178 w 238"/>
                <a:gd name="T13" fmla="*/ 6 h 334"/>
                <a:gd name="T14" fmla="*/ 126 w 238"/>
                <a:gd name="T15" fmla="*/ 62 h 334"/>
                <a:gd name="T16" fmla="*/ 92 w 238"/>
                <a:gd name="T17" fmla="*/ 0 h 334"/>
                <a:gd name="T18" fmla="*/ 118 w 238"/>
                <a:gd name="T19" fmla="*/ 85 h 334"/>
                <a:gd name="T20" fmla="*/ 119 w 238"/>
                <a:gd name="T21" fmla="*/ 89 h 334"/>
                <a:gd name="T22" fmla="*/ 22 w 238"/>
                <a:gd name="T23" fmla="*/ 28 h 334"/>
                <a:gd name="T24" fmla="*/ 109 w 238"/>
                <a:gd name="T25" fmla="*/ 117 h 334"/>
                <a:gd name="T26" fmla="*/ 0 w 238"/>
                <a:gd name="T27" fmla="*/ 101 h 334"/>
                <a:gd name="T28" fmla="*/ 111 w 238"/>
                <a:gd name="T29" fmla="*/ 141 h 334"/>
                <a:gd name="T30" fmla="*/ 107 w 238"/>
                <a:gd name="T31" fmla="*/ 334 h 334"/>
                <a:gd name="T32" fmla="*/ 131 w 238"/>
                <a:gd name="T33" fmla="*/ 334 h 334"/>
                <a:gd name="T34" fmla="*/ 137 w 238"/>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334">
                  <a:moveTo>
                    <a:pt x="137" y="137"/>
                  </a:moveTo>
                  <a:cubicBezTo>
                    <a:pt x="137" y="137"/>
                    <a:pt x="167" y="117"/>
                    <a:pt x="238" y="121"/>
                  </a:cubicBezTo>
                  <a:cubicBezTo>
                    <a:pt x="208" y="86"/>
                    <a:pt x="145" y="110"/>
                    <a:pt x="135" y="114"/>
                  </a:cubicBezTo>
                  <a:cubicBezTo>
                    <a:pt x="141" y="84"/>
                    <a:pt x="195" y="41"/>
                    <a:pt x="238" y="54"/>
                  </a:cubicBezTo>
                  <a:cubicBezTo>
                    <a:pt x="197" y="18"/>
                    <a:pt x="151" y="59"/>
                    <a:pt x="131" y="84"/>
                  </a:cubicBezTo>
                  <a:cubicBezTo>
                    <a:pt x="131" y="84"/>
                    <a:pt x="131" y="84"/>
                    <a:pt x="131" y="84"/>
                  </a:cubicBezTo>
                  <a:cubicBezTo>
                    <a:pt x="131" y="59"/>
                    <a:pt x="161" y="22"/>
                    <a:pt x="178" y="6"/>
                  </a:cubicBezTo>
                  <a:cubicBezTo>
                    <a:pt x="147" y="5"/>
                    <a:pt x="126" y="62"/>
                    <a:pt x="126" y="62"/>
                  </a:cubicBezTo>
                  <a:cubicBezTo>
                    <a:pt x="126" y="62"/>
                    <a:pt x="111" y="4"/>
                    <a:pt x="92" y="0"/>
                  </a:cubicBezTo>
                  <a:cubicBezTo>
                    <a:pt x="118" y="45"/>
                    <a:pt x="118" y="85"/>
                    <a:pt x="118" y="85"/>
                  </a:cubicBezTo>
                  <a:cubicBezTo>
                    <a:pt x="119" y="89"/>
                    <a:pt x="119" y="89"/>
                    <a:pt x="119" y="89"/>
                  </a:cubicBezTo>
                  <a:cubicBezTo>
                    <a:pt x="98" y="53"/>
                    <a:pt x="65" y="16"/>
                    <a:pt x="22" y="28"/>
                  </a:cubicBezTo>
                  <a:cubicBezTo>
                    <a:pt x="76" y="43"/>
                    <a:pt x="109" y="102"/>
                    <a:pt x="109" y="117"/>
                  </a:cubicBezTo>
                  <a:cubicBezTo>
                    <a:pt x="88" y="100"/>
                    <a:pt x="33" y="75"/>
                    <a:pt x="0" y="101"/>
                  </a:cubicBezTo>
                  <a:cubicBezTo>
                    <a:pt x="53" y="101"/>
                    <a:pt x="99" y="122"/>
                    <a:pt x="111" y="141"/>
                  </a:cubicBezTo>
                  <a:cubicBezTo>
                    <a:pt x="112" y="159"/>
                    <a:pt x="109" y="280"/>
                    <a:pt x="107" y="334"/>
                  </a:cubicBezTo>
                  <a:cubicBezTo>
                    <a:pt x="131" y="334"/>
                    <a:pt x="131" y="334"/>
                    <a:pt x="131" y="334"/>
                  </a:cubicBezTo>
                  <a:cubicBezTo>
                    <a:pt x="137" y="137"/>
                    <a:pt x="137" y="137"/>
                    <a:pt x="137"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7" name="Freeform 36"/>
            <p:cNvSpPr>
              <a:spLocks/>
            </p:cNvSpPr>
            <p:nvPr/>
          </p:nvSpPr>
          <p:spPr bwMode="auto">
            <a:xfrm>
              <a:off x="-3496" y="4350236"/>
              <a:ext cx="1398732" cy="450598"/>
            </a:xfrm>
            <a:custGeom>
              <a:avLst/>
              <a:gdLst>
                <a:gd name="T0" fmla="*/ 147 w 252"/>
                <a:gd name="T1" fmla="*/ 17 h 81"/>
                <a:gd name="T2" fmla="*/ 169 w 252"/>
                <a:gd name="T3" fmla="*/ 75 h 81"/>
                <a:gd name="T4" fmla="*/ 217 w 252"/>
                <a:gd name="T5" fmla="*/ 34 h 81"/>
                <a:gd name="T6" fmla="*/ 230 w 252"/>
                <a:gd name="T7" fmla="*/ 79 h 81"/>
                <a:gd name="T8" fmla="*/ 233 w 252"/>
                <a:gd name="T9" fmla="*/ 31 h 81"/>
                <a:gd name="T10" fmla="*/ 172 w 252"/>
                <a:gd name="T11" fmla="*/ 60 h 81"/>
                <a:gd name="T12" fmla="*/ 141 w 252"/>
                <a:gd name="T13" fmla="*/ 4 h 81"/>
                <a:gd name="T14" fmla="*/ 115 w 252"/>
                <a:gd name="T15" fmla="*/ 32 h 81"/>
                <a:gd name="T16" fmla="*/ 85 w 252"/>
                <a:gd name="T17" fmla="*/ 2 h 81"/>
                <a:gd name="T18" fmla="*/ 49 w 252"/>
                <a:gd name="T19" fmla="*/ 64 h 81"/>
                <a:gd name="T20" fmla="*/ 0 w 252"/>
                <a:gd name="T21" fmla="*/ 50 h 81"/>
                <a:gd name="T22" fmla="*/ 56 w 252"/>
                <a:gd name="T23" fmla="*/ 77 h 81"/>
                <a:gd name="T24" fmla="*/ 82 w 252"/>
                <a:gd name="T25" fmla="*/ 11 h 81"/>
                <a:gd name="T26" fmla="*/ 114 w 252"/>
                <a:gd name="T27" fmla="*/ 46 h 81"/>
                <a:gd name="T28" fmla="*/ 147 w 252"/>
                <a:gd name="T29" fmla="*/ 1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2" h="81">
                  <a:moveTo>
                    <a:pt x="147" y="17"/>
                  </a:moveTo>
                  <a:cubicBezTo>
                    <a:pt x="172" y="23"/>
                    <a:pt x="169" y="75"/>
                    <a:pt x="169" y="75"/>
                  </a:cubicBezTo>
                  <a:cubicBezTo>
                    <a:pt x="169" y="75"/>
                    <a:pt x="192" y="20"/>
                    <a:pt x="217" y="34"/>
                  </a:cubicBezTo>
                  <a:cubicBezTo>
                    <a:pt x="248" y="51"/>
                    <a:pt x="232" y="71"/>
                    <a:pt x="230" y="79"/>
                  </a:cubicBezTo>
                  <a:cubicBezTo>
                    <a:pt x="240" y="81"/>
                    <a:pt x="252" y="48"/>
                    <a:pt x="233" y="31"/>
                  </a:cubicBezTo>
                  <a:cubicBezTo>
                    <a:pt x="215" y="13"/>
                    <a:pt x="175" y="24"/>
                    <a:pt x="172" y="60"/>
                  </a:cubicBezTo>
                  <a:cubicBezTo>
                    <a:pt x="176" y="28"/>
                    <a:pt x="170" y="2"/>
                    <a:pt x="141" y="4"/>
                  </a:cubicBezTo>
                  <a:cubicBezTo>
                    <a:pt x="120" y="7"/>
                    <a:pt x="115" y="32"/>
                    <a:pt x="115" y="32"/>
                  </a:cubicBezTo>
                  <a:cubicBezTo>
                    <a:pt x="115" y="32"/>
                    <a:pt x="107" y="0"/>
                    <a:pt x="85" y="2"/>
                  </a:cubicBezTo>
                  <a:cubicBezTo>
                    <a:pt x="48" y="7"/>
                    <a:pt x="40" y="37"/>
                    <a:pt x="49" y="64"/>
                  </a:cubicBezTo>
                  <a:cubicBezTo>
                    <a:pt x="33" y="49"/>
                    <a:pt x="20" y="40"/>
                    <a:pt x="0" y="50"/>
                  </a:cubicBezTo>
                  <a:cubicBezTo>
                    <a:pt x="26" y="49"/>
                    <a:pt x="56" y="77"/>
                    <a:pt x="56" y="77"/>
                  </a:cubicBezTo>
                  <a:cubicBezTo>
                    <a:pt x="56" y="77"/>
                    <a:pt x="44" y="13"/>
                    <a:pt x="82" y="11"/>
                  </a:cubicBezTo>
                  <a:cubicBezTo>
                    <a:pt x="104" y="10"/>
                    <a:pt x="114" y="46"/>
                    <a:pt x="114" y="46"/>
                  </a:cubicBezTo>
                  <a:cubicBezTo>
                    <a:pt x="114" y="46"/>
                    <a:pt x="128" y="12"/>
                    <a:pt x="147" y="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8" name="Freeform 38"/>
            <p:cNvSpPr>
              <a:spLocks/>
            </p:cNvSpPr>
            <p:nvPr/>
          </p:nvSpPr>
          <p:spPr bwMode="auto">
            <a:xfrm>
              <a:off x="773316" y="4723387"/>
              <a:ext cx="919971" cy="1563012"/>
            </a:xfrm>
            <a:custGeom>
              <a:avLst/>
              <a:gdLst>
                <a:gd name="T0" fmla="*/ 163 w 166"/>
                <a:gd name="T1" fmla="*/ 112 h 282"/>
                <a:gd name="T2" fmla="*/ 138 w 166"/>
                <a:gd name="T3" fmla="*/ 83 h 282"/>
                <a:gd name="T4" fmla="*/ 155 w 166"/>
                <a:gd name="T5" fmla="*/ 56 h 282"/>
                <a:gd name="T6" fmla="*/ 131 w 166"/>
                <a:gd name="T7" fmla="*/ 37 h 282"/>
                <a:gd name="T8" fmla="*/ 136 w 166"/>
                <a:gd name="T9" fmla="*/ 13 h 282"/>
                <a:gd name="T10" fmla="*/ 114 w 166"/>
                <a:gd name="T11" fmla="*/ 11 h 282"/>
                <a:gd name="T12" fmla="*/ 117 w 166"/>
                <a:gd name="T13" fmla="*/ 14 h 282"/>
                <a:gd name="T14" fmla="*/ 131 w 166"/>
                <a:gd name="T15" fmla="*/ 17 h 282"/>
                <a:gd name="T16" fmla="*/ 122 w 166"/>
                <a:gd name="T17" fmla="*/ 42 h 282"/>
                <a:gd name="T18" fmla="*/ 146 w 166"/>
                <a:gd name="T19" fmla="*/ 57 h 282"/>
                <a:gd name="T20" fmla="*/ 121 w 166"/>
                <a:gd name="T21" fmla="*/ 86 h 282"/>
                <a:gd name="T22" fmla="*/ 154 w 166"/>
                <a:gd name="T23" fmla="*/ 109 h 282"/>
                <a:gd name="T24" fmla="*/ 117 w 166"/>
                <a:gd name="T25" fmla="*/ 154 h 282"/>
                <a:gd name="T26" fmla="*/ 139 w 166"/>
                <a:gd name="T27" fmla="*/ 182 h 282"/>
                <a:gd name="T28" fmla="*/ 88 w 166"/>
                <a:gd name="T29" fmla="*/ 196 h 282"/>
                <a:gd name="T30" fmla="*/ 105 w 166"/>
                <a:gd name="T31" fmla="*/ 236 h 282"/>
                <a:gd name="T32" fmla="*/ 79 w 166"/>
                <a:gd name="T33" fmla="*/ 225 h 282"/>
                <a:gd name="T34" fmla="*/ 70 w 166"/>
                <a:gd name="T35" fmla="*/ 254 h 282"/>
                <a:gd name="T36" fmla="*/ 36 w 166"/>
                <a:gd name="T37" fmla="*/ 228 h 282"/>
                <a:gd name="T38" fmla="*/ 25 w 166"/>
                <a:gd name="T39" fmla="*/ 271 h 282"/>
                <a:gd name="T40" fmla="*/ 0 w 166"/>
                <a:gd name="T41" fmla="*/ 249 h 282"/>
                <a:gd name="T42" fmla="*/ 24 w 166"/>
                <a:gd name="T43" fmla="*/ 278 h 282"/>
                <a:gd name="T44" fmla="*/ 42 w 166"/>
                <a:gd name="T45" fmla="*/ 241 h 282"/>
                <a:gd name="T46" fmla="*/ 74 w 166"/>
                <a:gd name="T47" fmla="*/ 265 h 282"/>
                <a:gd name="T48" fmla="*/ 87 w 166"/>
                <a:gd name="T49" fmla="*/ 241 h 282"/>
                <a:gd name="T50" fmla="*/ 115 w 166"/>
                <a:gd name="T51" fmla="*/ 240 h 282"/>
                <a:gd name="T52" fmla="*/ 99 w 166"/>
                <a:gd name="T53" fmla="*/ 204 h 282"/>
                <a:gd name="T54" fmla="*/ 149 w 166"/>
                <a:gd name="T55" fmla="*/ 186 h 282"/>
                <a:gd name="T56" fmla="*/ 131 w 166"/>
                <a:gd name="T57" fmla="*/ 154 h 282"/>
                <a:gd name="T58" fmla="*/ 163 w 166"/>
                <a:gd name="T59" fmla="*/ 1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6" h="282">
                  <a:moveTo>
                    <a:pt x="163" y="112"/>
                  </a:moveTo>
                  <a:cubicBezTo>
                    <a:pt x="161" y="90"/>
                    <a:pt x="138" y="83"/>
                    <a:pt x="138" y="83"/>
                  </a:cubicBezTo>
                  <a:cubicBezTo>
                    <a:pt x="138" y="83"/>
                    <a:pt x="156" y="75"/>
                    <a:pt x="155" y="56"/>
                  </a:cubicBezTo>
                  <a:cubicBezTo>
                    <a:pt x="154" y="35"/>
                    <a:pt x="131" y="37"/>
                    <a:pt x="131" y="37"/>
                  </a:cubicBezTo>
                  <a:cubicBezTo>
                    <a:pt x="131" y="37"/>
                    <a:pt x="141" y="25"/>
                    <a:pt x="136" y="13"/>
                  </a:cubicBezTo>
                  <a:cubicBezTo>
                    <a:pt x="131" y="0"/>
                    <a:pt x="114" y="11"/>
                    <a:pt x="114" y="11"/>
                  </a:cubicBezTo>
                  <a:cubicBezTo>
                    <a:pt x="117" y="14"/>
                    <a:pt x="117" y="14"/>
                    <a:pt x="117" y="14"/>
                  </a:cubicBezTo>
                  <a:cubicBezTo>
                    <a:pt x="117" y="14"/>
                    <a:pt x="129" y="10"/>
                    <a:pt x="131" y="17"/>
                  </a:cubicBezTo>
                  <a:cubicBezTo>
                    <a:pt x="133" y="26"/>
                    <a:pt x="122" y="42"/>
                    <a:pt x="122" y="42"/>
                  </a:cubicBezTo>
                  <a:cubicBezTo>
                    <a:pt x="122" y="42"/>
                    <a:pt x="145" y="42"/>
                    <a:pt x="146" y="57"/>
                  </a:cubicBezTo>
                  <a:cubicBezTo>
                    <a:pt x="149" y="71"/>
                    <a:pt x="121" y="86"/>
                    <a:pt x="121" y="86"/>
                  </a:cubicBezTo>
                  <a:cubicBezTo>
                    <a:pt x="121" y="86"/>
                    <a:pt x="155" y="88"/>
                    <a:pt x="154" y="109"/>
                  </a:cubicBezTo>
                  <a:cubicBezTo>
                    <a:pt x="153" y="129"/>
                    <a:pt x="117" y="154"/>
                    <a:pt x="117" y="154"/>
                  </a:cubicBezTo>
                  <a:cubicBezTo>
                    <a:pt x="117" y="154"/>
                    <a:pt x="141" y="158"/>
                    <a:pt x="139" y="182"/>
                  </a:cubicBezTo>
                  <a:cubicBezTo>
                    <a:pt x="137" y="205"/>
                    <a:pt x="88" y="196"/>
                    <a:pt x="88" y="196"/>
                  </a:cubicBezTo>
                  <a:cubicBezTo>
                    <a:pt x="88" y="196"/>
                    <a:pt x="111" y="231"/>
                    <a:pt x="105" y="236"/>
                  </a:cubicBezTo>
                  <a:cubicBezTo>
                    <a:pt x="93" y="246"/>
                    <a:pt x="79" y="225"/>
                    <a:pt x="79" y="225"/>
                  </a:cubicBezTo>
                  <a:cubicBezTo>
                    <a:pt x="79" y="225"/>
                    <a:pt x="84" y="254"/>
                    <a:pt x="70" y="254"/>
                  </a:cubicBezTo>
                  <a:cubicBezTo>
                    <a:pt x="57" y="254"/>
                    <a:pt x="36" y="228"/>
                    <a:pt x="36" y="228"/>
                  </a:cubicBezTo>
                  <a:cubicBezTo>
                    <a:pt x="36" y="228"/>
                    <a:pt x="36" y="267"/>
                    <a:pt x="25" y="271"/>
                  </a:cubicBezTo>
                  <a:cubicBezTo>
                    <a:pt x="13" y="274"/>
                    <a:pt x="0" y="249"/>
                    <a:pt x="0" y="249"/>
                  </a:cubicBezTo>
                  <a:cubicBezTo>
                    <a:pt x="0" y="249"/>
                    <a:pt x="2" y="282"/>
                    <a:pt x="24" y="278"/>
                  </a:cubicBezTo>
                  <a:cubicBezTo>
                    <a:pt x="45" y="274"/>
                    <a:pt x="42" y="241"/>
                    <a:pt x="42" y="241"/>
                  </a:cubicBezTo>
                  <a:cubicBezTo>
                    <a:pt x="42" y="241"/>
                    <a:pt x="62" y="269"/>
                    <a:pt x="74" y="265"/>
                  </a:cubicBezTo>
                  <a:cubicBezTo>
                    <a:pt x="88" y="262"/>
                    <a:pt x="87" y="241"/>
                    <a:pt x="87" y="241"/>
                  </a:cubicBezTo>
                  <a:cubicBezTo>
                    <a:pt x="87" y="241"/>
                    <a:pt x="103" y="256"/>
                    <a:pt x="115" y="240"/>
                  </a:cubicBezTo>
                  <a:cubicBezTo>
                    <a:pt x="122" y="229"/>
                    <a:pt x="99" y="204"/>
                    <a:pt x="99" y="204"/>
                  </a:cubicBezTo>
                  <a:cubicBezTo>
                    <a:pt x="99" y="204"/>
                    <a:pt x="145" y="212"/>
                    <a:pt x="149" y="186"/>
                  </a:cubicBezTo>
                  <a:cubicBezTo>
                    <a:pt x="151" y="158"/>
                    <a:pt x="131" y="154"/>
                    <a:pt x="131" y="154"/>
                  </a:cubicBezTo>
                  <a:cubicBezTo>
                    <a:pt x="131" y="154"/>
                    <a:pt x="166" y="134"/>
                    <a:pt x="163" y="11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99" name="Group 43"/>
          <p:cNvGrpSpPr>
            <a:grpSpLocks noChangeAspect="1"/>
          </p:cNvGrpSpPr>
          <p:nvPr/>
        </p:nvGrpSpPr>
        <p:grpSpPr bwMode="auto">
          <a:xfrm>
            <a:off x="2911336" y="4572470"/>
            <a:ext cx="1850498" cy="2295951"/>
            <a:chOff x="3367" y="1523"/>
            <a:chExt cx="943" cy="1170"/>
          </a:xfrm>
        </p:grpSpPr>
        <p:sp>
          <p:nvSpPr>
            <p:cNvPr id="100" name="Freeform 44"/>
            <p:cNvSpPr>
              <a:spLocks/>
            </p:cNvSpPr>
            <p:nvPr/>
          </p:nvSpPr>
          <p:spPr bwMode="auto">
            <a:xfrm>
              <a:off x="3757" y="2208"/>
              <a:ext cx="236" cy="88"/>
            </a:xfrm>
            <a:custGeom>
              <a:avLst/>
              <a:gdLst>
                <a:gd name="T0" fmla="*/ 0 w 100"/>
                <a:gd name="T1" fmla="*/ 12 h 37"/>
                <a:gd name="T2" fmla="*/ 98 w 100"/>
                <a:gd name="T3" fmla="*/ 37 h 37"/>
                <a:gd name="T4" fmla="*/ 100 w 100"/>
                <a:gd name="T5" fmla="*/ 25 h 37"/>
                <a:gd name="T6" fmla="*/ 4 w 100"/>
                <a:gd name="T7" fmla="*/ 0 h 37"/>
                <a:gd name="T8" fmla="*/ 0 w 100"/>
                <a:gd name="T9" fmla="*/ 12 h 37"/>
              </a:gdLst>
              <a:ahLst/>
              <a:cxnLst>
                <a:cxn ang="0">
                  <a:pos x="T0" y="T1"/>
                </a:cxn>
                <a:cxn ang="0">
                  <a:pos x="T2" y="T3"/>
                </a:cxn>
                <a:cxn ang="0">
                  <a:pos x="T4" y="T5"/>
                </a:cxn>
                <a:cxn ang="0">
                  <a:pos x="T6" y="T7"/>
                </a:cxn>
                <a:cxn ang="0">
                  <a:pos x="T8" y="T9"/>
                </a:cxn>
              </a:cxnLst>
              <a:rect l="0" t="0" r="r" b="b"/>
              <a:pathLst>
                <a:path w="100" h="37">
                  <a:moveTo>
                    <a:pt x="0" y="12"/>
                  </a:moveTo>
                  <a:cubicBezTo>
                    <a:pt x="31" y="22"/>
                    <a:pt x="64" y="30"/>
                    <a:pt x="98" y="37"/>
                  </a:cubicBezTo>
                  <a:cubicBezTo>
                    <a:pt x="100" y="25"/>
                    <a:pt x="100" y="25"/>
                    <a:pt x="100" y="25"/>
                  </a:cubicBezTo>
                  <a:cubicBezTo>
                    <a:pt x="67" y="18"/>
                    <a:pt x="34" y="9"/>
                    <a:pt x="4" y="0"/>
                  </a:cubicBezTo>
                  <a:cubicBezTo>
                    <a:pt x="4" y="0"/>
                    <a:pt x="4" y="0"/>
                    <a:pt x="0" y="12"/>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1" name="Freeform 45"/>
            <p:cNvSpPr>
              <a:spLocks/>
            </p:cNvSpPr>
            <p:nvPr/>
          </p:nvSpPr>
          <p:spPr bwMode="auto">
            <a:xfrm>
              <a:off x="3367" y="1523"/>
              <a:ext cx="943" cy="922"/>
            </a:xfrm>
            <a:custGeom>
              <a:avLst/>
              <a:gdLst>
                <a:gd name="T0" fmla="*/ 212 w 399"/>
                <a:gd name="T1" fmla="*/ 385 h 390"/>
                <a:gd name="T2" fmla="*/ 368 w 399"/>
                <a:gd name="T3" fmla="*/ 198 h 390"/>
                <a:gd name="T4" fmla="*/ 62 w 399"/>
                <a:gd name="T5" fmla="*/ 117 h 390"/>
                <a:gd name="T6" fmla="*/ 212 w 399"/>
                <a:gd name="T7" fmla="*/ 385 h 390"/>
              </a:gdLst>
              <a:ahLst/>
              <a:cxnLst>
                <a:cxn ang="0">
                  <a:pos x="T0" y="T1"/>
                </a:cxn>
                <a:cxn ang="0">
                  <a:pos x="T2" y="T3"/>
                </a:cxn>
                <a:cxn ang="0">
                  <a:pos x="T4" y="T5"/>
                </a:cxn>
                <a:cxn ang="0">
                  <a:pos x="T6" y="T7"/>
                </a:cxn>
              </a:cxnLst>
              <a:rect l="0" t="0" r="r" b="b"/>
              <a:pathLst>
                <a:path w="399" h="390">
                  <a:moveTo>
                    <a:pt x="212" y="385"/>
                  </a:moveTo>
                  <a:cubicBezTo>
                    <a:pt x="275" y="390"/>
                    <a:pt x="399" y="354"/>
                    <a:pt x="368" y="198"/>
                  </a:cubicBezTo>
                  <a:cubicBezTo>
                    <a:pt x="328" y="0"/>
                    <a:pt x="100" y="49"/>
                    <a:pt x="62" y="117"/>
                  </a:cubicBezTo>
                  <a:cubicBezTo>
                    <a:pt x="0" y="229"/>
                    <a:pt x="18" y="370"/>
                    <a:pt x="212" y="385"/>
                  </a:cubicBezTo>
                  <a:close/>
                </a:path>
              </a:pathLst>
            </a:custGeom>
            <a:solidFill>
              <a:srgbClr val="F7D3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2" name="Freeform 46"/>
            <p:cNvSpPr>
              <a:spLocks/>
            </p:cNvSpPr>
            <p:nvPr/>
          </p:nvSpPr>
          <p:spPr bwMode="auto">
            <a:xfrm>
              <a:off x="3571" y="1904"/>
              <a:ext cx="564" cy="789"/>
            </a:xfrm>
            <a:custGeom>
              <a:avLst/>
              <a:gdLst>
                <a:gd name="T0" fmla="*/ 136 w 239"/>
                <a:gd name="T1" fmla="*/ 137 h 334"/>
                <a:gd name="T2" fmla="*/ 238 w 239"/>
                <a:gd name="T3" fmla="*/ 121 h 334"/>
                <a:gd name="T4" fmla="*/ 136 w 239"/>
                <a:gd name="T5" fmla="*/ 114 h 334"/>
                <a:gd name="T6" fmla="*/ 239 w 239"/>
                <a:gd name="T7" fmla="*/ 54 h 334"/>
                <a:gd name="T8" fmla="*/ 133 w 239"/>
                <a:gd name="T9" fmla="*/ 84 h 334"/>
                <a:gd name="T10" fmla="*/ 133 w 239"/>
                <a:gd name="T11" fmla="*/ 84 h 334"/>
                <a:gd name="T12" fmla="*/ 178 w 239"/>
                <a:gd name="T13" fmla="*/ 6 h 334"/>
                <a:gd name="T14" fmla="*/ 127 w 239"/>
                <a:gd name="T15" fmla="*/ 62 h 334"/>
                <a:gd name="T16" fmla="*/ 92 w 239"/>
                <a:gd name="T17" fmla="*/ 0 h 334"/>
                <a:gd name="T18" fmla="*/ 119 w 239"/>
                <a:gd name="T19" fmla="*/ 85 h 334"/>
                <a:gd name="T20" fmla="*/ 119 w 239"/>
                <a:gd name="T21" fmla="*/ 89 h 334"/>
                <a:gd name="T22" fmla="*/ 21 w 239"/>
                <a:gd name="T23" fmla="*/ 28 h 334"/>
                <a:gd name="T24" fmla="*/ 108 w 239"/>
                <a:gd name="T25" fmla="*/ 117 h 334"/>
                <a:gd name="T26" fmla="*/ 0 w 239"/>
                <a:gd name="T27" fmla="*/ 101 h 334"/>
                <a:gd name="T28" fmla="*/ 110 w 239"/>
                <a:gd name="T29" fmla="*/ 141 h 334"/>
                <a:gd name="T30" fmla="*/ 106 w 239"/>
                <a:gd name="T31" fmla="*/ 334 h 334"/>
                <a:gd name="T32" fmla="*/ 130 w 239"/>
                <a:gd name="T33" fmla="*/ 334 h 334"/>
                <a:gd name="T34" fmla="*/ 136 w 239"/>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9" h="334">
                  <a:moveTo>
                    <a:pt x="136" y="137"/>
                  </a:moveTo>
                  <a:cubicBezTo>
                    <a:pt x="136" y="137"/>
                    <a:pt x="165" y="117"/>
                    <a:pt x="238" y="121"/>
                  </a:cubicBezTo>
                  <a:cubicBezTo>
                    <a:pt x="208" y="86"/>
                    <a:pt x="144" y="110"/>
                    <a:pt x="136" y="114"/>
                  </a:cubicBezTo>
                  <a:cubicBezTo>
                    <a:pt x="141" y="84"/>
                    <a:pt x="196" y="41"/>
                    <a:pt x="239" y="54"/>
                  </a:cubicBezTo>
                  <a:cubicBezTo>
                    <a:pt x="198" y="18"/>
                    <a:pt x="150" y="59"/>
                    <a:pt x="133" y="84"/>
                  </a:cubicBezTo>
                  <a:cubicBezTo>
                    <a:pt x="133" y="84"/>
                    <a:pt x="133" y="84"/>
                    <a:pt x="133" y="84"/>
                  </a:cubicBezTo>
                  <a:cubicBezTo>
                    <a:pt x="133" y="59"/>
                    <a:pt x="162" y="22"/>
                    <a:pt x="178" y="6"/>
                  </a:cubicBezTo>
                  <a:cubicBezTo>
                    <a:pt x="148" y="5"/>
                    <a:pt x="127" y="62"/>
                    <a:pt x="127" y="62"/>
                  </a:cubicBezTo>
                  <a:cubicBezTo>
                    <a:pt x="127" y="62"/>
                    <a:pt x="110" y="4"/>
                    <a:pt x="92" y="0"/>
                  </a:cubicBezTo>
                  <a:cubicBezTo>
                    <a:pt x="118" y="45"/>
                    <a:pt x="119" y="85"/>
                    <a:pt x="119" y="85"/>
                  </a:cubicBezTo>
                  <a:cubicBezTo>
                    <a:pt x="119" y="89"/>
                    <a:pt x="119" y="89"/>
                    <a:pt x="119" y="89"/>
                  </a:cubicBezTo>
                  <a:cubicBezTo>
                    <a:pt x="97" y="53"/>
                    <a:pt x="65" y="16"/>
                    <a:pt x="21" y="28"/>
                  </a:cubicBezTo>
                  <a:cubicBezTo>
                    <a:pt x="75" y="43"/>
                    <a:pt x="108" y="102"/>
                    <a:pt x="108" y="117"/>
                  </a:cubicBezTo>
                  <a:cubicBezTo>
                    <a:pt x="87" y="100"/>
                    <a:pt x="33" y="75"/>
                    <a:pt x="0" y="101"/>
                  </a:cubicBezTo>
                  <a:cubicBezTo>
                    <a:pt x="52" y="101"/>
                    <a:pt x="98" y="122"/>
                    <a:pt x="110" y="141"/>
                  </a:cubicBezTo>
                  <a:cubicBezTo>
                    <a:pt x="112" y="159"/>
                    <a:pt x="107" y="280"/>
                    <a:pt x="106" y="334"/>
                  </a:cubicBezTo>
                  <a:cubicBezTo>
                    <a:pt x="130" y="334"/>
                    <a:pt x="130" y="334"/>
                    <a:pt x="130" y="334"/>
                  </a:cubicBezTo>
                  <a:cubicBezTo>
                    <a:pt x="136" y="137"/>
                    <a:pt x="136" y="137"/>
                    <a:pt x="136"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3" name="Freeform 47"/>
            <p:cNvSpPr>
              <a:spLocks/>
            </p:cNvSpPr>
            <p:nvPr/>
          </p:nvSpPr>
          <p:spPr bwMode="auto">
            <a:xfrm>
              <a:off x="3528" y="1620"/>
              <a:ext cx="593" cy="192"/>
            </a:xfrm>
            <a:custGeom>
              <a:avLst/>
              <a:gdLst>
                <a:gd name="T0" fmla="*/ 196 w 251"/>
                <a:gd name="T1" fmla="*/ 77 h 81"/>
                <a:gd name="T2" fmla="*/ 251 w 251"/>
                <a:gd name="T3" fmla="*/ 50 h 81"/>
                <a:gd name="T4" fmla="*/ 203 w 251"/>
                <a:gd name="T5" fmla="*/ 64 h 81"/>
                <a:gd name="T6" fmla="*/ 168 w 251"/>
                <a:gd name="T7" fmla="*/ 2 h 81"/>
                <a:gd name="T8" fmla="*/ 136 w 251"/>
                <a:gd name="T9" fmla="*/ 32 h 81"/>
                <a:gd name="T10" fmla="*/ 111 w 251"/>
                <a:gd name="T11" fmla="*/ 4 h 81"/>
                <a:gd name="T12" fmla="*/ 79 w 251"/>
                <a:gd name="T13" fmla="*/ 60 h 81"/>
                <a:gd name="T14" fmla="*/ 19 w 251"/>
                <a:gd name="T15" fmla="*/ 31 h 81"/>
                <a:gd name="T16" fmla="*/ 22 w 251"/>
                <a:gd name="T17" fmla="*/ 79 h 81"/>
                <a:gd name="T18" fmla="*/ 34 w 251"/>
                <a:gd name="T19" fmla="*/ 34 h 81"/>
                <a:gd name="T20" fmla="*/ 83 w 251"/>
                <a:gd name="T21" fmla="*/ 75 h 81"/>
                <a:gd name="T22" fmla="*/ 106 w 251"/>
                <a:gd name="T23" fmla="*/ 17 h 81"/>
                <a:gd name="T24" fmla="*/ 138 w 251"/>
                <a:gd name="T25" fmla="*/ 46 h 81"/>
                <a:gd name="T26" fmla="*/ 171 w 251"/>
                <a:gd name="T27" fmla="*/ 11 h 81"/>
                <a:gd name="T28" fmla="*/ 196 w 251"/>
                <a:gd name="T29" fmla="*/ 7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1" h="81">
                  <a:moveTo>
                    <a:pt x="196" y="77"/>
                  </a:moveTo>
                  <a:cubicBezTo>
                    <a:pt x="196" y="77"/>
                    <a:pt x="226" y="49"/>
                    <a:pt x="251" y="50"/>
                  </a:cubicBezTo>
                  <a:cubicBezTo>
                    <a:pt x="232" y="40"/>
                    <a:pt x="220" y="49"/>
                    <a:pt x="203" y="64"/>
                  </a:cubicBezTo>
                  <a:cubicBezTo>
                    <a:pt x="213" y="37"/>
                    <a:pt x="205" y="7"/>
                    <a:pt x="168" y="2"/>
                  </a:cubicBezTo>
                  <a:cubicBezTo>
                    <a:pt x="145" y="0"/>
                    <a:pt x="136" y="32"/>
                    <a:pt x="136" y="32"/>
                  </a:cubicBezTo>
                  <a:cubicBezTo>
                    <a:pt x="136" y="32"/>
                    <a:pt x="133" y="7"/>
                    <a:pt x="111" y="4"/>
                  </a:cubicBezTo>
                  <a:cubicBezTo>
                    <a:pt x="83" y="2"/>
                    <a:pt x="76" y="28"/>
                    <a:pt x="79" y="60"/>
                  </a:cubicBezTo>
                  <a:cubicBezTo>
                    <a:pt x="77" y="24"/>
                    <a:pt x="38" y="13"/>
                    <a:pt x="19" y="31"/>
                  </a:cubicBezTo>
                  <a:cubicBezTo>
                    <a:pt x="0" y="48"/>
                    <a:pt x="12" y="81"/>
                    <a:pt x="22" y="79"/>
                  </a:cubicBezTo>
                  <a:cubicBezTo>
                    <a:pt x="19" y="71"/>
                    <a:pt x="5" y="51"/>
                    <a:pt x="34" y="34"/>
                  </a:cubicBezTo>
                  <a:cubicBezTo>
                    <a:pt x="61" y="20"/>
                    <a:pt x="83" y="75"/>
                    <a:pt x="83" y="75"/>
                  </a:cubicBezTo>
                  <a:cubicBezTo>
                    <a:pt x="83" y="75"/>
                    <a:pt x="79" y="23"/>
                    <a:pt x="106" y="17"/>
                  </a:cubicBezTo>
                  <a:cubicBezTo>
                    <a:pt x="125" y="12"/>
                    <a:pt x="138" y="46"/>
                    <a:pt x="138" y="46"/>
                  </a:cubicBezTo>
                  <a:cubicBezTo>
                    <a:pt x="138" y="46"/>
                    <a:pt x="148" y="10"/>
                    <a:pt x="171" y="11"/>
                  </a:cubicBezTo>
                  <a:cubicBezTo>
                    <a:pt x="209" y="13"/>
                    <a:pt x="196" y="77"/>
                    <a:pt x="196" y="7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4" name="Freeform 48"/>
            <p:cNvSpPr>
              <a:spLocks/>
            </p:cNvSpPr>
            <p:nvPr/>
          </p:nvSpPr>
          <p:spPr bwMode="auto">
            <a:xfrm>
              <a:off x="3965" y="1788"/>
              <a:ext cx="307" cy="661"/>
            </a:xfrm>
            <a:custGeom>
              <a:avLst/>
              <a:gdLst>
                <a:gd name="T0" fmla="*/ 95 w 130"/>
                <a:gd name="T1" fmla="*/ 106 h 280"/>
                <a:gd name="T2" fmla="*/ 122 w 130"/>
                <a:gd name="T3" fmla="*/ 84 h 280"/>
                <a:gd name="T4" fmla="*/ 94 w 130"/>
                <a:gd name="T5" fmla="*/ 62 h 280"/>
                <a:gd name="T6" fmla="*/ 107 w 130"/>
                <a:gd name="T7" fmla="*/ 25 h 280"/>
                <a:gd name="T8" fmla="*/ 56 w 130"/>
                <a:gd name="T9" fmla="*/ 8 h 280"/>
                <a:gd name="T10" fmla="*/ 81 w 130"/>
                <a:gd name="T11" fmla="*/ 15 h 280"/>
                <a:gd name="T12" fmla="*/ 101 w 130"/>
                <a:gd name="T13" fmla="*/ 35 h 280"/>
                <a:gd name="T14" fmla="*/ 83 w 130"/>
                <a:gd name="T15" fmla="*/ 64 h 280"/>
                <a:gd name="T16" fmla="*/ 113 w 130"/>
                <a:gd name="T17" fmla="*/ 82 h 280"/>
                <a:gd name="T18" fmla="*/ 80 w 130"/>
                <a:gd name="T19" fmla="*/ 104 h 280"/>
                <a:gd name="T20" fmla="*/ 119 w 130"/>
                <a:gd name="T21" fmla="*/ 133 h 280"/>
                <a:gd name="T22" fmla="*/ 84 w 130"/>
                <a:gd name="T23" fmla="*/ 146 h 280"/>
                <a:gd name="T24" fmla="*/ 99 w 130"/>
                <a:gd name="T25" fmla="*/ 184 h 280"/>
                <a:gd name="T26" fmla="*/ 65 w 130"/>
                <a:gd name="T27" fmla="*/ 186 h 280"/>
                <a:gd name="T28" fmla="*/ 79 w 130"/>
                <a:gd name="T29" fmla="*/ 234 h 280"/>
                <a:gd name="T30" fmla="*/ 41 w 130"/>
                <a:gd name="T31" fmla="*/ 220 h 280"/>
                <a:gd name="T32" fmla="*/ 37 w 130"/>
                <a:gd name="T33" fmla="*/ 257 h 280"/>
                <a:gd name="T34" fmla="*/ 0 w 130"/>
                <a:gd name="T35" fmla="*/ 249 h 280"/>
                <a:gd name="T36" fmla="*/ 29 w 130"/>
                <a:gd name="T37" fmla="*/ 273 h 280"/>
                <a:gd name="T38" fmla="*/ 49 w 130"/>
                <a:gd name="T39" fmla="*/ 231 h 280"/>
                <a:gd name="T40" fmla="*/ 89 w 130"/>
                <a:gd name="T41" fmla="*/ 237 h 280"/>
                <a:gd name="T42" fmla="*/ 76 w 130"/>
                <a:gd name="T43" fmla="*/ 190 h 280"/>
                <a:gd name="T44" fmla="*/ 107 w 130"/>
                <a:gd name="T45" fmla="*/ 187 h 280"/>
                <a:gd name="T46" fmla="*/ 95 w 130"/>
                <a:gd name="T47" fmla="*/ 154 h 280"/>
                <a:gd name="T48" fmla="*/ 128 w 130"/>
                <a:gd name="T49" fmla="*/ 140 h 280"/>
                <a:gd name="T50" fmla="*/ 95 w 130"/>
                <a:gd name="T51" fmla="*/ 10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0" h="280">
                  <a:moveTo>
                    <a:pt x="95" y="106"/>
                  </a:moveTo>
                  <a:cubicBezTo>
                    <a:pt x="113" y="99"/>
                    <a:pt x="124" y="98"/>
                    <a:pt x="122" y="84"/>
                  </a:cubicBezTo>
                  <a:cubicBezTo>
                    <a:pt x="119" y="53"/>
                    <a:pt x="94" y="62"/>
                    <a:pt x="94" y="62"/>
                  </a:cubicBezTo>
                  <a:cubicBezTo>
                    <a:pt x="94" y="62"/>
                    <a:pt x="116" y="46"/>
                    <a:pt x="107" y="25"/>
                  </a:cubicBezTo>
                  <a:cubicBezTo>
                    <a:pt x="98" y="8"/>
                    <a:pt x="75" y="0"/>
                    <a:pt x="56" y="8"/>
                  </a:cubicBezTo>
                  <a:cubicBezTo>
                    <a:pt x="68" y="11"/>
                    <a:pt x="78" y="13"/>
                    <a:pt x="81" y="15"/>
                  </a:cubicBezTo>
                  <a:cubicBezTo>
                    <a:pt x="92" y="17"/>
                    <a:pt x="101" y="28"/>
                    <a:pt x="101" y="35"/>
                  </a:cubicBezTo>
                  <a:cubicBezTo>
                    <a:pt x="101" y="41"/>
                    <a:pt x="89" y="62"/>
                    <a:pt x="83" y="64"/>
                  </a:cubicBezTo>
                  <a:cubicBezTo>
                    <a:pt x="100" y="66"/>
                    <a:pt x="112" y="67"/>
                    <a:pt x="113" y="82"/>
                  </a:cubicBezTo>
                  <a:cubicBezTo>
                    <a:pt x="115" y="91"/>
                    <a:pt x="80" y="104"/>
                    <a:pt x="80" y="104"/>
                  </a:cubicBezTo>
                  <a:cubicBezTo>
                    <a:pt x="80" y="104"/>
                    <a:pt x="117" y="109"/>
                    <a:pt x="119" y="133"/>
                  </a:cubicBezTo>
                  <a:cubicBezTo>
                    <a:pt x="120" y="158"/>
                    <a:pt x="84" y="146"/>
                    <a:pt x="84" y="146"/>
                  </a:cubicBezTo>
                  <a:cubicBezTo>
                    <a:pt x="84" y="146"/>
                    <a:pt x="105" y="174"/>
                    <a:pt x="99" y="184"/>
                  </a:cubicBezTo>
                  <a:cubicBezTo>
                    <a:pt x="94" y="192"/>
                    <a:pt x="65" y="186"/>
                    <a:pt x="65" y="186"/>
                  </a:cubicBezTo>
                  <a:cubicBezTo>
                    <a:pt x="65" y="186"/>
                    <a:pt x="100" y="220"/>
                    <a:pt x="79" y="234"/>
                  </a:cubicBezTo>
                  <a:cubicBezTo>
                    <a:pt x="71" y="239"/>
                    <a:pt x="41" y="220"/>
                    <a:pt x="41" y="220"/>
                  </a:cubicBezTo>
                  <a:cubicBezTo>
                    <a:pt x="41" y="220"/>
                    <a:pt x="45" y="249"/>
                    <a:pt x="37" y="257"/>
                  </a:cubicBezTo>
                  <a:cubicBezTo>
                    <a:pt x="18" y="277"/>
                    <a:pt x="0" y="249"/>
                    <a:pt x="0" y="249"/>
                  </a:cubicBezTo>
                  <a:cubicBezTo>
                    <a:pt x="0" y="249"/>
                    <a:pt x="1" y="280"/>
                    <a:pt x="29" y="273"/>
                  </a:cubicBezTo>
                  <a:cubicBezTo>
                    <a:pt x="51" y="269"/>
                    <a:pt x="55" y="244"/>
                    <a:pt x="49" y="231"/>
                  </a:cubicBezTo>
                  <a:cubicBezTo>
                    <a:pt x="59" y="242"/>
                    <a:pt x="67" y="251"/>
                    <a:pt x="89" y="237"/>
                  </a:cubicBezTo>
                  <a:cubicBezTo>
                    <a:pt x="113" y="222"/>
                    <a:pt x="76" y="190"/>
                    <a:pt x="76" y="190"/>
                  </a:cubicBezTo>
                  <a:cubicBezTo>
                    <a:pt x="76" y="190"/>
                    <a:pt x="100" y="202"/>
                    <a:pt x="107" y="187"/>
                  </a:cubicBezTo>
                  <a:cubicBezTo>
                    <a:pt x="115" y="171"/>
                    <a:pt x="95" y="154"/>
                    <a:pt x="95" y="154"/>
                  </a:cubicBezTo>
                  <a:cubicBezTo>
                    <a:pt x="95" y="154"/>
                    <a:pt x="125" y="163"/>
                    <a:pt x="128" y="140"/>
                  </a:cubicBezTo>
                  <a:cubicBezTo>
                    <a:pt x="130" y="117"/>
                    <a:pt x="113" y="103"/>
                    <a:pt x="95" y="10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5" name="Freeform 49"/>
            <p:cNvSpPr>
              <a:spLocks/>
            </p:cNvSpPr>
            <p:nvPr/>
          </p:nvSpPr>
          <p:spPr bwMode="auto">
            <a:xfrm>
              <a:off x="3403" y="1779"/>
              <a:ext cx="389" cy="666"/>
            </a:xfrm>
            <a:custGeom>
              <a:avLst/>
              <a:gdLst>
                <a:gd name="T0" fmla="*/ 141 w 165"/>
                <a:gd name="T1" fmla="*/ 271 h 282"/>
                <a:gd name="T2" fmla="*/ 130 w 165"/>
                <a:gd name="T3" fmla="*/ 228 h 282"/>
                <a:gd name="T4" fmla="*/ 96 w 165"/>
                <a:gd name="T5" fmla="*/ 254 h 282"/>
                <a:gd name="T6" fmla="*/ 87 w 165"/>
                <a:gd name="T7" fmla="*/ 225 h 282"/>
                <a:gd name="T8" fmla="*/ 60 w 165"/>
                <a:gd name="T9" fmla="*/ 236 h 282"/>
                <a:gd name="T10" fmla="*/ 79 w 165"/>
                <a:gd name="T11" fmla="*/ 196 h 282"/>
                <a:gd name="T12" fmla="*/ 27 w 165"/>
                <a:gd name="T13" fmla="*/ 182 h 282"/>
                <a:gd name="T14" fmla="*/ 49 w 165"/>
                <a:gd name="T15" fmla="*/ 154 h 282"/>
                <a:gd name="T16" fmla="*/ 12 w 165"/>
                <a:gd name="T17" fmla="*/ 109 h 282"/>
                <a:gd name="T18" fmla="*/ 45 w 165"/>
                <a:gd name="T19" fmla="*/ 86 h 282"/>
                <a:gd name="T20" fmla="*/ 19 w 165"/>
                <a:gd name="T21" fmla="*/ 57 h 282"/>
                <a:gd name="T22" fmla="*/ 44 w 165"/>
                <a:gd name="T23" fmla="*/ 42 h 282"/>
                <a:gd name="T24" fmla="*/ 35 w 165"/>
                <a:gd name="T25" fmla="*/ 17 h 282"/>
                <a:gd name="T26" fmla="*/ 49 w 165"/>
                <a:gd name="T27" fmla="*/ 14 h 282"/>
                <a:gd name="T28" fmla="*/ 51 w 165"/>
                <a:gd name="T29" fmla="*/ 11 h 282"/>
                <a:gd name="T30" fmla="*/ 29 w 165"/>
                <a:gd name="T31" fmla="*/ 13 h 282"/>
                <a:gd name="T32" fmla="*/ 35 w 165"/>
                <a:gd name="T33" fmla="*/ 37 h 282"/>
                <a:gd name="T34" fmla="*/ 11 w 165"/>
                <a:gd name="T35" fmla="*/ 56 h 282"/>
                <a:gd name="T36" fmla="*/ 27 w 165"/>
                <a:gd name="T37" fmla="*/ 83 h 282"/>
                <a:gd name="T38" fmla="*/ 3 w 165"/>
                <a:gd name="T39" fmla="*/ 112 h 282"/>
                <a:gd name="T40" fmla="*/ 35 w 165"/>
                <a:gd name="T41" fmla="*/ 154 h 282"/>
                <a:gd name="T42" fmla="*/ 17 w 165"/>
                <a:gd name="T43" fmla="*/ 186 h 282"/>
                <a:gd name="T44" fmla="*/ 67 w 165"/>
                <a:gd name="T45" fmla="*/ 204 h 282"/>
                <a:gd name="T46" fmla="*/ 50 w 165"/>
                <a:gd name="T47" fmla="*/ 240 h 282"/>
                <a:gd name="T48" fmla="*/ 79 w 165"/>
                <a:gd name="T49" fmla="*/ 241 h 282"/>
                <a:gd name="T50" fmla="*/ 92 w 165"/>
                <a:gd name="T51" fmla="*/ 265 h 282"/>
                <a:gd name="T52" fmla="*/ 124 w 165"/>
                <a:gd name="T53" fmla="*/ 241 h 282"/>
                <a:gd name="T54" fmla="*/ 142 w 165"/>
                <a:gd name="T55" fmla="*/ 278 h 282"/>
                <a:gd name="T56" fmla="*/ 165 w 165"/>
                <a:gd name="T57" fmla="*/ 249 h 282"/>
                <a:gd name="T58" fmla="*/ 141 w 165"/>
                <a:gd name="T59" fmla="*/ 271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5" h="282">
                  <a:moveTo>
                    <a:pt x="141" y="271"/>
                  </a:moveTo>
                  <a:cubicBezTo>
                    <a:pt x="130" y="267"/>
                    <a:pt x="130" y="228"/>
                    <a:pt x="130" y="228"/>
                  </a:cubicBezTo>
                  <a:cubicBezTo>
                    <a:pt x="130" y="228"/>
                    <a:pt x="108" y="254"/>
                    <a:pt x="96" y="254"/>
                  </a:cubicBezTo>
                  <a:cubicBezTo>
                    <a:pt x="82" y="254"/>
                    <a:pt x="87" y="225"/>
                    <a:pt x="87" y="225"/>
                  </a:cubicBezTo>
                  <a:cubicBezTo>
                    <a:pt x="87" y="225"/>
                    <a:pt x="72" y="246"/>
                    <a:pt x="60" y="236"/>
                  </a:cubicBezTo>
                  <a:cubicBezTo>
                    <a:pt x="54" y="231"/>
                    <a:pt x="79" y="196"/>
                    <a:pt x="79" y="196"/>
                  </a:cubicBezTo>
                  <a:cubicBezTo>
                    <a:pt x="79" y="196"/>
                    <a:pt x="28" y="205"/>
                    <a:pt x="27" y="182"/>
                  </a:cubicBezTo>
                  <a:cubicBezTo>
                    <a:pt x="25" y="158"/>
                    <a:pt x="49" y="154"/>
                    <a:pt x="49" y="154"/>
                  </a:cubicBezTo>
                  <a:cubicBezTo>
                    <a:pt x="49" y="154"/>
                    <a:pt x="13" y="129"/>
                    <a:pt x="12" y="109"/>
                  </a:cubicBezTo>
                  <a:cubicBezTo>
                    <a:pt x="11" y="88"/>
                    <a:pt x="45" y="86"/>
                    <a:pt x="45" y="86"/>
                  </a:cubicBezTo>
                  <a:cubicBezTo>
                    <a:pt x="45" y="86"/>
                    <a:pt x="17" y="71"/>
                    <a:pt x="19" y="57"/>
                  </a:cubicBezTo>
                  <a:cubicBezTo>
                    <a:pt x="21" y="42"/>
                    <a:pt x="44" y="42"/>
                    <a:pt x="44" y="42"/>
                  </a:cubicBezTo>
                  <a:cubicBezTo>
                    <a:pt x="44" y="42"/>
                    <a:pt x="32" y="26"/>
                    <a:pt x="35" y="17"/>
                  </a:cubicBezTo>
                  <a:cubicBezTo>
                    <a:pt x="37" y="10"/>
                    <a:pt x="49" y="14"/>
                    <a:pt x="49" y="14"/>
                  </a:cubicBezTo>
                  <a:cubicBezTo>
                    <a:pt x="51" y="11"/>
                    <a:pt x="51" y="11"/>
                    <a:pt x="51" y="11"/>
                  </a:cubicBezTo>
                  <a:cubicBezTo>
                    <a:pt x="51" y="11"/>
                    <a:pt x="35" y="0"/>
                    <a:pt x="29" y="13"/>
                  </a:cubicBezTo>
                  <a:cubicBezTo>
                    <a:pt x="25" y="25"/>
                    <a:pt x="35" y="37"/>
                    <a:pt x="35" y="37"/>
                  </a:cubicBezTo>
                  <a:cubicBezTo>
                    <a:pt x="35" y="37"/>
                    <a:pt x="12" y="35"/>
                    <a:pt x="11" y="56"/>
                  </a:cubicBezTo>
                  <a:cubicBezTo>
                    <a:pt x="10" y="75"/>
                    <a:pt x="27" y="83"/>
                    <a:pt x="27" y="83"/>
                  </a:cubicBezTo>
                  <a:cubicBezTo>
                    <a:pt x="27" y="83"/>
                    <a:pt x="4" y="90"/>
                    <a:pt x="3" y="112"/>
                  </a:cubicBezTo>
                  <a:cubicBezTo>
                    <a:pt x="0" y="134"/>
                    <a:pt x="35" y="154"/>
                    <a:pt x="35" y="154"/>
                  </a:cubicBezTo>
                  <a:cubicBezTo>
                    <a:pt x="35" y="154"/>
                    <a:pt x="15" y="158"/>
                    <a:pt x="17" y="186"/>
                  </a:cubicBezTo>
                  <a:cubicBezTo>
                    <a:pt x="20" y="212"/>
                    <a:pt x="67" y="204"/>
                    <a:pt x="67" y="204"/>
                  </a:cubicBezTo>
                  <a:cubicBezTo>
                    <a:pt x="67" y="204"/>
                    <a:pt x="43" y="229"/>
                    <a:pt x="50" y="240"/>
                  </a:cubicBezTo>
                  <a:cubicBezTo>
                    <a:pt x="62" y="256"/>
                    <a:pt x="79" y="241"/>
                    <a:pt x="79" y="241"/>
                  </a:cubicBezTo>
                  <a:cubicBezTo>
                    <a:pt x="79" y="241"/>
                    <a:pt x="76" y="262"/>
                    <a:pt x="92" y="265"/>
                  </a:cubicBezTo>
                  <a:cubicBezTo>
                    <a:pt x="104" y="269"/>
                    <a:pt x="124" y="241"/>
                    <a:pt x="124" y="241"/>
                  </a:cubicBezTo>
                  <a:cubicBezTo>
                    <a:pt x="124" y="241"/>
                    <a:pt x="120" y="274"/>
                    <a:pt x="142" y="278"/>
                  </a:cubicBezTo>
                  <a:cubicBezTo>
                    <a:pt x="164" y="282"/>
                    <a:pt x="165" y="249"/>
                    <a:pt x="165" y="249"/>
                  </a:cubicBezTo>
                  <a:cubicBezTo>
                    <a:pt x="165" y="249"/>
                    <a:pt x="153" y="274"/>
                    <a:pt x="141" y="27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106" name="Group 105"/>
          <p:cNvGrpSpPr/>
          <p:nvPr/>
        </p:nvGrpSpPr>
        <p:grpSpPr>
          <a:xfrm rot="1576354">
            <a:off x="11125791" y="2895976"/>
            <a:ext cx="1030189" cy="1170315"/>
            <a:chOff x="11036616" y="1071278"/>
            <a:chExt cx="1030189" cy="1170315"/>
          </a:xfrm>
        </p:grpSpPr>
        <p:sp>
          <p:nvSpPr>
            <p:cNvPr id="107" name="Freeform 28"/>
            <p:cNvSpPr>
              <a:spLocks/>
            </p:cNvSpPr>
            <p:nvPr/>
          </p:nvSpPr>
          <p:spPr bwMode="auto">
            <a:xfrm rot="20399546">
              <a:off x="11036616" y="1071278"/>
              <a:ext cx="1030189" cy="1092089"/>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8" name="Freeform 29"/>
            <p:cNvSpPr>
              <a:spLocks/>
            </p:cNvSpPr>
            <p:nvPr/>
          </p:nvSpPr>
          <p:spPr bwMode="auto">
            <a:xfrm rot="20399546">
              <a:off x="11111902" y="1136486"/>
              <a:ext cx="872786" cy="886051"/>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9" name="Freeform 30"/>
            <p:cNvSpPr>
              <a:spLocks/>
            </p:cNvSpPr>
            <p:nvPr/>
          </p:nvSpPr>
          <p:spPr bwMode="auto">
            <a:xfrm rot="20399546">
              <a:off x="11487828" y="1372986"/>
              <a:ext cx="144138" cy="616345"/>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0" name="Freeform 31"/>
            <p:cNvSpPr>
              <a:spLocks/>
            </p:cNvSpPr>
            <p:nvPr/>
          </p:nvSpPr>
          <p:spPr bwMode="auto">
            <a:xfrm rot="20399546">
              <a:off x="11275423" y="1608421"/>
              <a:ext cx="279433" cy="298887"/>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1" name="Freeform 32"/>
            <p:cNvSpPr>
              <a:spLocks/>
            </p:cNvSpPr>
            <p:nvPr/>
          </p:nvSpPr>
          <p:spPr bwMode="auto">
            <a:xfrm rot="20399546">
              <a:off x="11408949" y="1946124"/>
              <a:ext cx="244062" cy="84007"/>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2" name="Freeform 33"/>
            <p:cNvSpPr>
              <a:spLocks/>
            </p:cNvSpPr>
            <p:nvPr/>
          </p:nvSpPr>
          <p:spPr bwMode="auto">
            <a:xfrm rot="20399546">
              <a:off x="11624124" y="1563797"/>
              <a:ext cx="342217" cy="229913"/>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3" name="Freeform 34"/>
            <p:cNvSpPr>
              <a:spLocks/>
            </p:cNvSpPr>
            <p:nvPr/>
          </p:nvSpPr>
          <p:spPr bwMode="auto">
            <a:xfrm rot="20399546">
              <a:off x="11677994" y="1824726"/>
              <a:ext cx="329837" cy="104345"/>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4" name="Freeform 35"/>
            <p:cNvSpPr>
              <a:spLocks/>
            </p:cNvSpPr>
            <p:nvPr/>
          </p:nvSpPr>
          <p:spPr bwMode="auto">
            <a:xfrm rot="20399546">
              <a:off x="11582576" y="2030249"/>
              <a:ext cx="165361" cy="211344"/>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
        <p:nvSpPr>
          <p:cNvPr id="115" name="Freeform 8"/>
          <p:cNvSpPr>
            <a:spLocks/>
          </p:cNvSpPr>
          <p:nvPr/>
        </p:nvSpPr>
        <p:spPr bwMode="auto">
          <a:xfrm>
            <a:off x="4042661" y="5351893"/>
            <a:ext cx="349250" cy="223837"/>
          </a:xfrm>
          <a:custGeom>
            <a:avLst/>
            <a:gdLst>
              <a:gd name="T0" fmla="*/ 0 w 93"/>
              <a:gd name="T1" fmla="*/ 10 h 60"/>
              <a:gd name="T2" fmla="*/ 87 w 93"/>
              <a:gd name="T3" fmla="*/ 60 h 60"/>
              <a:gd name="T4" fmla="*/ 93 w 93"/>
              <a:gd name="T5" fmla="*/ 49 h 60"/>
              <a:gd name="T6" fmla="*/ 6 w 93"/>
              <a:gd name="T7" fmla="*/ 0 h 60"/>
              <a:gd name="T8" fmla="*/ 0 w 93"/>
              <a:gd name="T9" fmla="*/ 10 h 60"/>
            </a:gdLst>
            <a:ahLst/>
            <a:cxnLst>
              <a:cxn ang="0">
                <a:pos x="T0" y="T1"/>
              </a:cxn>
              <a:cxn ang="0">
                <a:pos x="T2" y="T3"/>
              </a:cxn>
              <a:cxn ang="0">
                <a:pos x="T4" y="T5"/>
              </a:cxn>
              <a:cxn ang="0">
                <a:pos x="T6" y="T7"/>
              </a:cxn>
              <a:cxn ang="0">
                <a:pos x="T8" y="T9"/>
              </a:cxn>
            </a:cxnLst>
            <a:rect l="0" t="0" r="r" b="b"/>
            <a:pathLst>
              <a:path w="93" h="60">
                <a:moveTo>
                  <a:pt x="0" y="10"/>
                </a:moveTo>
                <a:cubicBezTo>
                  <a:pt x="28" y="28"/>
                  <a:pt x="57" y="45"/>
                  <a:pt x="87" y="60"/>
                </a:cubicBezTo>
                <a:cubicBezTo>
                  <a:pt x="93" y="49"/>
                  <a:pt x="93" y="49"/>
                  <a:pt x="93" y="49"/>
                </a:cubicBezTo>
                <a:cubicBezTo>
                  <a:pt x="64" y="34"/>
                  <a:pt x="34" y="18"/>
                  <a:pt x="6" y="0"/>
                </a:cubicBezTo>
                <a:cubicBezTo>
                  <a:pt x="6" y="0"/>
                  <a:pt x="6" y="0"/>
                  <a:pt x="0" y="10"/>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6" name="Freeform 115"/>
          <p:cNvSpPr/>
          <p:nvPr/>
        </p:nvSpPr>
        <p:spPr>
          <a:xfrm>
            <a:off x="-28233" y="3533670"/>
            <a:ext cx="12139450" cy="3029936"/>
          </a:xfrm>
          <a:custGeom>
            <a:avLst/>
            <a:gdLst>
              <a:gd name="connsiteX0" fmla="*/ 0 w 13022318"/>
              <a:gd name="connsiteY0" fmla="*/ 0 h 3162094"/>
              <a:gd name="connsiteX1" fmla="*/ 7662042 w 13022318"/>
              <a:gd name="connsiteY1" fmla="*/ 3137338 h 3162094"/>
              <a:gd name="connsiteX2" fmla="*/ 12328635 w 13022318"/>
              <a:gd name="connsiteY2" fmla="*/ 1450427 h 3162094"/>
              <a:gd name="connsiteX3" fmla="*/ 13022318 w 13022318"/>
              <a:gd name="connsiteY3" fmla="*/ 1166648 h 3162094"/>
              <a:gd name="connsiteX0" fmla="*/ 0 w 12328635"/>
              <a:gd name="connsiteY0" fmla="*/ 0 h 3162094"/>
              <a:gd name="connsiteX1" fmla="*/ 7662042 w 12328635"/>
              <a:gd name="connsiteY1" fmla="*/ 3137338 h 3162094"/>
              <a:gd name="connsiteX2" fmla="*/ 12328635 w 12328635"/>
              <a:gd name="connsiteY2" fmla="*/ 1450427 h 3162094"/>
              <a:gd name="connsiteX0" fmla="*/ 0 w 12155215"/>
              <a:gd name="connsiteY0" fmla="*/ 0 h 3171571"/>
              <a:gd name="connsiteX1" fmla="*/ 7662042 w 12155215"/>
              <a:gd name="connsiteY1" fmla="*/ 3137338 h 3171571"/>
              <a:gd name="connsiteX2" fmla="*/ 12155215 w 12155215"/>
              <a:gd name="connsiteY2" fmla="*/ 1639614 h 3171571"/>
              <a:gd name="connsiteX0" fmla="*/ 0 w 12155215"/>
              <a:gd name="connsiteY0" fmla="*/ 0 h 3169200"/>
              <a:gd name="connsiteX1" fmla="*/ 7662042 w 12155215"/>
              <a:gd name="connsiteY1" fmla="*/ 3137338 h 3169200"/>
              <a:gd name="connsiteX2" fmla="*/ 12155215 w 12155215"/>
              <a:gd name="connsiteY2" fmla="*/ 1639614 h 3169200"/>
              <a:gd name="connsiteX0" fmla="*/ 0 w 12155215"/>
              <a:gd name="connsiteY0" fmla="*/ 0 h 3014668"/>
              <a:gd name="connsiteX1" fmla="*/ 7173311 w 12155215"/>
              <a:gd name="connsiteY1" fmla="*/ 2979683 h 3014668"/>
              <a:gd name="connsiteX2" fmla="*/ 12155215 w 12155215"/>
              <a:gd name="connsiteY2" fmla="*/ 1639614 h 3014668"/>
              <a:gd name="connsiteX0" fmla="*/ 0 w 12155215"/>
              <a:gd name="connsiteY0" fmla="*/ 0 h 3011275"/>
              <a:gd name="connsiteX1" fmla="*/ 7173311 w 12155215"/>
              <a:gd name="connsiteY1" fmla="*/ 2979683 h 3011275"/>
              <a:gd name="connsiteX2" fmla="*/ 12155215 w 12155215"/>
              <a:gd name="connsiteY2" fmla="*/ 1639614 h 3011275"/>
              <a:gd name="connsiteX0" fmla="*/ 0 w 12155215"/>
              <a:gd name="connsiteY0" fmla="*/ 0 h 3119572"/>
              <a:gd name="connsiteX1" fmla="*/ 7614745 w 12155215"/>
              <a:gd name="connsiteY1" fmla="*/ 3090041 h 3119572"/>
              <a:gd name="connsiteX2" fmla="*/ 12155215 w 12155215"/>
              <a:gd name="connsiteY2" fmla="*/ 1639614 h 3119572"/>
              <a:gd name="connsiteX0" fmla="*/ 0 w 12155215"/>
              <a:gd name="connsiteY0" fmla="*/ 0 h 3119572"/>
              <a:gd name="connsiteX1" fmla="*/ 7614745 w 12155215"/>
              <a:gd name="connsiteY1" fmla="*/ 3090041 h 3119572"/>
              <a:gd name="connsiteX2" fmla="*/ 12155215 w 12155215"/>
              <a:gd name="connsiteY2" fmla="*/ 1639614 h 3119572"/>
              <a:gd name="connsiteX0" fmla="*/ 0 w 12155215"/>
              <a:gd name="connsiteY0" fmla="*/ 0 h 3095317"/>
              <a:gd name="connsiteX1" fmla="*/ 7614745 w 12155215"/>
              <a:gd name="connsiteY1" fmla="*/ 3090041 h 3095317"/>
              <a:gd name="connsiteX2" fmla="*/ 12155215 w 12155215"/>
              <a:gd name="connsiteY2" fmla="*/ 1639614 h 3095317"/>
              <a:gd name="connsiteX0" fmla="*/ 0 w 12155215"/>
              <a:gd name="connsiteY0" fmla="*/ 0 h 3095317"/>
              <a:gd name="connsiteX1" fmla="*/ 7614745 w 12155215"/>
              <a:gd name="connsiteY1" fmla="*/ 3090041 h 3095317"/>
              <a:gd name="connsiteX2" fmla="*/ 12155215 w 12155215"/>
              <a:gd name="connsiteY2" fmla="*/ 1639614 h 3095317"/>
              <a:gd name="connsiteX0" fmla="*/ 0 w 12155215"/>
              <a:gd name="connsiteY0" fmla="*/ 0 h 3095317"/>
              <a:gd name="connsiteX1" fmla="*/ 7614745 w 12155215"/>
              <a:gd name="connsiteY1" fmla="*/ 3090041 h 3095317"/>
              <a:gd name="connsiteX2" fmla="*/ 12155215 w 12155215"/>
              <a:gd name="connsiteY2" fmla="*/ 1639614 h 3095317"/>
              <a:gd name="connsiteX0" fmla="*/ 0 w 12139450"/>
              <a:gd name="connsiteY0" fmla="*/ 0 h 3057566"/>
              <a:gd name="connsiteX1" fmla="*/ 7598980 w 12139450"/>
              <a:gd name="connsiteY1" fmla="*/ 3026979 h 3057566"/>
              <a:gd name="connsiteX2" fmla="*/ 12139450 w 12139450"/>
              <a:gd name="connsiteY2" fmla="*/ 1576552 h 3057566"/>
              <a:gd name="connsiteX0" fmla="*/ 0 w 12139450"/>
              <a:gd name="connsiteY0" fmla="*/ 0 h 3028856"/>
              <a:gd name="connsiteX1" fmla="*/ 7598980 w 12139450"/>
              <a:gd name="connsiteY1" fmla="*/ 3026979 h 3028856"/>
              <a:gd name="connsiteX2" fmla="*/ 12139450 w 12139450"/>
              <a:gd name="connsiteY2" fmla="*/ 1576552 h 3028856"/>
              <a:gd name="connsiteX0" fmla="*/ 0 w 12139450"/>
              <a:gd name="connsiteY0" fmla="*/ 0 h 3027100"/>
              <a:gd name="connsiteX1" fmla="*/ 7598980 w 12139450"/>
              <a:gd name="connsiteY1" fmla="*/ 3026979 h 3027100"/>
              <a:gd name="connsiteX2" fmla="*/ 12139450 w 12139450"/>
              <a:gd name="connsiteY2" fmla="*/ 1576552 h 3027100"/>
              <a:gd name="connsiteX0" fmla="*/ 0 w 12139450"/>
              <a:gd name="connsiteY0" fmla="*/ 0 h 3029936"/>
              <a:gd name="connsiteX1" fmla="*/ 7598980 w 12139450"/>
              <a:gd name="connsiteY1" fmla="*/ 3026979 h 3029936"/>
              <a:gd name="connsiteX2" fmla="*/ 12139450 w 12139450"/>
              <a:gd name="connsiteY2" fmla="*/ 1576552 h 3029936"/>
            </a:gdLst>
            <a:ahLst/>
            <a:cxnLst>
              <a:cxn ang="0">
                <a:pos x="connsiteX0" y="connsiteY0"/>
              </a:cxn>
              <a:cxn ang="0">
                <a:pos x="connsiteX1" y="connsiteY1"/>
              </a:cxn>
              <a:cxn ang="0">
                <a:pos x="connsiteX2" y="connsiteY2"/>
              </a:cxn>
            </a:cxnLst>
            <a:rect l="l" t="t" r="r" b="b"/>
            <a:pathLst>
              <a:path w="12139450" h="3029936">
                <a:moveTo>
                  <a:pt x="0" y="0"/>
                </a:moveTo>
                <a:cubicBezTo>
                  <a:pt x="2929759" y="344215"/>
                  <a:pt x="5071240" y="2953407"/>
                  <a:pt x="7598980" y="3026979"/>
                </a:cubicBezTo>
                <a:cubicBezTo>
                  <a:pt x="10126720" y="3100551"/>
                  <a:pt x="11782099" y="1778876"/>
                  <a:pt x="12139450" y="1576552"/>
                </a:cubicBezTo>
              </a:path>
            </a:pathLst>
          </a:custGeom>
          <a:noFill/>
          <a:ln w="38100">
            <a:solidFill>
              <a:srgbClr val="F9D43B"/>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17" name="Group 116"/>
          <p:cNvGrpSpPr/>
          <p:nvPr/>
        </p:nvGrpSpPr>
        <p:grpSpPr>
          <a:xfrm rot="198573">
            <a:off x="1199275" y="2684218"/>
            <a:ext cx="2154692" cy="1686565"/>
            <a:chOff x="1175948" y="2708421"/>
            <a:chExt cx="2159248" cy="1690131"/>
          </a:xfrm>
        </p:grpSpPr>
        <p:sp>
          <p:nvSpPr>
            <p:cNvPr id="118" name="Freeform 324"/>
            <p:cNvSpPr>
              <a:spLocks/>
            </p:cNvSpPr>
            <p:nvPr/>
          </p:nvSpPr>
          <p:spPr bwMode="auto">
            <a:xfrm rot="1365846">
              <a:off x="2670688" y="3669154"/>
              <a:ext cx="638832" cy="573399"/>
            </a:xfrm>
            <a:custGeom>
              <a:avLst/>
              <a:gdLst>
                <a:gd name="T0" fmla="*/ 0 w 157"/>
                <a:gd name="T1" fmla="*/ 16 h 141"/>
                <a:gd name="T2" fmla="*/ 137 w 157"/>
                <a:gd name="T3" fmla="*/ 17 h 141"/>
                <a:gd name="T4" fmla="*/ 157 w 157"/>
                <a:gd name="T5" fmla="*/ 138 h 141"/>
                <a:gd name="T6" fmla="*/ 99 w 157"/>
                <a:gd name="T7" fmla="*/ 141 h 141"/>
                <a:gd name="T8" fmla="*/ 20 w 157"/>
                <a:gd name="T9" fmla="*/ 74 h 141"/>
                <a:gd name="T10" fmla="*/ 0 w 157"/>
                <a:gd name="T11" fmla="*/ 16 h 141"/>
                <a:gd name="T12" fmla="*/ 0 w 157"/>
                <a:gd name="T13" fmla="*/ 16 h 141"/>
              </a:gdLst>
              <a:ahLst/>
              <a:cxnLst>
                <a:cxn ang="0">
                  <a:pos x="T0" y="T1"/>
                </a:cxn>
                <a:cxn ang="0">
                  <a:pos x="T2" y="T3"/>
                </a:cxn>
                <a:cxn ang="0">
                  <a:pos x="T4" y="T5"/>
                </a:cxn>
                <a:cxn ang="0">
                  <a:pos x="T6" y="T7"/>
                </a:cxn>
                <a:cxn ang="0">
                  <a:pos x="T8" y="T9"/>
                </a:cxn>
                <a:cxn ang="0">
                  <a:pos x="T10" y="T11"/>
                </a:cxn>
                <a:cxn ang="0">
                  <a:pos x="T12" y="T13"/>
                </a:cxn>
              </a:cxnLst>
              <a:rect l="0" t="0" r="r" b="b"/>
              <a:pathLst>
                <a:path w="157" h="141">
                  <a:moveTo>
                    <a:pt x="0" y="16"/>
                  </a:moveTo>
                  <a:cubicBezTo>
                    <a:pt x="0" y="16"/>
                    <a:pt x="114" y="0"/>
                    <a:pt x="137" y="17"/>
                  </a:cubicBezTo>
                  <a:cubicBezTo>
                    <a:pt x="156" y="34"/>
                    <a:pt x="157" y="138"/>
                    <a:pt x="157" y="138"/>
                  </a:cubicBezTo>
                  <a:cubicBezTo>
                    <a:pt x="157" y="138"/>
                    <a:pt x="113" y="141"/>
                    <a:pt x="99" y="141"/>
                  </a:cubicBezTo>
                  <a:cubicBezTo>
                    <a:pt x="104" y="72"/>
                    <a:pt x="20" y="74"/>
                    <a:pt x="20" y="74"/>
                  </a:cubicBezTo>
                  <a:cubicBezTo>
                    <a:pt x="0" y="16"/>
                    <a:pt x="0" y="16"/>
                    <a:pt x="0" y="16"/>
                  </a:cubicBezTo>
                  <a:cubicBezTo>
                    <a:pt x="0" y="16"/>
                    <a:pt x="0" y="16"/>
                    <a:pt x="0" y="16"/>
                  </a:cubicBez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9" name="Freeform 325"/>
            <p:cNvSpPr>
              <a:spLocks/>
            </p:cNvSpPr>
            <p:nvPr/>
          </p:nvSpPr>
          <p:spPr bwMode="auto">
            <a:xfrm rot="1365846">
              <a:off x="1191522" y="2789483"/>
              <a:ext cx="1833843" cy="1150242"/>
            </a:xfrm>
            <a:custGeom>
              <a:avLst/>
              <a:gdLst>
                <a:gd name="T0" fmla="*/ 9 w 451"/>
                <a:gd name="T1" fmla="*/ 66 h 283"/>
                <a:gd name="T2" fmla="*/ 427 w 451"/>
                <a:gd name="T3" fmla="*/ 29 h 283"/>
                <a:gd name="T4" fmla="*/ 451 w 451"/>
                <a:gd name="T5" fmla="*/ 197 h 283"/>
                <a:gd name="T6" fmla="*/ 389 w 451"/>
                <a:gd name="T7" fmla="*/ 219 h 283"/>
                <a:gd name="T8" fmla="*/ 375 w 451"/>
                <a:gd name="T9" fmla="*/ 267 h 283"/>
                <a:gd name="T10" fmla="*/ 209 w 451"/>
                <a:gd name="T11" fmla="*/ 274 h 283"/>
                <a:gd name="T12" fmla="*/ 135 w 451"/>
                <a:gd name="T13" fmla="*/ 213 h 283"/>
                <a:gd name="T14" fmla="*/ 78 w 451"/>
                <a:gd name="T15" fmla="*/ 281 h 283"/>
                <a:gd name="T16" fmla="*/ 18 w 451"/>
                <a:gd name="T17" fmla="*/ 283 h 283"/>
                <a:gd name="T18" fmla="*/ 9 w 451"/>
                <a:gd name="T19" fmla="*/ 66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1" h="283">
                  <a:moveTo>
                    <a:pt x="9" y="66"/>
                  </a:moveTo>
                  <a:cubicBezTo>
                    <a:pt x="25" y="42"/>
                    <a:pt x="403" y="0"/>
                    <a:pt x="427" y="29"/>
                  </a:cubicBezTo>
                  <a:cubicBezTo>
                    <a:pt x="437" y="40"/>
                    <a:pt x="444" y="131"/>
                    <a:pt x="451" y="197"/>
                  </a:cubicBezTo>
                  <a:cubicBezTo>
                    <a:pt x="434" y="189"/>
                    <a:pt x="389" y="219"/>
                    <a:pt x="389" y="219"/>
                  </a:cubicBezTo>
                  <a:cubicBezTo>
                    <a:pt x="371" y="237"/>
                    <a:pt x="375" y="267"/>
                    <a:pt x="375" y="267"/>
                  </a:cubicBezTo>
                  <a:cubicBezTo>
                    <a:pt x="209" y="274"/>
                    <a:pt x="209" y="274"/>
                    <a:pt x="209" y="274"/>
                  </a:cubicBezTo>
                  <a:cubicBezTo>
                    <a:pt x="209" y="274"/>
                    <a:pt x="212" y="210"/>
                    <a:pt x="135" y="213"/>
                  </a:cubicBezTo>
                  <a:cubicBezTo>
                    <a:pt x="114" y="213"/>
                    <a:pt x="71" y="244"/>
                    <a:pt x="78" y="281"/>
                  </a:cubicBezTo>
                  <a:cubicBezTo>
                    <a:pt x="45" y="282"/>
                    <a:pt x="18" y="283"/>
                    <a:pt x="18" y="283"/>
                  </a:cubicBezTo>
                  <a:cubicBezTo>
                    <a:pt x="18" y="283"/>
                    <a:pt x="0" y="85"/>
                    <a:pt x="9" y="66"/>
                  </a:cubicBez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0" name="Freeform 326"/>
            <p:cNvSpPr>
              <a:spLocks/>
            </p:cNvSpPr>
            <p:nvPr/>
          </p:nvSpPr>
          <p:spPr bwMode="auto">
            <a:xfrm rot="1365846">
              <a:off x="2723337" y="3180089"/>
              <a:ext cx="292726" cy="447699"/>
            </a:xfrm>
            <a:custGeom>
              <a:avLst/>
              <a:gdLst>
                <a:gd name="T0" fmla="*/ 72 w 72"/>
                <a:gd name="T1" fmla="*/ 109 h 110"/>
                <a:gd name="T2" fmla="*/ 8 w 72"/>
                <a:gd name="T3" fmla="*/ 110 h 110"/>
                <a:gd name="T4" fmla="*/ 0 w 72"/>
                <a:gd name="T5" fmla="*/ 11 h 110"/>
                <a:gd name="T6" fmla="*/ 55 w 72"/>
                <a:gd name="T7" fmla="*/ 16 h 110"/>
                <a:gd name="T8" fmla="*/ 72 w 72"/>
                <a:gd name="T9" fmla="*/ 109 h 110"/>
              </a:gdLst>
              <a:ahLst/>
              <a:cxnLst>
                <a:cxn ang="0">
                  <a:pos x="T0" y="T1"/>
                </a:cxn>
                <a:cxn ang="0">
                  <a:pos x="T2" y="T3"/>
                </a:cxn>
                <a:cxn ang="0">
                  <a:pos x="T4" y="T5"/>
                </a:cxn>
                <a:cxn ang="0">
                  <a:pos x="T6" y="T7"/>
                </a:cxn>
                <a:cxn ang="0">
                  <a:pos x="T8" y="T9"/>
                </a:cxn>
              </a:cxnLst>
              <a:rect l="0" t="0" r="r" b="b"/>
              <a:pathLst>
                <a:path w="72" h="110">
                  <a:moveTo>
                    <a:pt x="72" y="109"/>
                  </a:moveTo>
                  <a:cubicBezTo>
                    <a:pt x="8" y="110"/>
                    <a:pt x="8" y="110"/>
                    <a:pt x="8" y="110"/>
                  </a:cubicBezTo>
                  <a:cubicBezTo>
                    <a:pt x="0" y="11"/>
                    <a:pt x="0" y="11"/>
                    <a:pt x="0" y="11"/>
                  </a:cubicBezTo>
                  <a:cubicBezTo>
                    <a:pt x="0" y="11"/>
                    <a:pt x="44" y="0"/>
                    <a:pt x="55" y="16"/>
                  </a:cubicBezTo>
                  <a:cubicBezTo>
                    <a:pt x="64" y="27"/>
                    <a:pt x="72" y="109"/>
                    <a:pt x="72" y="109"/>
                  </a:cubicBezTo>
                  <a:close/>
                </a:path>
              </a:pathLst>
            </a:custGeom>
            <a:solidFill>
              <a:srgbClr val="FFF2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1" name="Freeform 327"/>
            <p:cNvSpPr>
              <a:spLocks/>
            </p:cNvSpPr>
            <p:nvPr/>
          </p:nvSpPr>
          <p:spPr bwMode="auto">
            <a:xfrm rot="1365846">
              <a:off x="1354793" y="2845601"/>
              <a:ext cx="1105472" cy="495913"/>
            </a:xfrm>
            <a:custGeom>
              <a:avLst/>
              <a:gdLst>
                <a:gd name="T0" fmla="*/ 266 w 272"/>
                <a:gd name="T1" fmla="*/ 0 h 122"/>
                <a:gd name="T2" fmla="*/ 272 w 272"/>
                <a:gd name="T3" fmla="*/ 98 h 122"/>
                <a:gd name="T4" fmla="*/ 8 w 272"/>
                <a:gd name="T5" fmla="*/ 122 h 122"/>
                <a:gd name="T6" fmla="*/ 10 w 272"/>
                <a:gd name="T7" fmla="*/ 31 h 122"/>
                <a:gd name="T8" fmla="*/ 266 w 272"/>
                <a:gd name="T9" fmla="*/ 0 h 122"/>
              </a:gdLst>
              <a:ahLst/>
              <a:cxnLst>
                <a:cxn ang="0">
                  <a:pos x="T0" y="T1"/>
                </a:cxn>
                <a:cxn ang="0">
                  <a:pos x="T2" y="T3"/>
                </a:cxn>
                <a:cxn ang="0">
                  <a:pos x="T4" y="T5"/>
                </a:cxn>
                <a:cxn ang="0">
                  <a:pos x="T6" y="T7"/>
                </a:cxn>
                <a:cxn ang="0">
                  <a:pos x="T8" y="T9"/>
                </a:cxn>
              </a:cxnLst>
              <a:rect l="0" t="0" r="r" b="b"/>
              <a:pathLst>
                <a:path w="272" h="122">
                  <a:moveTo>
                    <a:pt x="266" y="0"/>
                  </a:moveTo>
                  <a:cubicBezTo>
                    <a:pt x="272" y="98"/>
                    <a:pt x="272" y="98"/>
                    <a:pt x="272" y="98"/>
                  </a:cubicBezTo>
                  <a:cubicBezTo>
                    <a:pt x="8" y="122"/>
                    <a:pt x="8" y="122"/>
                    <a:pt x="8" y="122"/>
                  </a:cubicBezTo>
                  <a:cubicBezTo>
                    <a:pt x="8" y="122"/>
                    <a:pt x="0" y="40"/>
                    <a:pt x="10" y="31"/>
                  </a:cubicBezTo>
                  <a:cubicBezTo>
                    <a:pt x="19" y="23"/>
                    <a:pt x="266" y="0"/>
                    <a:pt x="266" y="0"/>
                  </a:cubicBezTo>
                  <a:close/>
                </a:path>
              </a:pathLst>
            </a:custGeom>
            <a:solidFill>
              <a:srgbClr val="FFF2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2" name="Freeform 328"/>
            <p:cNvSpPr>
              <a:spLocks/>
            </p:cNvSpPr>
            <p:nvPr/>
          </p:nvSpPr>
          <p:spPr bwMode="auto">
            <a:xfrm rot="1365846">
              <a:off x="1633316" y="2806621"/>
              <a:ext cx="44770" cy="439089"/>
            </a:xfrm>
            <a:custGeom>
              <a:avLst/>
              <a:gdLst>
                <a:gd name="T0" fmla="*/ 0 w 26"/>
                <a:gd name="T1" fmla="*/ 5 h 255"/>
                <a:gd name="T2" fmla="*/ 12 w 26"/>
                <a:gd name="T3" fmla="*/ 246 h 255"/>
                <a:gd name="T4" fmla="*/ 26 w 26"/>
                <a:gd name="T5" fmla="*/ 255 h 255"/>
                <a:gd name="T6" fmla="*/ 16 w 26"/>
                <a:gd name="T7" fmla="*/ 0 h 255"/>
                <a:gd name="T8" fmla="*/ 0 w 26"/>
                <a:gd name="T9" fmla="*/ 5 h 255"/>
                <a:gd name="T10" fmla="*/ 0 w 26"/>
                <a:gd name="T11" fmla="*/ 5 h 255"/>
                <a:gd name="T12" fmla="*/ 0 w 26"/>
                <a:gd name="T13" fmla="*/ 5 h 255"/>
              </a:gdLst>
              <a:ahLst/>
              <a:cxnLst>
                <a:cxn ang="0">
                  <a:pos x="T0" y="T1"/>
                </a:cxn>
                <a:cxn ang="0">
                  <a:pos x="T2" y="T3"/>
                </a:cxn>
                <a:cxn ang="0">
                  <a:pos x="T4" y="T5"/>
                </a:cxn>
                <a:cxn ang="0">
                  <a:pos x="T6" y="T7"/>
                </a:cxn>
                <a:cxn ang="0">
                  <a:pos x="T8" y="T9"/>
                </a:cxn>
                <a:cxn ang="0">
                  <a:pos x="T10" y="T11"/>
                </a:cxn>
                <a:cxn ang="0">
                  <a:pos x="T12" y="T13"/>
                </a:cxn>
              </a:cxnLst>
              <a:rect l="0" t="0" r="r" b="b"/>
              <a:pathLst>
                <a:path w="26" h="255">
                  <a:moveTo>
                    <a:pt x="0" y="5"/>
                  </a:moveTo>
                  <a:lnTo>
                    <a:pt x="12" y="246"/>
                  </a:lnTo>
                  <a:lnTo>
                    <a:pt x="26" y="255"/>
                  </a:lnTo>
                  <a:lnTo>
                    <a:pt x="16" y="0"/>
                  </a:lnTo>
                  <a:lnTo>
                    <a:pt x="0" y="5"/>
                  </a:lnTo>
                  <a:lnTo>
                    <a:pt x="0" y="5"/>
                  </a:lnTo>
                  <a:lnTo>
                    <a:pt x="0" y="5"/>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3" name="Freeform 329"/>
            <p:cNvSpPr>
              <a:spLocks/>
            </p:cNvSpPr>
            <p:nvPr/>
          </p:nvSpPr>
          <p:spPr bwMode="auto">
            <a:xfrm rot="1365846">
              <a:off x="1905653" y="2884191"/>
              <a:ext cx="39604" cy="435646"/>
            </a:xfrm>
            <a:custGeom>
              <a:avLst/>
              <a:gdLst>
                <a:gd name="T0" fmla="*/ 0 w 23"/>
                <a:gd name="T1" fmla="*/ 5 h 253"/>
                <a:gd name="T2" fmla="*/ 7 w 23"/>
                <a:gd name="T3" fmla="*/ 246 h 253"/>
                <a:gd name="T4" fmla="*/ 23 w 23"/>
                <a:gd name="T5" fmla="*/ 253 h 253"/>
                <a:gd name="T6" fmla="*/ 16 w 23"/>
                <a:gd name="T7" fmla="*/ 0 h 253"/>
                <a:gd name="T8" fmla="*/ 0 w 23"/>
                <a:gd name="T9" fmla="*/ 5 h 253"/>
                <a:gd name="T10" fmla="*/ 0 w 23"/>
                <a:gd name="T11" fmla="*/ 5 h 253"/>
                <a:gd name="T12" fmla="*/ 0 w 23"/>
                <a:gd name="T13" fmla="*/ 5 h 253"/>
              </a:gdLst>
              <a:ahLst/>
              <a:cxnLst>
                <a:cxn ang="0">
                  <a:pos x="T0" y="T1"/>
                </a:cxn>
                <a:cxn ang="0">
                  <a:pos x="T2" y="T3"/>
                </a:cxn>
                <a:cxn ang="0">
                  <a:pos x="T4" y="T5"/>
                </a:cxn>
                <a:cxn ang="0">
                  <a:pos x="T6" y="T7"/>
                </a:cxn>
                <a:cxn ang="0">
                  <a:pos x="T8" y="T9"/>
                </a:cxn>
                <a:cxn ang="0">
                  <a:pos x="T10" y="T11"/>
                </a:cxn>
                <a:cxn ang="0">
                  <a:pos x="T12" y="T13"/>
                </a:cxn>
              </a:cxnLst>
              <a:rect l="0" t="0" r="r" b="b"/>
              <a:pathLst>
                <a:path w="23" h="253">
                  <a:moveTo>
                    <a:pt x="0" y="5"/>
                  </a:moveTo>
                  <a:lnTo>
                    <a:pt x="7" y="246"/>
                  </a:lnTo>
                  <a:lnTo>
                    <a:pt x="23" y="253"/>
                  </a:lnTo>
                  <a:lnTo>
                    <a:pt x="16" y="0"/>
                  </a:lnTo>
                  <a:lnTo>
                    <a:pt x="0" y="5"/>
                  </a:lnTo>
                  <a:lnTo>
                    <a:pt x="0" y="5"/>
                  </a:lnTo>
                  <a:lnTo>
                    <a:pt x="0" y="5"/>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4" name="Freeform 330"/>
            <p:cNvSpPr>
              <a:spLocks/>
            </p:cNvSpPr>
            <p:nvPr/>
          </p:nvSpPr>
          <p:spPr bwMode="auto">
            <a:xfrm rot="1365846">
              <a:off x="2145420" y="2952419"/>
              <a:ext cx="44770" cy="439089"/>
            </a:xfrm>
            <a:custGeom>
              <a:avLst/>
              <a:gdLst>
                <a:gd name="T0" fmla="*/ 0 w 26"/>
                <a:gd name="T1" fmla="*/ 4 h 255"/>
                <a:gd name="T2" fmla="*/ 9 w 26"/>
                <a:gd name="T3" fmla="*/ 248 h 255"/>
                <a:gd name="T4" fmla="*/ 26 w 26"/>
                <a:gd name="T5" fmla="*/ 255 h 255"/>
                <a:gd name="T6" fmla="*/ 16 w 26"/>
                <a:gd name="T7" fmla="*/ 0 h 255"/>
                <a:gd name="T8" fmla="*/ 0 w 26"/>
                <a:gd name="T9" fmla="*/ 4 h 255"/>
                <a:gd name="T10" fmla="*/ 0 w 26"/>
                <a:gd name="T11" fmla="*/ 4 h 255"/>
                <a:gd name="T12" fmla="*/ 0 w 26"/>
                <a:gd name="T13" fmla="*/ 4 h 255"/>
              </a:gdLst>
              <a:ahLst/>
              <a:cxnLst>
                <a:cxn ang="0">
                  <a:pos x="T0" y="T1"/>
                </a:cxn>
                <a:cxn ang="0">
                  <a:pos x="T2" y="T3"/>
                </a:cxn>
                <a:cxn ang="0">
                  <a:pos x="T4" y="T5"/>
                </a:cxn>
                <a:cxn ang="0">
                  <a:pos x="T6" y="T7"/>
                </a:cxn>
                <a:cxn ang="0">
                  <a:pos x="T8" y="T9"/>
                </a:cxn>
                <a:cxn ang="0">
                  <a:pos x="T10" y="T11"/>
                </a:cxn>
                <a:cxn ang="0">
                  <a:pos x="T12" y="T13"/>
                </a:cxn>
              </a:cxnLst>
              <a:rect l="0" t="0" r="r" b="b"/>
              <a:pathLst>
                <a:path w="26" h="255">
                  <a:moveTo>
                    <a:pt x="0" y="4"/>
                  </a:moveTo>
                  <a:lnTo>
                    <a:pt x="9" y="248"/>
                  </a:lnTo>
                  <a:lnTo>
                    <a:pt x="26" y="255"/>
                  </a:lnTo>
                  <a:lnTo>
                    <a:pt x="16" y="0"/>
                  </a:lnTo>
                  <a:lnTo>
                    <a:pt x="0" y="4"/>
                  </a:lnTo>
                  <a:lnTo>
                    <a:pt x="0" y="4"/>
                  </a:lnTo>
                  <a:lnTo>
                    <a:pt x="0" y="4"/>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5" name="Freeform 331"/>
            <p:cNvSpPr>
              <a:spLocks/>
            </p:cNvSpPr>
            <p:nvPr/>
          </p:nvSpPr>
          <p:spPr bwMode="auto">
            <a:xfrm rot="1365846">
              <a:off x="1340987" y="3491177"/>
              <a:ext cx="490747" cy="490747"/>
            </a:xfrm>
            <a:custGeom>
              <a:avLst/>
              <a:gdLst>
                <a:gd name="T0" fmla="*/ 106 w 121"/>
                <a:gd name="T1" fmla="*/ 33 h 121"/>
                <a:gd name="T2" fmla="*/ 88 w 121"/>
                <a:gd name="T3" fmla="*/ 106 h 121"/>
                <a:gd name="T4" fmla="*/ 15 w 121"/>
                <a:gd name="T5" fmla="*/ 88 h 121"/>
                <a:gd name="T6" fmla="*/ 33 w 121"/>
                <a:gd name="T7" fmla="*/ 15 h 121"/>
                <a:gd name="T8" fmla="*/ 106 w 121"/>
                <a:gd name="T9" fmla="*/ 33 h 121"/>
              </a:gdLst>
              <a:ahLst/>
              <a:cxnLst>
                <a:cxn ang="0">
                  <a:pos x="T0" y="T1"/>
                </a:cxn>
                <a:cxn ang="0">
                  <a:pos x="T2" y="T3"/>
                </a:cxn>
                <a:cxn ang="0">
                  <a:pos x="T4" y="T5"/>
                </a:cxn>
                <a:cxn ang="0">
                  <a:pos x="T6" y="T7"/>
                </a:cxn>
                <a:cxn ang="0">
                  <a:pos x="T8" y="T9"/>
                </a:cxn>
              </a:cxnLst>
              <a:rect l="0" t="0" r="r" b="b"/>
              <a:pathLst>
                <a:path w="121" h="121">
                  <a:moveTo>
                    <a:pt x="106" y="33"/>
                  </a:moveTo>
                  <a:cubicBezTo>
                    <a:pt x="121" y="59"/>
                    <a:pt x="113" y="92"/>
                    <a:pt x="88" y="106"/>
                  </a:cubicBezTo>
                  <a:cubicBezTo>
                    <a:pt x="63" y="121"/>
                    <a:pt x="30" y="113"/>
                    <a:pt x="15" y="88"/>
                  </a:cubicBezTo>
                  <a:cubicBezTo>
                    <a:pt x="0" y="62"/>
                    <a:pt x="8" y="30"/>
                    <a:pt x="33" y="15"/>
                  </a:cubicBezTo>
                  <a:cubicBezTo>
                    <a:pt x="59" y="0"/>
                    <a:pt x="91" y="9"/>
                    <a:pt x="106" y="33"/>
                  </a:cubicBezTo>
                  <a:close/>
                </a:path>
              </a:pathLst>
            </a:custGeom>
            <a:solidFill>
              <a:srgbClr val="1111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6" name="Freeform 332"/>
            <p:cNvSpPr>
              <a:spLocks/>
            </p:cNvSpPr>
            <p:nvPr/>
          </p:nvSpPr>
          <p:spPr bwMode="auto">
            <a:xfrm rot="1365846">
              <a:off x="2467010" y="3902639"/>
              <a:ext cx="492469" cy="495913"/>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1111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7" name="Freeform 333"/>
            <p:cNvSpPr>
              <a:spLocks/>
            </p:cNvSpPr>
            <p:nvPr/>
          </p:nvSpPr>
          <p:spPr bwMode="auto">
            <a:xfrm rot="1365846">
              <a:off x="1323823" y="3146519"/>
              <a:ext cx="256566" cy="30995"/>
            </a:xfrm>
            <a:custGeom>
              <a:avLst/>
              <a:gdLst>
                <a:gd name="T0" fmla="*/ 3 w 149"/>
                <a:gd name="T1" fmla="*/ 18 h 18"/>
                <a:gd name="T2" fmla="*/ 149 w 149"/>
                <a:gd name="T3" fmla="*/ 9 h 18"/>
                <a:gd name="T4" fmla="*/ 144 w 149"/>
                <a:gd name="T5" fmla="*/ 0 h 18"/>
                <a:gd name="T6" fmla="*/ 0 w 149"/>
                <a:gd name="T7" fmla="*/ 11 h 18"/>
                <a:gd name="T8" fmla="*/ 3 w 149"/>
                <a:gd name="T9" fmla="*/ 18 h 18"/>
                <a:gd name="T10" fmla="*/ 3 w 149"/>
                <a:gd name="T11" fmla="*/ 18 h 18"/>
                <a:gd name="T12" fmla="*/ 3 w 149"/>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149" h="18">
                  <a:moveTo>
                    <a:pt x="3" y="18"/>
                  </a:moveTo>
                  <a:lnTo>
                    <a:pt x="149" y="9"/>
                  </a:lnTo>
                  <a:lnTo>
                    <a:pt x="144" y="0"/>
                  </a:lnTo>
                  <a:lnTo>
                    <a:pt x="0" y="11"/>
                  </a:lnTo>
                  <a:lnTo>
                    <a:pt x="3" y="18"/>
                  </a:lnTo>
                  <a:lnTo>
                    <a:pt x="3" y="18"/>
                  </a:lnTo>
                  <a:lnTo>
                    <a:pt x="3" y="18"/>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8" name="Freeform 334"/>
            <p:cNvSpPr>
              <a:spLocks/>
            </p:cNvSpPr>
            <p:nvPr/>
          </p:nvSpPr>
          <p:spPr bwMode="auto">
            <a:xfrm rot="1365846">
              <a:off x="1593426" y="3229062"/>
              <a:ext cx="261732" cy="32716"/>
            </a:xfrm>
            <a:custGeom>
              <a:avLst/>
              <a:gdLst>
                <a:gd name="T0" fmla="*/ 5 w 152"/>
                <a:gd name="T1" fmla="*/ 19 h 19"/>
                <a:gd name="T2" fmla="*/ 152 w 152"/>
                <a:gd name="T3" fmla="*/ 9 h 19"/>
                <a:gd name="T4" fmla="*/ 149 w 152"/>
                <a:gd name="T5" fmla="*/ 0 h 19"/>
                <a:gd name="T6" fmla="*/ 0 w 152"/>
                <a:gd name="T7" fmla="*/ 12 h 19"/>
                <a:gd name="T8" fmla="*/ 5 w 152"/>
                <a:gd name="T9" fmla="*/ 19 h 19"/>
                <a:gd name="T10" fmla="*/ 5 w 152"/>
                <a:gd name="T11" fmla="*/ 19 h 19"/>
                <a:gd name="T12" fmla="*/ 5 w 152"/>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52" h="19">
                  <a:moveTo>
                    <a:pt x="5" y="19"/>
                  </a:moveTo>
                  <a:lnTo>
                    <a:pt x="152" y="9"/>
                  </a:lnTo>
                  <a:lnTo>
                    <a:pt x="149" y="0"/>
                  </a:lnTo>
                  <a:lnTo>
                    <a:pt x="0" y="12"/>
                  </a:lnTo>
                  <a:lnTo>
                    <a:pt x="5" y="19"/>
                  </a:lnTo>
                  <a:lnTo>
                    <a:pt x="5" y="19"/>
                  </a:lnTo>
                  <a:lnTo>
                    <a:pt x="5" y="1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9" name="Freeform 335"/>
            <p:cNvSpPr>
              <a:spLocks/>
            </p:cNvSpPr>
            <p:nvPr/>
          </p:nvSpPr>
          <p:spPr bwMode="auto">
            <a:xfrm rot="1365846">
              <a:off x="1861591" y="3306798"/>
              <a:ext cx="239347" cy="27551"/>
            </a:xfrm>
            <a:custGeom>
              <a:avLst/>
              <a:gdLst>
                <a:gd name="T0" fmla="*/ 5 w 139"/>
                <a:gd name="T1" fmla="*/ 16 h 16"/>
                <a:gd name="T2" fmla="*/ 139 w 139"/>
                <a:gd name="T3" fmla="*/ 9 h 16"/>
                <a:gd name="T4" fmla="*/ 137 w 139"/>
                <a:gd name="T5" fmla="*/ 0 h 16"/>
                <a:gd name="T6" fmla="*/ 0 w 139"/>
                <a:gd name="T7" fmla="*/ 9 h 16"/>
                <a:gd name="T8" fmla="*/ 5 w 139"/>
                <a:gd name="T9" fmla="*/ 16 h 16"/>
                <a:gd name="T10" fmla="*/ 5 w 139"/>
                <a:gd name="T11" fmla="*/ 16 h 16"/>
                <a:gd name="T12" fmla="*/ 5 w 139"/>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139" h="16">
                  <a:moveTo>
                    <a:pt x="5" y="16"/>
                  </a:moveTo>
                  <a:lnTo>
                    <a:pt x="139" y="9"/>
                  </a:lnTo>
                  <a:lnTo>
                    <a:pt x="137" y="0"/>
                  </a:lnTo>
                  <a:lnTo>
                    <a:pt x="0" y="9"/>
                  </a:lnTo>
                  <a:lnTo>
                    <a:pt x="5" y="16"/>
                  </a:lnTo>
                  <a:lnTo>
                    <a:pt x="5" y="16"/>
                  </a:lnTo>
                  <a:lnTo>
                    <a:pt x="5" y="16"/>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0" name="Freeform 336"/>
            <p:cNvSpPr>
              <a:spLocks/>
            </p:cNvSpPr>
            <p:nvPr/>
          </p:nvSpPr>
          <p:spPr bwMode="auto">
            <a:xfrm rot="1365846">
              <a:off x="2098754" y="3381077"/>
              <a:ext cx="268619" cy="36160"/>
            </a:xfrm>
            <a:custGeom>
              <a:avLst/>
              <a:gdLst>
                <a:gd name="T0" fmla="*/ 5 w 156"/>
                <a:gd name="T1" fmla="*/ 21 h 21"/>
                <a:gd name="T2" fmla="*/ 156 w 156"/>
                <a:gd name="T3" fmla="*/ 12 h 21"/>
                <a:gd name="T4" fmla="*/ 154 w 156"/>
                <a:gd name="T5" fmla="*/ 0 h 21"/>
                <a:gd name="T6" fmla="*/ 0 w 156"/>
                <a:gd name="T7" fmla="*/ 14 h 21"/>
                <a:gd name="T8" fmla="*/ 5 w 156"/>
                <a:gd name="T9" fmla="*/ 21 h 21"/>
                <a:gd name="T10" fmla="*/ 5 w 156"/>
                <a:gd name="T11" fmla="*/ 21 h 21"/>
                <a:gd name="T12" fmla="*/ 5 w 156"/>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156" h="21">
                  <a:moveTo>
                    <a:pt x="5" y="21"/>
                  </a:moveTo>
                  <a:lnTo>
                    <a:pt x="156" y="12"/>
                  </a:lnTo>
                  <a:lnTo>
                    <a:pt x="154" y="0"/>
                  </a:lnTo>
                  <a:lnTo>
                    <a:pt x="0" y="14"/>
                  </a:lnTo>
                  <a:lnTo>
                    <a:pt x="5" y="21"/>
                  </a:lnTo>
                  <a:lnTo>
                    <a:pt x="5" y="21"/>
                  </a:lnTo>
                  <a:lnTo>
                    <a:pt x="5" y="21"/>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1" name="Freeform 337"/>
            <p:cNvSpPr>
              <a:spLocks/>
            </p:cNvSpPr>
            <p:nvPr/>
          </p:nvSpPr>
          <p:spPr bwMode="auto">
            <a:xfrm rot="1365846">
              <a:off x="2402558" y="3059277"/>
              <a:ext cx="29273" cy="402929"/>
            </a:xfrm>
            <a:custGeom>
              <a:avLst/>
              <a:gdLst>
                <a:gd name="T0" fmla="*/ 17 w 17"/>
                <a:gd name="T1" fmla="*/ 229 h 234"/>
                <a:gd name="T2" fmla="*/ 9 w 17"/>
                <a:gd name="T3" fmla="*/ 0 h 234"/>
                <a:gd name="T4" fmla="*/ 0 w 17"/>
                <a:gd name="T5" fmla="*/ 2 h 234"/>
                <a:gd name="T6" fmla="*/ 9 w 17"/>
                <a:gd name="T7" fmla="*/ 234 h 234"/>
                <a:gd name="T8" fmla="*/ 17 w 17"/>
                <a:gd name="T9" fmla="*/ 229 h 234"/>
                <a:gd name="T10" fmla="*/ 17 w 17"/>
                <a:gd name="T11" fmla="*/ 229 h 234"/>
                <a:gd name="T12" fmla="*/ 17 w 17"/>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7" h="234">
                  <a:moveTo>
                    <a:pt x="17" y="229"/>
                  </a:moveTo>
                  <a:lnTo>
                    <a:pt x="9" y="0"/>
                  </a:lnTo>
                  <a:lnTo>
                    <a:pt x="0" y="2"/>
                  </a:lnTo>
                  <a:lnTo>
                    <a:pt x="9" y="234"/>
                  </a:lnTo>
                  <a:lnTo>
                    <a:pt x="17" y="229"/>
                  </a:lnTo>
                  <a:lnTo>
                    <a:pt x="17" y="229"/>
                  </a:lnTo>
                  <a:lnTo>
                    <a:pt x="17" y="22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2" name="Freeform 338"/>
            <p:cNvSpPr>
              <a:spLocks/>
            </p:cNvSpPr>
            <p:nvPr/>
          </p:nvSpPr>
          <p:spPr bwMode="auto">
            <a:xfrm rot="1365846">
              <a:off x="2135619" y="2970393"/>
              <a:ext cx="32716" cy="402929"/>
            </a:xfrm>
            <a:custGeom>
              <a:avLst/>
              <a:gdLst>
                <a:gd name="T0" fmla="*/ 19 w 19"/>
                <a:gd name="T1" fmla="*/ 229 h 234"/>
                <a:gd name="T2" fmla="*/ 12 w 19"/>
                <a:gd name="T3" fmla="*/ 0 h 234"/>
                <a:gd name="T4" fmla="*/ 0 w 19"/>
                <a:gd name="T5" fmla="*/ 2 h 234"/>
                <a:gd name="T6" fmla="*/ 12 w 19"/>
                <a:gd name="T7" fmla="*/ 234 h 234"/>
                <a:gd name="T8" fmla="*/ 19 w 19"/>
                <a:gd name="T9" fmla="*/ 229 h 234"/>
                <a:gd name="T10" fmla="*/ 19 w 19"/>
                <a:gd name="T11" fmla="*/ 229 h 234"/>
                <a:gd name="T12" fmla="*/ 19 w 19"/>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29"/>
                  </a:moveTo>
                  <a:lnTo>
                    <a:pt x="12" y="0"/>
                  </a:lnTo>
                  <a:lnTo>
                    <a:pt x="0" y="2"/>
                  </a:lnTo>
                  <a:lnTo>
                    <a:pt x="12" y="234"/>
                  </a:lnTo>
                  <a:lnTo>
                    <a:pt x="19" y="229"/>
                  </a:lnTo>
                  <a:lnTo>
                    <a:pt x="19" y="229"/>
                  </a:lnTo>
                  <a:lnTo>
                    <a:pt x="19" y="22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3" name="Freeform 339"/>
            <p:cNvSpPr>
              <a:spLocks/>
            </p:cNvSpPr>
            <p:nvPr/>
          </p:nvSpPr>
          <p:spPr bwMode="auto">
            <a:xfrm rot="1365846">
              <a:off x="1894474" y="2895346"/>
              <a:ext cx="32716" cy="402929"/>
            </a:xfrm>
            <a:custGeom>
              <a:avLst/>
              <a:gdLst>
                <a:gd name="T0" fmla="*/ 19 w 19"/>
                <a:gd name="T1" fmla="*/ 231 h 234"/>
                <a:gd name="T2" fmla="*/ 9 w 19"/>
                <a:gd name="T3" fmla="*/ 0 h 234"/>
                <a:gd name="T4" fmla="*/ 0 w 19"/>
                <a:gd name="T5" fmla="*/ 5 h 234"/>
                <a:gd name="T6" fmla="*/ 11 w 19"/>
                <a:gd name="T7" fmla="*/ 234 h 234"/>
                <a:gd name="T8" fmla="*/ 19 w 19"/>
                <a:gd name="T9" fmla="*/ 231 h 234"/>
                <a:gd name="T10" fmla="*/ 19 w 19"/>
                <a:gd name="T11" fmla="*/ 231 h 234"/>
                <a:gd name="T12" fmla="*/ 19 w 19"/>
                <a:gd name="T13" fmla="*/ 231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31"/>
                  </a:moveTo>
                  <a:lnTo>
                    <a:pt x="9" y="0"/>
                  </a:lnTo>
                  <a:lnTo>
                    <a:pt x="0" y="5"/>
                  </a:lnTo>
                  <a:lnTo>
                    <a:pt x="11" y="234"/>
                  </a:lnTo>
                  <a:lnTo>
                    <a:pt x="19" y="231"/>
                  </a:lnTo>
                  <a:lnTo>
                    <a:pt x="19" y="231"/>
                  </a:lnTo>
                  <a:lnTo>
                    <a:pt x="19" y="231"/>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4" name="Freeform 340"/>
            <p:cNvSpPr>
              <a:spLocks/>
            </p:cNvSpPr>
            <p:nvPr/>
          </p:nvSpPr>
          <p:spPr bwMode="auto">
            <a:xfrm rot="1365846">
              <a:off x="1623005" y="2816911"/>
              <a:ext cx="32716" cy="402929"/>
            </a:xfrm>
            <a:custGeom>
              <a:avLst/>
              <a:gdLst>
                <a:gd name="T0" fmla="*/ 19 w 19"/>
                <a:gd name="T1" fmla="*/ 229 h 234"/>
                <a:gd name="T2" fmla="*/ 11 w 19"/>
                <a:gd name="T3" fmla="*/ 0 h 234"/>
                <a:gd name="T4" fmla="*/ 0 w 19"/>
                <a:gd name="T5" fmla="*/ 0 h 234"/>
                <a:gd name="T6" fmla="*/ 11 w 19"/>
                <a:gd name="T7" fmla="*/ 234 h 234"/>
                <a:gd name="T8" fmla="*/ 19 w 19"/>
                <a:gd name="T9" fmla="*/ 229 h 234"/>
                <a:gd name="T10" fmla="*/ 19 w 19"/>
                <a:gd name="T11" fmla="*/ 229 h 234"/>
                <a:gd name="T12" fmla="*/ 19 w 19"/>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29"/>
                  </a:moveTo>
                  <a:lnTo>
                    <a:pt x="11" y="0"/>
                  </a:lnTo>
                  <a:lnTo>
                    <a:pt x="0" y="0"/>
                  </a:lnTo>
                  <a:lnTo>
                    <a:pt x="11" y="234"/>
                  </a:lnTo>
                  <a:lnTo>
                    <a:pt x="19" y="229"/>
                  </a:lnTo>
                  <a:lnTo>
                    <a:pt x="19" y="229"/>
                  </a:lnTo>
                  <a:lnTo>
                    <a:pt x="19" y="22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5" name="Freeform 341"/>
            <p:cNvSpPr>
              <a:spLocks/>
            </p:cNvSpPr>
            <p:nvPr/>
          </p:nvSpPr>
          <p:spPr bwMode="auto">
            <a:xfrm rot="1365846">
              <a:off x="2682438" y="3610644"/>
              <a:ext cx="275507" cy="36160"/>
            </a:xfrm>
            <a:custGeom>
              <a:avLst/>
              <a:gdLst>
                <a:gd name="T0" fmla="*/ 4 w 160"/>
                <a:gd name="T1" fmla="*/ 21 h 21"/>
                <a:gd name="T2" fmla="*/ 160 w 160"/>
                <a:gd name="T3" fmla="*/ 9 h 21"/>
                <a:gd name="T4" fmla="*/ 153 w 160"/>
                <a:gd name="T5" fmla="*/ 0 h 21"/>
                <a:gd name="T6" fmla="*/ 0 w 160"/>
                <a:gd name="T7" fmla="*/ 11 h 21"/>
                <a:gd name="T8" fmla="*/ 4 w 160"/>
                <a:gd name="T9" fmla="*/ 21 h 21"/>
                <a:gd name="T10" fmla="*/ 4 w 160"/>
                <a:gd name="T11" fmla="*/ 21 h 21"/>
                <a:gd name="T12" fmla="*/ 4 w 160"/>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160" h="21">
                  <a:moveTo>
                    <a:pt x="4" y="21"/>
                  </a:moveTo>
                  <a:lnTo>
                    <a:pt x="160" y="9"/>
                  </a:lnTo>
                  <a:lnTo>
                    <a:pt x="153" y="0"/>
                  </a:lnTo>
                  <a:lnTo>
                    <a:pt x="0" y="11"/>
                  </a:lnTo>
                  <a:lnTo>
                    <a:pt x="4" y="21"/>
                  </a:lnTo>
                  <a:lnTo>
                    <a:pt x="4" y="21"/>
                  </a:lnTo>
                  <a:lnTo>
                    <a:pt x="4" y="21"/>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6" name="Freeform 342"/>
            <p:cNvSpPr>
              <a:spLocks/>
            </p:cNvSpPr>
            <p:nvPr/>
          </p:nvSpPr>
          <p:spPr bwMode="auto">
            <a:xfrm rot="1365846">
              <a:off x="1175948" y="3368306"/>
              <a:ext cx="1227728" cy="158417"/>
            </a:xfrm>
            <a:custGeom>
              <a:avLst/>
              <a:gdLst>
                <a:gd name="T0" fmla="*/ 0 w 713"/>
                <a:gd name="T1" fmla="*/ 45 h 92"/>
                <a:gd name="T2" fmla="*/ 706 w 713"/>
                <a:gd name="T3" fmla="*/ 0 h 92"/>
                <a:gd name="T4" fmla="*/ 713 w 713"/>
                <a:gd name="T5" fmla="*/ 59 h 92"/>
                <a:gd name="T6" fmla="*/ 0 w 713"/>
                <a:gd name="T7" fmla="*/ 92 h 92"/>
                <a:gd name="T8" fmla="*/ 0 w 713"/>
                <a:gd name="T9" fmla="*/ 45 h 92"/>
                <a:gd name="T10" fmla="*/ 0 w 713"/>
                <a:gd name="T11" fmla="*/ 45 h 92"/>
                <a:gd name="T12" fmla="*/ 0 w 713"/>
                <a:gd name="T13" fmla="*/ 45 h 92"/>
              </a:gdLst>
              <a:ahLst/>
              <a:cxnLst>
                <a:cxn ang="0">
                  <a:pos x="T0" y="T1"/>
                </a:cxn>
                <a:cxn ang="0">
                  <a:pos x="T2" y="T3"/>
                </a:cxn>
                <a:cxn ang="0">
                  <a:pos x="T4" y="T5"/>
                </a:cxn>
                <a:cxn ang="0">
                  <a:pos x="T6" y="T7"/>
                </a:cxn>
                <a:cxn ang="0">
                  <a:pos x="T8" y="T9"/>
                </a:cxn>
                <a:cxn ang="0">
                  <a:pos x="T10" y="T11"/>
                </a:cxn>
                <a:cxn ang="0">
                  <a:pos x="T12" y="T13"/>
                </a:cxn>
              </a:cxnLst>
              <a:rect l="0" t="0" r="r" b="b"/>
              <a:pathLst>
                <a:path w="713" h="92">
                  <a:moveTo>
                    <a:pt x="0" y="45"/>
                  </a:moveTo>
                  <a:lnTo>
                    <a:pt x="706" y="0"/>
                  </a:lnTo>
                  <a:lnTo>
                    <a:pt x="713" y="59"/>
                  </a:lnTo>
                  <a:lnTo>
                    <a:pt x="0" y="92"/>
                  </a:lnTo>
                  <a:lnTo>
                    <a:pt x="0" y="45"/>
                  </a:lnTo>
                  <a:lnTo>
                    <a:pt x="0" y="45"/>
                  </a:lnTo>
                  <a:lnTo>
                    <a:pt x="0" y="45"/>
                  </a:lnTo>
                  <a:close/>
                </a:path>
              </a:pathLst>
            </a:custGeom>
            <a:solidFill>
              <a:srgbClr val="AA7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7" name="Freeform 343"/>
            <p:cNvSpPr>
              <a:spLocks/>
            </p:cNvSpPr>
            <p:nvPr/>
          </p:nvSpPr>
          <p:spPr bwMode="auto">
            <a:xfrm rot="1365846">
              <a:off x="2531492" y="3820190"/>
              <a:ext cx="788639" cy="101593"/>
            </a:xfrm>
            <a:custGeom>
              <a:avLst/>
              <a:gdLst>
                <a:gd name="T0" fmla="*/ 0 w 458"/>
                <a:gd name="T1" fmla="*/ 16 h 59"/>
                <a:gd name="T2" fmla="*/ 446 w 458"/>
                <a:gd name="T3" fmla="*/ 0 h 59"/>
                <a:gd name="T4" fmla="*/ 458 w 458"/>
                <a:gd name="T5" fmla="*/ 50 h 59"/>
                <a:gd name="T6" fmla="*/ 7 w 458"/>
                <a:gd name="T7" fmla="*/ 59 h 59"/>
                <a:gd name="T8" fmla="*/ 0 w 458"/>
                <a:gd name="T9" fmla="*/ 16 h 59"/>
                <a:gd name="T10" fmla="*/ 0 w 458"/>
                <a:gd name="T11" fmla="*/ 16 h 59"/>
                <a:gd name="T12" fmla="*/ 0 w 458"/>
                <a:gd name="T13" fmla="*/ 16 h 59"/>
              </a:gdLst>
              <a:ahLst/>
              <a:cxnLst>
                <a:cxn ang="0">
                  <a:pos x="T0" y="T1"/>
                </a:cxn>
                <a:cxn ang="0">
                  <a:pos x="T2" y="T3"/>
                </a:cxn>
                <a:cxn ang="0">
                  <a:pos x="T4" y="T5"/>
                </a:cxn>
                <a:cxn ang="0">
                  <a:pos x="T6" y="T7"/>
                </a:cxn>
                <a:cxn ang="0">
                  <a:pos x="T8" y="T9"/>
                </a:cxn>
                <a:cxn ang="0">
                  <a:pos x="T10" y="T11"/>
                </a:cxn>
                <a:cxn ang="0">
                  <a:pos x="T12" y="T13"/>
                </a:cxn>
              </a:cxnLst>
              <a:rect l="0" t="0" r="r" b="b"/>
              <a:pathLst>
                <a:path w="458" h="59">
                  <a:moveTo>
                    <a:pt x="0" y="16"/>
                  </a:moveTo>
                  <a:lnTo>
                    <a:pt x="446" y="0"/>
                  </a:lnTo>
                  <a:lnTo>
                    <a:pt x="458" y="50"/>
                  </a:lnTo>
                  <a:lnTo>
                    <a:pt x="7" y="59"/>
                  </a:lnTo>
                  <a:lnTo>
                    <a:pt x="0" y="16"/>
                  </a:lnTo>
                  <a:lnTo>
                    <a:pt x="0" y="16"/>
                  </a:lnTo>
                  <a:lnTo>
                    <a:pt x="0" y="16"/>
                  </a:lnTo>
                  <a:close/>
                </a:path>
              </a:pathLst>
            </a:custGeom>
            <a:solidFill>
              <a:srgbClr val="AA7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8" name="Freeform 344"/>
            <p:cNvSpPr>
              <a:spLocks/>
            </p:cNvSpPr>
            <p:nvPr/>
          </p:nvSpPr>
          <p:spPr bwMode="auto">
            <a:xfrm rot="1365846">
              <a:off x="1180060" y="3406311"/>
              <a:ext cx="1212230" cy="77486"/>
            </a:xfrm>
            <a:custGeom>
              <a:avLst/>
              <a:gdLst>
                <a:gd name="T0" fmla="*/ 0 w 704"/>
                <a:gd name="T1" fmla="*/ 38 h 45"/>
                <a:gd name="T2" fmla="*/ 704 w 704"/>
                <a:gd name="T3" fmla="*/ 0 h 45"/>
                <a:gd name="T4" fmla="*/ 704 w 704"/>
                <a:gd name="T5" fmla="*/ 12 h 45"/>
                <a:gd name="T6" fmla="*/ 0 w 704"/>
                <a:gd name="T7" fmla="*/ 45 h 45"/>
                <a:gd name="T8" fmla="*/ 0 w 704"/>
                <a:gd name="T9" fmla="*/ 38 h 45"/>
                <a:gd name="T10" fmla="*/ 0 w 704"/>
                <a:gd name="T11" fmla="*/ 38 h 45"/>
                <a:gd name="T12" fmla="*/ 0 w 704"/>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704" h="45">
                  <a:moveTo>
                    <a:pt x="0" y="38"/>
                  </a:moveTo>
                  <a:lnTo>
                    <a:pt x="704" y="0"/>
                  </a:lnTo>
                  <a:lnTo>
                    <a:pt x="704" y="12"/>
                  </a:lnTo>
                  <a:lnTo>
                    <a:pt x="0" y="45"/>
                  </a:lnTo>
                  <a:lnTo>
                    <a:pt x="0" y="38"/>
                  </a:lnTo>
                  <a:lnTo>
                    <a:pt x="0" y="38"/>
                  </a:lnTo>
                  <a:lnTo>
                    <a:pt x="0" y="38"/>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9" name="Freeform 345"/>
            <p:cNvSpPr>
              <a:spLocks/>
            </p:cNvSpPr>
            <p:nvPr/>
          </p:nvSpPr>
          <p:spPr bwMode="auto">
            <a:xfrm rot="1365846">
              <a:off x="1245915" y="2708421"/>
              <a:ext cx="726650" cy="874735"/>
            </a:xfrm>
            <a:custGeom>
              <a:avLst/>
              <a:gdLst>
                <a:gd name="T0" fmla="*/ 12 w 179"/>
                <a:gd name="T1" fmla="*/ 215 h 215"/>
                <a:gd name="T2" fmla="*/ 2 w 179"/>
                <a:gd name="T3" fmla="*/ 89 h 215"/>
                <a:gd name="T4" fmla="*/ 9 w 179"/>
                <a:gd name="T5" fmla="*/ 29 h 215"/>
                <a:gd name="T6" fmla="*/ 109 w 179"/>
                <a:gd name="T7" fmla="*/ 6 h 215"/>
                <a:gd name="T8" fmla="*/ 179 w 179"/>
                <a:gd name="T9" fmla="*/ 0 h 215"/>
                <a:gd name="T10" fmla="*/ 45 w 179"/>
                <a:gd name="T11" fmla="*/ 25 h 215"/>
                <a:gd name="T12" fmla="*/ 12 w 179"/>
                <a:gd name="T13" fmla="*/ 42 h 215"/>
                <a:gd name="T14" fmla="*/ 12 w 179"/>
                <a:gd name="T15" fmla="*/ 215 h 2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9" h="215">
                  <a:moveTo>
                    <a:pt x="12" y="215"/>
                  </a:moveTo>
                  <a:cubicBezTo>
                    <a:pt x="12" y="215"/>
                    <a:pt x="2" y="180"/>
                    <a:pt x="2" y="89"/>
                  </a:cubicBezTo>
                  <a:cubicBezTo>
                    <a:pt x="2" y="73"/>
                    <a:pt x="0" y="36"/>
                    <a:pt x="9" y="29"/>
                  </a:cubicBezTo>
                  <a:cubicBezTo>
                    <a:pt x="18" y="23"/>
                    <a:pt x="97" y="9"/>
                    <a:pt x="109" y="6"/>
                  </a:cubicBezTo>
                  <a:cubicBezTo>
                    <a:pt x="135" y="0"/>
                    <a:pt x="179" y="0"/>
                    <a:pt x="179" y="0"/>
                  </a:cubicBezTo>
                  <a:cubicBezTo>
                    <a:pt x="179" y="0"/>
                    <a:pt x="61" y="21"/>
                    <a:pt x="45" y="25"/>
                  </a:cubicBezTo>
                  <a:cubicBezTo>
                    <a:pt x="30" y="29"/>
                    <a:pt x="18" y="29"/>
                    <a:pt x="12" y="42"/>
                  </a:cubicBezTo>
                  <a:cubicBezTo>
                    <a:pt x="7" y="55"/>
                    <a:pt x="12" y="215"/>
                    <a:pt x="12" y="215"/>
                  </a:cubicBez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0" name="Freeform 346"/>
            <p:cNvSpPr>
              <a:spLocks/>
            </p:cNvSpPr>
            <p:nvPr/>
          </p:nvSpPr>
          <p:spPr bwMode="auto">
            <a:xfrm rot="1365846">
              <a:off x="2533805" y="3855083"/>
              <a:ext cx="776585" cy="36160"/>
            </a:xfrm>
            <a:custGeom>
              <a:avLst/>
              <a:gdLst>
                <a:gd name="T0" fmla="*/ 10 w 451"/>
                <a:gd name="T1" fmla="*/ 12 h 21"/>
                <a:gd name="T2" fmla="*/ 451 w 451"/>
                <a:gd name="T3" fmla="*/ 0 h 21"/>
                <a:gd name="T4" fmla="*/ 451 w 451"/>
                <a:gd name="T5" fmla="*/ 10 h 21"/>
                <a:gd name="T6" fmla="*/ 0 w 451"/>
                <a:gd name="T7" fmla="*/ 21 h 21"/>
                <a:gd name="T8" fmla="*/ 10 w 451"/>
                <a:gd name="T9" fmla="*/ 12 h 21"/>
                <a:gd name="T10" fmla="*/ 10 w 451"/>
                <a:gd name="T11" fmla="*/ 12 h 21"/>
                <a:gd name="T12" fmla="*/ 10 w 451"/>
                <a:gd name="T13" fmla="*/ 12 h 21"/>
              </a:gdLst>
              <a:ahLst/>
              <a:cxnLst>
                <a:cxn ang="0">
                  <a:pos x="T0" y="T1"/>
                </a:cxn>
                <a:cxn ang="0">
                  <a:pos x="T2" y="T3"/>
                </a:cxn>
                <a:cxn ang="0">
                  <a:pos x="T4" y="T5"/>
                </a:cxn>
                <a:cxn ang="0">
                  <a:pos x="T6" y="T7"/>
                </a:cxn>
                <a:cxn ang="0">
                  <a:pos x="T8" y="T9"/>
                </a:cxn>
                <a:cxn ang="0">
                  <a:pos x="T10" y="T11"/>
                </a:cxn>
                <a:cxn ang="0">
                  <a:pos x="T12" y="T13"/>
                </a:cxn>
              </a:cxnLst>
              <a:rect l="0" t="0" r="r" b="b"/>
              <a:pathLst>
                <a:path w="451" h="21">
                  <a:moveTo>
                    <a:pt x="10" y="12"/>
                  </a:moveTo>
                  <a:lnTo>
                    <a:pt x="451" y="0"/>
                  </a:lnTo>
                  <a:lnTo>
                    <a:pt x="451" y="10"/>
                  </a:lnTo>
                  <a:lnTo>
                    <a:pt x="0" y="21"/>
                  </a:lnTo>
                  <a:lnTo>
                    <a:pt x="10" y="12"/>
                  </a:lnTo>
                  <a:lnTo>
                    <a:pt x="10" y="12"/>
                  </a:lnTo>
                  <a:lnTo>
                    <a:pt x="10" y="12"/>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1" name="Freeform 347"/>
            <p:cNvSpPr>
              <a:spLocks/>
            </p:cNvSpPr>
            <p:nvPr/>
          </p:nvSpPr>
          <p:spPr bwMode="auto">
            <a:xfrm rot="1365846">
              <a:off x="2354027" y="3084709"/>
              <a:ext cx="284117" cy="972884"/>
            </a:xfrm>
            <a:custGeom>
              <a:avLst/>
              <a:gdLst>
                <a:gd name="T0" fmla="*/ 132 w 165"/>
                <a:gd name="T1" fmla="*/ 0 h 565"/>
                <a:gd name="T2" fmla="*/ 153 w 165"/>
                <a:gd name="T3" fmla="*/ 260 h 565"/>
                <a:gd name="T4" fmla="*/ 165 w 165"/>
                <a:gd name="T5" fmla="*/ 555 h 565"/>
                <a:gd name="T6" fmla="*/ 153 w 165"/>
                <a:gd name="T7" fmla="*/ 560 h 565"/>
                <a:gd name="T8" fmla="*/ 139 w 165"/>
                <a:gd name="T9" fmla="*/ 267 h 565"/>
                <a:gd name="T10" fmla="*/ 118 w 165"/>
                <a:gd name="T11" fmla="*/ 19 h 565"/>
                <a:gd name="T12" fmla="*/ 14 w 165"/>
                <a:gd name="T13" fmla="*/ 26 h 565"/>
                <a:gd name="T14" fmla="*/ 47 w 165"/>
                <a:gd name="T15" fmla="*/ 563 h 565"/>
                <a:gd name="T16" fmla="*/ 33 w 165"/>
                <a:gd name="T17" fmla="*/ 565 h 565"/>
                <a:gd name="T18" fmla="*/ 0 w 165"/>
                <a:gd name="T19" fmla="*/ 12 h 565"/>
                <a:gd name="T20" fmla="*/ 132 w 165"/>
                <a:gd name="T21" fmla="*/ 0 h 565"/>
                <a:gd name="T22" fmla="*/ 132 w 165"/>
                <a:gd name="T23" fmla="*/ 0 h 565"/>
                <a:gd name="T24" fmla="*/ 132 w 165"/>
                <a:gd name="T25" fmla="*/ 0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5" h="565">
                  <a:moveTo>
                    <a:pt x="132" y="0"/>
                  </a:moveTo>
                  <a:lnTo>
                    <a:pt x="153" y="260"/>
                  </a:lnTo>
                  <a:lnTo>
                    <a:pt x="165" y="555"/>
                  </a:lnTo>
                  <a:lnTo>
                    <a:pt x="153" y="560"/>
                  </a:lnTo>
                  <a:lnTo>
                    <a:pt x="139" y="267"/>
                  </a:lnTo>
                  <a:lnTo>
                    <a:pt x="118" y="19"/>
                  </a:lnTo>
                  <a:lnTo>
                    <a:pt x="14" y="26"/>
                  </a:lnTo>
                  <a:lnTo>
                    <a:pt x="47" y="563"/>
                  </a:lnTo>
                  <a:lnTo>
                    <a:pt x="33" y="565"/>
                  </a:lnTo>
                  <a:lnTo>
                    <a:pt x="0" y="12"/>
                  </a:lnTo>
                  <a:lnTo>
                    <a:pt x="132" y="0"/>
                  </a:lnTo>
                  <a:lnTo>
                    <a:pt x="132" y="0"/>
                  </a:lnTo>
                  <a:lnTo>
                    <a:pt x="132" y="0"/>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2" name="Freeform 348"/>
            <p:cNvSpPr>
              <a:spLocks/>
            </p:cNvSpPr>
            <p:nvPr/>
          </p:nvSpPr>
          <p:spPr bwMode="auto">
            <a:xfrm rot="1365846">
              <a:off x="2896107" y="3733844"/>
              <a:ext cx="439089" cy="459752"/>
            </a:xfrm>
            <a:custGeom>
              <a:avLst/>
              <a:gdLst>
                <a:gd name="T0" fmla="*/ 0 w 108"/>
                <a:gd name="T1" fmla="*/ 7 h 113"/>
                <a:gd name="T2" fmla="*/ 59 w 108"/>
                <a:gd name="T3" fmla="*/ 4 h 113"/>
                <a:gd name="T4" fmla="*/ 98 w 108"/>
                <a:gd name="T5" fmla="*/ 45 h 113"/>
                <a:gd name="T6" fmla="*/ 103 w 108"/>
                <a:gd name="T7" fmla="*/ 112 h 113"/>
                <a:gd name="T8" fmla="*/ 80 w 108"/>
                <a:gd name="T9" fmla="*/ 18 h 113"/>
                <a:gd name="T10" fmla="*/ 0 w 108"/>
                <a:gd name="T11" fmla="*/ 7 h 113"/>
              </a:gdLst>
              <a:ahLst/>
              <a:cxnLst>
                <a:cxn ang="0">
                  <a:pos x="T0" y="T1"/>
                </a:cxn>
                <a:cxn ang="0">
                  <a:pos x="T2" y="T3"/>
                </a:cxn>
                <a:cxn ang="0">
                  <a:pos x="T4" y="T5"/>
                </a:cxn>
                <a:cxn ang="0">
                  <a:pos x="T6" y="T7"/>
                </a:cxn>
                <a:cxn ang="0">
                  <a:pos x="T8" y="T9"/>
                </a:cxn>
                <a:cxn ang="0">
                  <a:pos x="T10" y="T11"/>
                </a:cxn>
              </a:cxnLst>
              <a:rect l="0" t="0" r="r" b="b"/>
              <a:pathLst>
                <a:path w="108" h="113">
                  <a:moveTo>
                    <a:pt x="0" y="7"/>
                  </a:moveTo>
                  <a:cubicBezTo>
                    <a:pt x="10" y="2"/>
                    <a:pt x="41" y="0"/>
                    <a:pt x="59" y="4"/>
                  </a:cubicBezTo>
                  <a:cubicBezTo>
                    <a:pt x="77" y="7"/>
                    <a:pt x="88" y="5"/>
                    <a:pt x="98" y="45"/>
                  </a:cubicBezTo>
                  <a:cubicBezTo>
                    <a:pt x="107" y="84"/>
                    <a:pt x="108" y="113"/>
                    <a:pt x="103" y="112"/>
                  </a:cubicBezTo>
                  <a:cubicBezTo>
                    <a:pt x="99" y="90"/>
                    <a:pt x="96" y="38"/>
                    <a:pt x="80" y="18"/>
                  </a:cubicBezTo>
                  <a:cubicBezTo>
                    <a:pt x="70" y="6"/>
                    <a:pt x="27" y="6"/>
                    <a:pt x="0" y="7"/>
                  </a:cubicBez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3" name="Freeform 349"/>
            <p:cNvSpPr>
              <a:spLocks/>
            </p:cNvSpPr>
            <p:nvPr/>
          </p:nvSpPr>
          <p:spPr bwMode="auto">
            <a:xfrm rot="1365846">
              <a:off x="3175493" y="3796907"/>
              <a:ext cx="154973" cy="146363"/>
            </a:xfrm>
            <a:custGeom>
              <a:avLst/>
              <a:gdLst>
                <a:gd name="T0" fmla="*/ 3 w 38"/>
                <a:gd name="T1" fmla="*/ 0 h 36"/>
                <a:gd name="T2" fmla="*/ 9 w 38"/>
                <a:gd name="T3" fmla="*/ 25 h 36"/>
                <a:gd name="T4" fmla="*/ 38 w 38"/>
                <a:gd name="T5" fmla="*/ 34 h 36"/>
                <a:gd name="T6" fmla="*/ 28 w 38"/>
                <a:gd name="T7" fmla="*/ 8 h 36"/>
                <a:gd name="T8" fmla="*/ 3 w 38"/>
                <a:gd name="T9" fmla="*/ 0 h 36"/>
              </a:gdLst>
              <a:ahLst/>
              <a:cxnLst>
                <a:cxn ang="0">
                  <a:pos x="T0" y="T1"/>
                </a:cxn>
                <a:cxn ang="0">
                  <a:pos x="T2" y="T3"/>
                </a:cxn>
                <a:cxn ang="0">
                  <a:pos x="T4" y="T5"/>
                </a:cxn>
                <a:cxn ang="0">
                  <a:pos x="T6" y="T7"/>
                </a:cxn>
                <a:cxn ang="0">
                  <a:pos x="T8" y="T9"/>
                </a:cxn>
              </a:cxnLst>
              <a:rect l="0" t="0" r="r" b="b"/>
              <a:pathLst>
                <a:path w="38" h="36">
                  <a:moveTo>
                    <a:pt x="3" y="0"/>
                  </a:moveTo>
                  <a:cubicBezTo>
                    <a:pt x="3" y="0"/>
                    <a:pt x="0" y="15"/>
                    <a:pt x="9" y="25"/>
                  </a:cubicBezTo>
                  <a:cubicBezTo>
                    <a:pt x="16" y="36"/>
                    <a:pt x="38" y="34"/>
                    <a:pt x="38" y="34"/>
                  </a:cubicBezTo>
                  <a:cubicBezTo>
                    <a:pt x="38" y="34"/>
                    <a:pt x="38" y="16"/>
                    <a:pt x="28" y="8"/>
                  </a:cubicBezTo>
                  <a:cubicBezTo>
                    <a:pt x="19" y="0"/>
                    <a:pt x="3" y="0"/>
                    <a:pt x="3" y="0"/>
                  </a:cubicBezTo>
                  <a:close/>
                </a:path>
              </a:pathLst>
            </a:custGeom>
            <a:solidFill>
              <a:srgbClr val="FFF2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4" name="Freeform 332"/>
            <p:cNvSpPr>
              <a:spLocks/>
            </p:cNvSpPr>
            <p:nvPr/>
          </p:nvSpPr>
          <p:spPr bwMode="auto">
            <a:xfrm rot="1365846">
              <a:off x="2587908" y="4022437"/>
              <a:ext cx="251352" cy="253109"/>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343434"/>
            </a:solidFill>
            <a:ln>
              <a:noFill/>
            </a:ln>
          </p:spPr>
          <p:txBody>
            <a:bodyPr vert="horz" wrap="square" lIns="91440" tIns="45720" rIns="91440" bIns="45720" numCol="1" anchor="t" anchorCtr="0" compatLnSpc="1">
              <a:prstTxWarp prst="textNoShape">
                <a:avLst/>
              </a:prstTxWarp>
            </a:bodyPr>
            <a:lstStyle/>
            <a:p>
              <a:endParaRPr/>
            </a:p>
          </p:txBody>
        </p:sp>
        <p:sp>
          <p:nvSpPr>
            <p:cNvPr id="145" name="Freeform 332"/>
            <p:cNvSpPr>
              <a:spLocks/>
            </p:cNvSpPr>
            <p:nvPr/>
          </p:nvSpPr>
          <p:spPr bwMode="auto">
            <a:xfrm rot="1365846">
              <a:off x="1455283" y="3612501"/>
              <a:ext cx="251352" cy="253109"/>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343434"/>
            </a:solidFill>
            <a:ln>
              <a:noFill/>
            </a:ln>
          </p:spPr>
          <p:txBody>
            <a:bodyPr vert="horz" wrap="square" lIns="91440" tIns="45720" rIns="91440" bIns="45720" numCol="1" anchor="t" anchorCtr="0" compatLnSpc="1">
              <a:prstTxWarp prst="textNoShape">
                <a:avLst/>
              </a:prstTxWarp>
            </a:bodyPr>
            <a:lstStyle/>
            <a:p>
              <a:endParaRPr/>
            </a:p>
          </p:txBody>
        </p:sp>
      </p:grpSp>
      <p:grpSp>
        <p:nvGrpSpPr>
          <p:cNvPr id="146" name="Group 5"/>
          <p:cNvGrpSpPr>
            <a:grpSpLocks noChangeAspect="1"/>
          </p:cNvGrpSpPr>
          <p:nvPr/>
        </p:nvGrpSpPr>
        <p:grpSpPr bwMode="auto">
          <a:xfrm>
            <a:off x="9167354" y="4138360"/>
            <a:ext cx="3023057" cy="2719639"/>
            <a:chOff x="2887" y="1286"/>
            <a:chExt cx="1903" cy="1712"/>
          </a:xfrm>
        </p:grpSpPr>
        <p:sp>
          <p:nvSpPr>
            <p:cNvPr id="147" name="Freeform 6"/>
            <p:cNvSpPr>
              <a:spLocks/>
            </p:cNvSpPr>
            <p:nvPr/>
          </p:nvSpPr>
          <p:spPr bwMode="auto">
            <a:xfrm>
              <a:off x="4743" y="2342"/>
              <a:ext cx="47" cy="38"/>
            </a:xfrm>
            <a:custGeom>
              <a:avLst/>
              <a:gdLst>
                <a:gd name="T0" fmla="*/ 4 w 20"/>
                <a:gd name="T1" fmla="*/ 16 h 16"/>
                <a:gd name="T2" fmla="*/ 20 w 20"/>
                <a:gd name="T3" fmla="*/ 8 h 16"/>
                <a:gd name="T4" fmla="*/ 20 w 20"/>
                <a:gd name="T5" fmla="*/ 0 h 16"/>
                <a:gd name="T6" fmla="*/ 0 w 20"/>
                <a:gd name="T7" fmla="*/ 10 h 16"/>
                <a:gd name="T8" fmla="*/ 4 w 20"/>
                <a:gd name="T9" fmla="*/ 16 h 16"/>
              </a:gdLst>
              <a:ahLst/>
              <a:cxnLst>
                <a:cxn ang="0">
                  <a:pos x="T0" y="T1"/>
                </a:cxn>
                <a:cxn ang="0">
                  <a:pos x="T2" y="T3"/>
                </a:cxn>
                <a:cxn ang="0">
                  <a:pos x="T4" y="T5"/>
                </a:cxn>
                <a:cxn ang="0">
                  <a:pos x="T6" y="T7"/>
                </a:cxn>
                <a:cxn ang="0">
                  <a:pos x="T8" y="T9"/>
                </a:cxn>
              </a:cxnLst>
              <a:rect l="0" t="0" r="r" b="b"/>
              <a:pathLst>
                <a:path w="20" h="16">
                  <a:moveTo>
                    <a:pt x="4" y="16"/>
                  </a:moveTo>
                  <a:cubicBezTo>
                    <a:pt x="10" y="13"/>
                    <a:pt x="15" y="10"/>
                    <a:pt x="20" y="8"/>
                  </a:cubicBezTo>
                  <a:cubicBezTo>
                    <a:pt x="20" y="0"/>
                    <a:pt x="20" y="0"/>
                    <a:pt x="20" y="0"/>
                  </a:cubicBezTo>
                  <a:cubicBezTo>
                    <a:pt x="15" y="3"/>
                    <a:pt x="8" y="6"/>
                    <a:pt x="0" y="10"/>
                  </a:cubicBezTo>
                  <a:cubicBezTo>
                    <a:pt x="0" y="10"/>
                    <a:pt x="0" y="10"/>
                    <a:pt x="4" y="16"/>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8" name="Freeform 7"/>
            <p:cNvSpPr>
              <a:spLocks/>
            </p:cNvSpPr>
            <p:nvPr/>
          </p:nvSpPr>
          <p:spPr bwMode="auto">
            <a:xfrm>
              <a:off x="3357" y="1532"/>
              <a:ext cx="668" cy="831"/>
            </a:xfrm>
            <a:custGeom>
              <a:avLst/>
              <a:gdLst>
                <a:gd name="T0" fmla="*/ 218 w 283"/>
                <a:gd name="T1" fmla="*/ 19 h 352"/>
                <a:gd name="T2" fmla="*/ 164 w 283"/>
                <a:gd name="T3" fmla="*/ 53 h 352"/>
                <a:gd name="T4" fmla="*/ 20 w 283"/>
                <a:gd name="T5" fmla="*/ 142 h 352"/>
                <a:gd name="T6" fmla="*/ 20 w 283"/>
                <a:gd name="T7" fmla="*/ 266 h 352"/>
                <a:gd name="T8" fmla="*/ 92 w 283"/>
                <a:gd name="T9" fmla="*/ 321 h 352"/>
                <a:gd name="T10" fmla="*/ 132 w 283"/>
                <a:gd name="T11" fmla="*/ 328 h 352"/>
                <a:gd name="T12" fmla="*/ 174 w 283"/>
                <a:gd name="T13" fmla="*/ 344 h 352"/>
                <a:gd name="T14" fmla="*/ 261 w 283"/>
                <a:gd name="T15" fmla="*/ 340 h 352"/>
                <a:gd name="T16" fmla="*/ 280 w 283"/>
                <a:gd name="T17" fmla="*/ 140 h 352"/>
                <a:gd name="T18" fmla="*/ 218 w 283"/>
                <a:gd name="T19" fmla="*/ 19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3" h="352">
                  <a:moveTo>
                    <a:pt x="218" y="19"/>
                  </a:moveTo>
                  <a:cubicBezTo>
                    <a:pt x="218" y="19"/>
                    <a:pt x="157" y="0"/>
                    <a:pt x="164" y="53"/>
                  </a:cubicBezTo>
                  <a:cubicBezTo>
                    <a:pt x="166" y="68"/>
                    <a:pt x="54" y="66"/>
                    <a:pt x="20" y="142"/>
                  </a:cubicBezTo>
                  <a:cubicBezTo>
                    <a:pt x="20" y="142"/>
                    <a:pt x="0" y="221"/>
                    <a:pt x="20" y="266"/>
                  </a:cubicBezTo>
                  <a:cubicBezTo>
                    <a:pt x="41" y="312"/>
                    <a:pt x="92" y="321"/>
                    <a:pt x="92" y="321"/>
                  </a:cubicBezTo>
                  <a:cubicBezTo>
                    <a:pt x="132" y="328"/>
                    <a:pt x="132" y="328"/>
                    <a:pt x="132" y="328"/>
                  </a:cubicBezTo>
                  <a:cubicBezTo>
                    <a:pt x="132" y="328"/>
                    <a:pt x="132" y="344"/>
                    <a:pt x="174" y="344"/>
                  </a:cubicBezTo>
                  <a:cubicBezTo>
                    <a:pt x="217" y="344"/>
                    <a:pt x="254" y="352"/>
                    <a:pt x="261" y="340"/>
                  </a:cubicBezTo>
                  <a:cubicBezTo>
                    <a:pt x="269" y="329"/>
                    <a:pt x="283" y="158"/>
                    <a:pt x="280" y="140"/>
                  </a:cubicBezTo>
                  <a:cubicBezTo>
                    <a:pt x="273" y="77"/>
                    <a:pt x="218" y="19"/>
                    <a:pt x="218" y="19"/>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9" name="Freeform 8"/>
            <p:cNvSpPr>
              <a:spLocks/>
            </p:cNvSpPr>
            <p:nvPr/>
          </p:nvSpPr>
          <p:spPr bwMode="auto">
            <a:xfrm>
              <a:off x="3673" y="1612"/>
              <a:ext cx="274" cy="199"/>
            </a:xfrm>
            <a:custGeom>
              <a:avLst/>
              <a:gdLst>
                <a:gd name="T0" fmla="*/ 82 w 116"/>
                <a:gd name="T1" fmla="*/ 28 h 84"/>
                <a:gd name="T2" fmla="*/ 73 w 116"/>
                <a:gd name="T3" fmla="*/ 2 h 84"/>
                <a:gd name="T4" fmla="*/ 40 w 116"/>
                <a:gd name="T5" fmla="*/ 0 h 84"/>
                <a:gd name="T6" fmla="*/ 47 w 116"/>
                <a:gd name="T7" fmla="*/ 16 h 84"/>
                <a:gd name="T8" fmla="*/ 29 w 116"/>
                <a:gd name="T9" fmla="*/ 40 h 84"/>
                <a:gd name="T10" fmla="*/ 0 w 116"/>
                <a:gd name="T11" fmla="*/ 64 h 84"/>
                <a:gd name="T12" fmla="*/ 103 w 116"/>
                <a:gd name="T13" fmla="*/ 84 h 84"/>
                <a:gd name="T14" fmla="*/ 107 w 116"/>
                <a:gd name="T15" fmla="*/ 63 h 84"/>
                <a:gd name="T16" fmla="*/ 82 w 116"/>
                <a:gd name="T17" fmla="*/ 2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84">
                  <a:moveTo>
                    <a:pt x="82" y="28"/>
                  </a:moveTo>
                  <a:cubicBezTo>
                    <a:pt x="81" y="16"/>
                    <a:pt x="73" y="2"/>
                    <a:pt x="73" y="2"/>
                  </a:cubicBezTo>
                  <a:cubicBezTo>
                    <a:pt x="73" y="2"/>
                    <a:pt x="73" y="2"/>
                    <a:pt x="40" y="0"/>
                  </a:cubicBezTo>
                  <a:cubicBezTo>
                    <a:pt x="40" y="0"/>
                    <a:pt x="40" y="0"/>
                    <a:pt x="47" y="16"/>
                  </a:cubicBezTo>
                  <a:cubicBezTo>
                    <a:pt x="47" y="16"/>
                    <a:pt x="47" y="34"/>
                    <a:pt x="29" y="40"/>
                  </a:cubicBezTo>
                  <a:cubicBezTo>
                    <a:pt x="10" y="45"/>
                    <a:pt x="0" y="64"/>
                    <a:pt x="0" y="64"/>
                  </a:cubicBezTo>
                  <a:cubicBezTo>
                    <a:pt x="103" y="84"/>
                    <a:pt x="103" y="84"/>
                    <a:pt x="103" y="84"/>
                  </a:cubicBezTo>
                  <a:cubicBezTo>
                    <a:pt x="103" y="84"/>
                    <a:pt x="116" y="81"/>
                    <a:pt x="107" y="63"/>
                  </a:cubicBezTo>
                  <a:cubicBezTo>
                    <a:pt x="97" y="38"/>
                    <a:pt x="90" y="36"/>
                    <a:pt x="82" y="28"/>
                  </a:cubicBezTo>
                  <a:close/>
                </a:path>
              </a:pathLst>
            </a:custGeom>
            <a:solidFill>
              <a:srgbClr val="7895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0" name="Freeform 9"/>
            <p:cNvSpPr>
              <a:spLocks/>
            </p:cNvSpPr>
            <p:nvPr/>
          </p:nvSpPr>
          <p:spPr bwMode="auto">
            <a:xfrm>
              <a:off x="3435" y="1709"/>
              <a:ext cx="675" cy="590"/>
            </a:xfrm>
            <a:custGeom>
              <a:avLst/>
              <a:gdLst>
                <a:gd name="T0" fmla="*/ 203 w 286"/>
                <a:gd name="T1" fmla="*/ 33 h 250"/>
                <a:gd name="T2" fmla="*/ 113 w 286"/>
                <a:gd name="T3" fmla="*/ 21 h 250"/>
                <a:gd name="T4" fmla="*/ 4 w 286"/>
                <a:gd name="T5" fmla="*/ 110 h 250"/>
                <a:gd name="T6" fmla="*/ 73 w 286"/>
                <a:gd name="T7" fmla="*/ 229 h 250"/>
                <a:gd name="T8" fmla="*/ 181 w 286"/>
                <a:gd name="T9" fmla="*/ 233 h 250"/>
                <a:gd name="T10" fmla="*/ 203 w 286"/>
                <a:gd name="T11" fmla="*/ 33 h 250"/>
              </a:gdLst>
              <a:ahLst/>
              <a:cxnLst>
                <a:cxn ang="0">
                  <a:pos x="T0" y="T1"/>
                </a:cxn>
                <a:cxn ang="0">
                  <a:pos x="T2" y="T3"/>
                </a:cxn>
                <a:cxn ang="0">
                  <a:pos x="T4" y="T5"/>
                </a:cxn>
                <a:cxn ang="0">
                  <a:pos x="T6" y="T7"/>
                </a:cxn>
                <a:cxn ang="0">
                  <a:pos x="T8" y="T9"/>
                </a:cxn>
                <a:cxn ang="0">
                  <a:pos x="T10" y="T11"/>
                </a:cxn>
              </a:cxnLst>
              <a:rect l="0" t="0" r="r" b="b"/>
              <a:pathLst>
                <a:path w="286" h="250">
                  <a:moveTo>
                    <a:pt x="203" y="33"/>
                  </a:moveTo>
                  <a:cubicBezTo>
                    <a:pt x="180" y="3"/>
                    <a:pt x="144" y="8"/>
                    <a:pt x="113" y="21"/>
                  </a:cubicBezTo>
                  <a:cubicBezTo>
                    <a:pt x="81" y="0"/>
                    <a:pt x="9" y="49"/>
                    <a:pt x="4" y="110"/>
                  </a:cubicBezTo>
                  <a:cubicBezTo>
                    <a:pt x="0" y="162"/>
                    <a:pt x="5" y="221"/>
                    <a:pt x="73" y="229"/>
                  </a:cubicBezTo>
                  <a:cubicBezTo>
                    <a:pt x="103" y="250"/>
                    <a:pt x="158" y="250"/>
                    <a:pt x="181" y="233"/>
                  </a:cubicBezTo>
                  <a:cubicBezTo>
                    <a:pt x="286" y="238"/>
                    <a:pt x="283" y="39"/>
                    <a:pt x="203" y="33"/>
                  </a:cubicBezTo>
                  <a:close/>
                </a:path>
              </a:pathLst>
            </a:custGeom>
            <a:solidFill>
              <a:srgbClr val="CA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1" name="Freeform 10"/>
            <p:cNvSpPr>
              <a:spLocks/>
            </p:cNvSpPr>
            <p:nvPr/>
          </p:nvSpPr>
          <p:spPr bwMode="auto">
            <a:xfrm>
              <a:off x="3425" y="1752"/>
              <a:ext cx="208" cy="491"/>
            </a:xfrm>
            <a:custGeom>
              <a:avLst/>
              <a:gdLst>
                <a:gd name="T0" fmla="*/ 52 w 88"/>
                <a:gd name="T1" fmla="*/ 25 h 208"/>
                <a:gd name="T2" fmla="*/ 88 w 88"/>
                <a:gd name="T3" fmla="*/ 0 h 208"/>
                <a:gd name="T4" fmla="*/ 8 w 88"/>
                <a:gd name="T5" fmla="*/ 71 h 208"/>
                <a:gd name="T6" fmla="*/ 17 w 88"/>
                <a:gd name="T7" fmla="*/ 187 h 208"/>
                <a:gd name="T8" fmla="*/ 57 w 88"/>
                <a:gd name="T9" fmla="*/ 203 h 208"/>
                <a:gd name="T10" fmla="*/ 61 w 88"/>
                <a:gd name="T11" fmla="*/ 191 h 208"/>
                <a:gd name="T12" fmla="*/ 17 w 88"/>
                <a:gd name="T13" fmla="*/ 124 h 208"/>
                <a:gd name="T14" fmla="*/ 52 w 88"/>
                <a:gd name="T15" fmla="*/ 25 h 2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208">
                  <a:moveTo>
                    <a:pt x="52" y="25"/>
                  </a:moveTo>
                  <a:cubicBezTo>
                    <a:pt x="72" y="5"/>
                    <a:pt x="88" y="0"/>
                    <a:pt x="88" y="0"/>
                  </a:cubicBezTo>
                  <a:cubicBezTo>
                    <a:pt x="88" y="0"/>
                    <a:pt x="17" y="20"/>
                    <a:pt x="8" y="71"/>
                  </a:cubicBezTo>
                  <a:cubicBezTo>
                    <a:pt x="0" y="122"/>
                    <a:pt x="3" y="166"/>
                    <a:pt x="17" y="187"/>
                  </a:cubicBezTo>
                  <a:cubicBezTo>
                    <a:pt x="32" y="208"/>
                    <a:pt x="57" y="203"/>
                    <a:pt x="57" y="203"/>
                  </a:cubicBezTo>
                  <a:cubicBezTo>
                    <a:pt x="61" y="191"/>
                    <a:pt x="61" y="191"/>
                    <a:pt x="61" y="191"/>
                  </a:cubicBezTo>
                  <a:cubicBezTo>
                    <a:pt x="61" y="191"/>
                    <a:pt x="19" y="194"/>
                    <a:pt x="17" y="124"/>
                  </a:cubicBezTo>
                  <a:cubicBezTo>
                    <a:pt x="16" y="53"/>
                    <a:pt x="33" y="44"/>
                    <a:pt x="52" y="25"/>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2" name="Freeform 11"/>
            <p:cNvSpPr>
              <a:spLocks/>
            </p:cNvSpPr>
            <p:nvPr/>
          </p:nvSpPr>
          <p:spPr bwMode="auto">
            <a:xfrm>
              <a:off x="3626" y="1804"/>
              <a:ext cx="83" cy="415"/>
            </a:xfrm>
            <a:custGeom>
              <a:avLst/>
              <a:gdLst>
                <a:gd name="T0" fmla="*/ 35 w 35"/>
                <a:gd name="T1" fmla="*/ 0 h 176"/>
                <a:gd name="T2" fmla="*/ 1 w 35"/>
                <a:gd name="T3" fmla="*/ 77 h 176"/>
                <a:gd name="T4" fmla="*/ 9 w 35"/>
                <a:gd name="T5" fmla="*/ 176 h 176"/>
                <a:gd name="T6" fmla="*/ 21 w 35"/>
                <a:gd name="T7" fmla="*/ 173 h 176"/>
                <a:gd name="T8" fmla="*/ 17 w 35"/>
                <a:gd name="T9" fmla="*/ 84 h 176"/>
                <a:gd name="T10" fmla="*/ 35 w 35"/>
                <a:gd name="T11" fmla="*/ 0 h 176"/>
              </a:gdLst>
              <a:ahLst/>
              <a:cxnLst>
                <a:cxn ang="0">
                  <a:pos x="T0" y="T1"/>
                </a:cxn>
                <a:cxn ang="0">
                  <a:pos x="T2" y="T3"/>
                </a:cxn>
                <a:cxn ang="0">
                  <a:pos x="T4" y="T5"/>
                </a:cxn>
                <a:cxn ang="0">
                  <a:pos x="T6" y="T7"/>
                </a:cxn>
                <a:cxn ang="0">
                  <a:pos x="T8" y="T9"/>
                </a:cxn>
                <a:cxn ang="0">
                  <a:pos x="T10" y="T11"/>
                </a:cxn>
              </a:cxnLst>
              <a:rect l="0" t="0" r="r" b="b"/>
              <a:pathLst>
                <a:path w="35" h="176">
                  <a:moveTo>
                    <a:pt x="35" y="0"/>
                  </a:moveTo>
                  <a:cubicBezTo>
                    <a:pt x="16" y="13"/>
                    <a:pt x="4" y="41"/>
                    <a:pt x="1" y="77"/>
                  </a:cubicBezTo>
                  <a:cubicBezTo>
                    <a:pt x="0" y="112"/>
                    <a:pt x="9" y="176"/>
                    <a:pt x="9" y="176"/>
                  </a:cubicBezTo>
                  <a:cubicBezTo>
                    <a:pt x="21" y="173"/>
                    <a:pt x="21" y="173"/>
                    <a:pt x="21" y="173"/>
                  </a:cubicBezTo>
                  <a:cubicBezTo>
                    <a:pt x="21" y="173"/>
                    <a:pt x="16" y="114"/>
                    <a:pt x="17" y="84"/>
                  </a:cubicBezTo>
                  <a:cubicBezTo>
                    <a:pt x="19" y="54"/>
                    <a:pt x="21" y="30"/>
                    <a:pt x="35" y="0"/>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3" name="Freeform 12"/>
            <p:cNvSpPr>
              <a:spLocks/>
            </p:cNvSpPr>
            <p:nvPr/>
          </p:nvSpPr>
          <p:spPr bwMode="auto">
            <a:xfrm>
              <a:off x="3846" y="1286"/>
              <a:ext cx="942" cy="1174"/>
            </a:xfrm>
            <a:custGeom>
              <a:avLst/>
              <a:gdLst>
                <a:gd name="T0" fmla="*/ 342 w 399"/>
                <a:gd name="T1" fmla="*/ 106 h 497"/>
                <a:gd name="T2" fmla="*/ 270 w 399"/>
                <a:gd name="T3" fmla="*/ 23 h 497"/>
                <a:gd name="T4" fmla="*/ 185 w 399"/>
                <a:gd name="T5" fmla="*/ 56 h 497"/>
                <a:gd name="T6" fmla="*/ 102 w 399"/>
                <a:gd name="T7" fmla="*/ 97 h 497"/>
                <a:gd name="T8" fmla="*/ 0 w 399"/>
                <a:gd name="T9" fmla="*/ 303 h 497"/>
                <a:gd name="T10" fmla="*/ 38 w 399"/>
                <a:gd name="T11" fmla="*/ 421 h 497"/>
                <a:gd name="T12" fmla="*/ 120 w 399"/>
                <a:gd name="T13" fmla="*/ 459 h 497"/>
                <a:gd name="T14" fmla="*/ 210 w 399"/>
                <a:gd name="T15" fmla="*/ 492 h 497"/>
                <a:gd name="T16" fmla="*/ 307 w 399"/>
                <a:gd name="T17" fmla="*/ 473 h 497"/>
                <a:gd name="T18" fmla="*/ 360 w 399"/>
                <a:gd name="T19" fmla="*/ 477 h 497"/>
                <a:gd name="T20" fmla="*/ 399 w 399"/>
                <a:gd name="T21" fmla="*/ 418 h 497"/>
                <a:gd name="T22" fmla="*/ 399 w 399"/>
                <a:gd name="T23" fmla="*/ 136 h 497"/>
                <a:gd name="T24" fmla="*/ 342 w 399"/>
                <a:gd name="T25" fmla="*/ 106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9" h="497">
                  <a:moveTo>
                    <a:pt x="342" y="106"/>
                  </a:moveTo>
                  <a:cubicBezTo>
                    <a:pt x="297" y="40"/>
                    <a:pt x="270" y="23"/>
                    <a:pt x="270" y="23"/>
                  </a:cubicBezTo>
                  <a:cubicBezTo>
                    <a:pt x="213" y="0"/>
                    <a:pt x="185" y="56"/>
                    <a:pt x="185" y="56"/>
                  </a:cubicBezTo>
                  <a:cubicBezTo>
                    <a:pt x="185" y="56"/>
                    <a:pt x="131" y="93"/>
                    <a:pt x="102" y="97"/>
                  </a:cubicBezTo>
                  <a:cubicBezTo>
                    <a:pt x="43" y="106"/>
                    <a:pt x="0" y="258"/>
                    <a:pt x="0" y="303"/>
                  </a:cubicBezTo>
                  <a:cubicBezTo>
                    <a:pt x="0" y="348"/>
                    <a:pt x="19" y="396"/>
                    <a:pt x="38" y="421"/>
                  </a:cubicBezTo>
                  <a:cubicBezTo>
                    <a:pt x="56" y="445"/>
                    <a:pt x="97" y="456"/>
                    <a:pt x="120" y="459"/>
                  </a:cubicBezTo>
                  <a:cubicBezTo>
                    <a:pt x="142" y="479"/>
                    <a:pt x="155" y="487"/>
                    <a:pt x="210" y="492"/>
                  </a:cubicBezTo>
                  <a:cubicBezTo>
                    <a:pt x="264" y="497"/>
                    <a:pt x="307" y="473"/>
                    <a:pt x="307" y="473"/>
                  </a:cubicBezTo>
                  <a:cubicBezTo>
                    <a:pt x="307" y="473"/>
                    <a:pt x="333" y="483"/>
                    <a:pt x="360" y="477"/>
                  </a:cubicBezTo>
                  <a:cubicBezTo>
                    <a:pt x="374" y="474"/>
                    <a:pt x="389" y="445"/>
                    <a:pt x="399" y="418"/>
                  </a:cubicBezTo>
                  <a:cubicBezTo>
                    <a:pt x="399" y="136"/>
                    <a:pt x="399" y="136"/>
                    <a:pt x="399" y="136"/>
                  </a:cubicBezTo>
                  <a:cubicBezTo>
                    <a:pt x="361" y="100"/>
                    <a:pt x="342" y="106"/>
                    <a:pt x="342" y="10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4" name="Freeform 13"/>
            <p:cNvSpPr>
              <a:spLocks/>
            </p:cNvSpPr>
            <p:nvPr/>
          </p:nvSpPr>
          <p:spPr bwMode="auto">
            <a:xfrm>
              <a:off x="3890" y="1492"/>
              <a:ext cx="898" cy="978"/>
            </a:xfrm>
            <a:custGeom>
              <a:avLst/>
              <a:gdLst>
                <a:gd name="T0" fmla="*/ 272 w 380"/>
                <a:gd name="T1" fmla="*/ 35 h 414"/>
                <a:gd name="T2" fmla="*/ 141 w 380"/>
                <a:gd name="T3" fmla="*/ 32 h 414"/>
                <a:gd name="T4" fmla="*/ 8 w 380"/>
                <a:gd name="T5" fmla="*/ 204 h 414"/>
                <a:gd name="T6" fmla="*/ 106 w 380"/>
                <a:gd name="T7" fmla="*/ 355 h 414"/>
                <a:gd name="T8" fmla="*/ 287 w 380"/>
                <a:gd name="T9" fmla="*/ 362 h 414"/>
                <a:gd name="T10" fmla="*/ 380 w 380"/>
                <a:gd name="T11" fmla="*/ 287 h 414"/>
                <a:gd name="T12" fmla="*/ 380 w 380"/>
                <a:gd name="T13" fmla="*/ 99 h 414"/>
                <a:gd name="T14" fmla="*/ 272 w 380"/>
                <a:gd name="T15" fmla="*/ 35 h 4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0" h="414">
                  <a:moveTo>
                    <a:pt x="272" y="35"/>
                  </a:moveTo>
                  <a:cubicBezTo>
                    <a:pt x="243" y="3"/>
                    <a:pt x="170" y="0"/>
                    <a:pt x="141" y="32"/>
                  </a:cubicBezTo>
                  <a:cubicBezTo>
                    <a:pt x="77" y="10"/>
                    <a:pt x="16" y="99"/>
                    <a:pt x="8" y="204"/>
                  </a:cubicBezTo>
                  <a:cubicBezTo>
                    <a:pt x="0" y="290"/>
                    <a:pt x="32" y="352"/>
                    <a:pt x="106" y="355"/>
                  </a:cubicBezTo>
                  <a:cubicBezTo>
                    <a:pt x="131" y="390"/>
                    <a:pt x="255" y="414"/>
                    <a:pt x="287" y="362"/>
                  </a:cubicBezTo>
                  <a:cubicBezTo>
                    <a:pt x="328" y="375"/>
                    <a:pt x="376" y="352"/>
                    <a:pt x="380" y="287"/>
                  </a:cubicBezTo>
                  <a:cubicBezTo>
                    <a:pt x="380" y="99"/>
                    <a:pt x="380" y="99"/>
                    <a:pt x="380" y="99"/>
                  </a:cubicBezTo>
                  <a:cubicBezTo>
                    <a:pt x="362" y="56"/>
                    <a:pt x="327" y="27"/>
                    <a:pt x="272" y="35"/>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5" name="Freeform 14"/>
            <p:cNvSpPr>
              <a:spLocks/>
            </p:cNvSpPr>
            <p:nvPr/>
          </p:nvSpPr>
          <p:spPr bwMode="auto">
            <a:xfrm>
              <a:off x="3902" y="1567"/>
              <a:ext cx="324" cy="754"/>
            </a:xfrm>
            <a:custGeom>
              <a:avLst/>
              <a:gdLst>
                <a:gd name="T0" fmla="*/ 60 w 137"/>
                <a:gd name="T1" fmla="*/ 36 h 319"/>
                <a:gd name="T2" fmla="*/ 11 w 137"/>
                <a:gd name="T3" fmla="*/ 229 h 319"/>
                <a:gd name="T4" fmla="*/ 76 w 137"/>
                <a:gd name="T5" fmla="*/ 318 h 319"/>
                <a:gd name="T6" fmla="*/ 96 w 137"/>
                <a:gd name="T7" fmla="*/ 317 h 319"/>
                <a:gd name="T8" fmla="*/ 22 w 137"/>
                <a:gd name="T9" fmla="*/ 171 h 319"/>
                <a:gd name="T10" fmla="*/ 96 w 137"/>
                <a:gd name="T11" fmla="*/ 20 h 319"/>
                <a:gd name="T12" fmla="*/ 137 w 137"/>
                <a:gd name="T13" fmla="*/ 0 h 319"/>
                <a:gd name="T14" fmla="*/ 60 w 137"/>
                <a:gd name="T15" fmla="*/ 36 h 3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19">
                  <a:moveTo>
                    <a:pt x="60" y="36"/>
                  </a:moveTo>
                  <a:cubicBezTo>
                    <a:pt x="27" y="80"/>
                    <a:pt x="0" y="151"/>
                    <a:pt x="11" y="229"/>
                  </a:cubicBezTo>
                  <a:cubicBezTo>
                    <a:pt x="19" y="281"/>
                    <a:pt x="48" y="316"/>
                    <a:pt x="76" y="318"/>
                  </a:cubicBezTo>
                  <a:cubicBezTo>
                    <a:pt x="81" y="319"/>
                    <a:pt x="96" y="317"/>
                    <a:pt x="96" y="317"/>
                  </a:cubicBezTo>
                  <a:cubicBezTo>
                    <a:pt x="96" y="317"/>
                    <a:pt x="8" y="294"/>
                    <a:pt x="22" y="171"/>
                  </a:cubicBezTo>
                  <a:cubicBezTo>
                    <a:pt x="34" y="69"/>
                    <a:pt x="76" y="30"/>
                    <a:pt x="96" y="20"/>
                  </a:cubicBezTo>
                  <a:cubicBezTo>
                    <a:pt x="117" y="10"/>
                    <a:pt x="137" y="0"/>
                    <a:pt x="137" y="0"/>
                  </a:cubicBezTo>
                  <a:cubicBezTo>
                    <a:pt x="137" y="0"/>
                    <a:pt x="85" y="3"/>
                    <a:pt x="60" y="36"/>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6" name="Freeform 15"/>
            <p:cNvSpPr>
              <a:spLocks/>
            </p:cNvSpPr>
            <p:nvPr/>
          </p:nvSpPr>
          <p:spPr bwMode="auto">
            <a:xfrm>
              <a:off x="4070" y="1645"/>
              <a:ext cx="203" cy="657"/>
            </a:xfrm>
            <a:custGeom>
              <a:avLst/>
              <a:gdLst>
                <a:gd name="T0" fmla="*/ 14 w 86"/>
                <a:gd name="T1" fmla="*/ 96 h 278"/>
                <a:gd name="T2" fmla="*/ 20 w 86"/>
                <a:gd name="T3" fmla="*/ 254 h 278"/>
                <a:gd name="T4" fmla="*/ 42 w 86"/>
                <a:gd name="T5" fmla="*/ 278 h 278"/>
                <a:gd name="T6" fmla="*/ 23 w 86"/>
                <a:gd name="T7" fmla="*/ 109 h 278"/>
                <a:gd name="T8" fmla="*/ 86 w 86"/>
                <a:gd name="T9" fmla="*/ 0 h 278"/>
                <a:gd name="T10" fmla="*/ 14 w 86"/>
                <a:gd name="T11" fmla="*/ 96 h 278"/>
              </a:gdLst>
              <a:ahLst/>
              <a:cxnLst>
                <a:cxn ang="0">
                  <a:pos x="T0" y="T1"/>
                </a:cxn>
                <a:cxn ang="0">
                  <a:pos x="T2" y="T3"/>
                </a:cxn>
                <a:cxn ang="0">
                  <a:pos x="T4" y="T5"/>
                </a:cxn>
                <a:cxn ang="0">
                  <a:pos x="T6" y="T7"/>
                </a:cxn>
                <a:cxn ang="0">
                  <a:pos x="T8" y="T9"/>
                </a:cxn>
                <a:cxn ang="0">
                  <a:pos x="T10" y="T11"/>
                </a:cxn>
              </a:cxnLst>
              <a:rect l="0" t="0" r="r" b="b"/>
              <a:pathLst>
                <a:path w="86" h="278">
                  <a:moveTo>
                    <a:pt x="14" y="96"/>
                  </a:moveTo>
                  <a:cubicBezTo>
                    <a:pt x="0" y="166"/>
                    <a:pt x="6" y="222"/>
                    <a:pt x="20" y="254"/>
                  </a:cubicBezTo>
                  <a:cubicBezTo>
                    <a:pt x="29" y="276"/>
                    <a:pt x="42" y="278"/>
                    <a:pt x="42" y="278"/>
                  </a:cubicBezTo>
                  <a:cubicBezTo>
                    <a:pt x="42" y="278"/>
                    <a:pt x="15" y="228"/>
                    <a:pt x="23" y="109"/>
                  </a:cubicBezTo>
                  <a:cubicBezTo>
                    <a:pt x="28" y="36"/>
                    <a:pt x="86" y="0"/>
                    <a:pt x="86" y="0"/>
                  </a:cubicBezTo>
                  <a:cubicBezTo>
                    <a:pt x="86" y="0"/>
                    <a:pt x="31" y="3"/>
                    <a:pt x="14" y="96"/>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7" name="Freeform 16"/>
            <p:cNvSpPr>
              <a:spLocks/>
            </p:cNvSpPr>
            <p:nvPr/>
          </p:nvSpPr>
          <p:spPr bwMode="auto">
            <a:xfrm>
              <a:off x="4533" y="1650"/>
              <a:ext cx="132" cy="692"/>
            </a:xfrm>
            <a:custGeom>
              <a:avLst/>
              <a:gdLst>
                <a:gd name="T0" fmla="*/ 13 w 56"/>
                <a:gd name="T1" fmla="*/ 0 h 293"/>
                <a:gd name="T2" fmla="*/ 42 w 56"/>
                <a:gd name="T3" fmla="*/ 93 h 293"/>
                <a:gd name="T4" fmla="*/ 0 w 56"/>
                <a:gd name="T5" fmla="*/ 293 h 293"/>
                <a:gd name="T6" fmla="*/ 14 w 56"/>
                <a:gd name="T7" fmla="*/ 287 h 293"/>
                <a:gd name="T8" fmla="*/ 56 w 56"/>
                <a:gd name="T9" fmla="*/ 90 h 293"/>
                <a:gd name="T10" fmla="*/ 13 w 56"/>
                <a:gd name="T11" fmla="*/ 0 h 293"/>
              </a:gdLst>
              <a:ahLst/>
              <a:cxnLst>
                <a:cxn ang="0">
                  <a:pos x="T0" y="T1"/>
                </a:cxn>
                <a:cxn ang="0">
                  <a:pos x="T2" y="T3"/>
                </a:cxn>
                <a:cxn ang="0">
                  <a:pos x="T4" y="T5"/>
                </a:cxn>
                <a:cxn ang="0">
                  <a:pos x="T6" y="T7"/>
                </a:cxn>
                <a:cxn ang="0">
                  <a:pos x="T8" y="T9"/>
                </a:cxn>
                <a:cxn ang="0">
                  <a:pos x="T10" y="T11"/>
                </a:cxn>
              </a:cxnLst>
              <a:rect l="0" t="0" r="r" b="b"/>
              <a:pathLst>
                <a:path w="56" h="293">
                  <a:moveTo>
                    <a:pt x="13" y="0"/>
                  </a:moveTo>
                  <a:cubicBezTo>
                    <a:pt x="13" y="0"/>
                    <a:pt x="40" y="29"/>
                    <a:pt x="42" y="93"/>
                  </a:cubicBezTo>
                  <a:cubicBezTo>
                    <a:pt x="47" y="174"/>
                    <a:pt x="0" y="293"/>
                    <a:pt x="0" y="293"/>
                  </a:cubicBezTo>
                  <a:cubicBezTo>
                    <a:pt x="0" y="293"/>
                    <a:pt x="9" y="287"/>
                    <a:pt x="14" y="287"/>
                  </a:cubicBezTo>
                  <a:cubicBezTo>
                    <a:pt x="41" y="250"/>
                    <a:pt x="56" y="167"/>
                    <a:pt x="56" y="90"/>
                  </a:cubicBezTo>
                  <a:cubicBezTo>
                    <a:pt x="56" y="13"/>
                    <a:pt x="13" y="0"/>
                    <a:pt x="13"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8" name="Freeform 17"/>
            <p:cNvSpPr>
              <a:spLocks/>
            </p:cNvSpPr>
            <p:nvPr/>
          </p:nvSpPr>
          <p:spPr bwMode="auto">
            <a:xfrm>
              <a:off x="4228" y="1388"/>
              <a:ext cx="359" cy="229"/>
            </a:xfrm>
            <a:custGeom>
              <a:avLst/>
              <a:gdLst>
                <a:gd name="T0" fmla="*/ 89 w 152"/>
                <a:gd name="T1" fmla="*/ 0 h 97"/>
                <a:gd name="T2" fmla="*/ 64 w 152"/>
                <a:gd name="T3" fmla="*/ 0 h 97"/>
                <a:gd name="T4" fmla="*/ 66 w 152"/>
                <a:gd name="T5" fmla="*/ 25 h 97"/>
                <a:gd name="T6" fmla="*/ 29 w 152"/>
                <a:gd name="T7" fmla="*/ 42 h 97"/>
                <a:gd name="T8" fmla="*/ 0 w 152"/>
                <a:gd name="T9" fmla="*/ 78 h 97"/>
                <a:gd name="T10" fmla="*/ 149 w 152"/>
                <a:gd name="T11" fmla="*/ 75 h 97"/>
                <a:gd name="T12" fmla="*/ 89 w 15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52" h="97">
                  <a:moveTo>
                    <a:pt x="89" y="0"/>
                  </a:moveTo>
                  <a:cubicBezTo>
                    <a:pt x="89" y="0"/>
                    <a:pt x="89" y="0"/>
                    <a:pt x="64" y="0"/>
                  </a:cubicBezTo>
                  <a:cubicBezTo>
                    <a:pt x="64" y="0"/>
                    <a:pt x="64" y="0"/>
                    <a:pt x="66" y="25"/>
                  </a:cubicBezTo>
                  <a:cubicBezTo>
                    <a:pt x="66" y="25"/>
                    <a:pt x="56" y="32"/>
                    <a:pt x="29" y="42"/>
                  </a:cubicBezTo>
                  <a:cubicBezTo>
                    <a:pt x="2" y="52"/>
                    <a:pt x="0" y="78"/>
                    <a:pt x="0" y="78"/>
                  </a:cubicBezTo>
                  <a:cubicBezTo>
                    <a:pt x="53" y="96"/>
                    <a:pt x="148" y="97"/>
                    <a:pt x="149" y="75"/>
                  </a:cubicBezTo>
                  <a:cubicBezTo>
                    <a:pt x="152" y="54"/>
                    <a:pt x="89" y="0"/>
                    <a:pt x="89" y="0"/>
                  </a:cubicBezTo>
                  <a:close/>
                </a:path>
              </a:pathLst>
            </a:custGeom>
            <a:solidFill>
              <a:srgbClr val="6F86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9" name="Freeform 18"/>
            <p:cNvSpPr>
              <a:spLocks/>
            </p:cNvSpPr>
            <p:nvPr/>
          </p:nvSpPr>
          <p:spPr bwMode="auto">
            <a:xfrm>
              <a:off x="4309" y="1388"/>
              <a:ext cx="304" cy="255"/>
            </a:xfrm>
            <a:custGeom>
              <a:avLst/>
              <a:gdLst>
                <a:gd name="T0" fmla="*/ 55 w 129"/>
                <a:gd name="T1" fmla="*/ 0 h 108"/>
                <a:gd name="T2" fmla="*/ 87 w 129"/>
                <a:gd name="T3" fmla="*/ 46 h 108"/>
                <a:gd name="T4" fmla="*/ 83 w 129"/>
                <a:gd name="T5" fmla="*/ 83 h 108"/>
                <a:gd name="T6" fmla="*/ 0 w 129"/>
                <a:gd name="T7" fmla="*/ 86 h 108"/>
                <a:gd name="T8" fmla="*/ 101 w 129"/>
                <a:gd name="T9" fmla="*/ 96 h 108"/>
                <a:gd name="T10" fmla="*/ 105 w 129"/>
                <a:gd name="T11" fmla="*/ 45 h 108"/>
                <a:gd name="T12" fmla="*/ 55 w 12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29" h="108">
                  <a:moveTo>
                    <a:pt x="55" y="0"/>
                  </a:moveTo>
                  <a:cubicBezTo>
                    <a:pt x="55" y="0"/>
                    <a:pt x="86" y="35"/>
                    <a:pt x="87" y="46"/>
                  </a:cubicBezTo>
                  <a:cubicBezTo>
                    <a:pt x="89" y="58"/>
                    <a:pt x="89" y="79"/>
                    <a:pt x="83" y="83"/>
                  </a:cubicBezTo>
                  <a:cubicBezTo>
                    <a:pt x="58" y="99"/>
                    <a:pt x="11" y="86"/>
                    <a:pt x="0" y="86"/>
                  </a:cubicBezTo>
                  <a:cubicBezTo>
                    <a:pt x="23" y="100"/>
                    <a:pt x="63" y="108"/>
                    <a:pt x="101" y="96"/>
                  </a:cubicBezTo>
                  <a:cubicBezTo>
                    <a:pt x="129" y="86"/>
                    <a:pt x="116" y="65"/>
                    <a:pt x="105" y="45"/>
                  </a:cubicBezTo>
                  <a:cubicBezTo>
                    <a:pt x="92" y="19"/>
                    <a:pt x="55" y="0"/>
                    <a:pt x="55" y="0"/>
                  </a:cubicBezTo>
                  <a:close/>
                </a:path>
              </a:pathLst>
            </a:custGeom>
            <a:solidFill>
              <a:srgbClr val="5C6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0" name="Freeform 19"/>
            <p:cNvSpPr>
              <a:spLocks/>
            </p:cNvSpPr>
            <p:nvPr/>
          </p:nvSpPr>
          <p:spPr bwMode="auto">
            <a:xfrm>
              <a:off x="2887" y="1740"/>
              <a:ext cx="1901" cy="1258"/>
            </a:xfrm>
            <a:custGeom>
              <a:avLst/>
              <a:gdLst>
                <a:gd name="T0" fmla="*/ 805 w 805"/>
                <a:gd name="T1" fmla="*/ 216 h 533"/>
                <a:gd name="T2" fmla="*/ 761 w 805"/>
                <a:gd name="T3" fmla="*/ 213 h 533"/>
                <a:gd name="T4" fmla="*/ 591 w 805"/>
                <a:gd name="T5" fmla="*/ 130 h 533"/>
                <a:gd name="T6" fmla="*/ 550 w 805"/>
                <a:gd name="T7" fmla="*/ 9 h 533"/>
                <a:gd name="T8" fmla="*/ 445 w 805"/>
                <a:gd name="T9" fmla="*/ 41 h 533"/>
                <a:gd name="T10" fmla="*/ 460 w 805"/>
                <a:gd name="T11" fmla="*/ 118 h 533"/>
                <a:gd name="T12" fmla="*/ 340 w 805"/>
                <a:gd name="T13" fmla="*/ 132 h 533"/>
                <a:gd name="T14" fmla="*/ 280 w 805"/>
                <a:gd name="T15" fmla="*/ 169 h 533"/>
                <a:gd name="T16" fmla="*/ 159 w 805"/>
                <a:gd name="T17" fmla="*/ 200 h 533"/>
                <a:gd name="T18" fmla="*/ 3 w 805"/>
                <a:gd name="T19" fmla="*/ 446 h 533"/>
                <a:gd name="T20" fmla="*/ 0 w 805"/>
                <a:gd name="T21" fmla="*/ 533 h 533"/>
                <a:gd name="T22" fmla="*/ 805 w 805"/>
                <a:gd name="T23" fmla="*/ 533 h 533"/>
                <a:gd name="T24" fmla="*/ 805 w 805"/>
                <a:gd name="T25" fmla="*/ 216 h 533"/>
                <a:gd name="T26" fmla="*/ 805 w 805"/>
                <a:gd name="T27" fmla="*/ 216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5" h="533">
                  <a:moveTo>
                    <a:pt x="805" y="216"/>
                  </a:moveTo>
                  <a:cubicBezTo>
                    <a:pt x="790" y="213"/>
                    <a:pt x="775" y="212"/>
                    <a:pt x="761" y="213"/>
                  </a:cubicBezTo>
                  <a:cubicBezTo>
                    <a:pt x="736" y="168"/>
                    <a:pt x="661" y="120"/>
                    <a:pt x="591" y="130"/>
                  </a:cubicBezTo>
                  <a:cubicBezTo>
                    <a:pt x="591" y="74"/>
                    <a:pt x="572" y="31"/>
                    <a:pt x="550" y="9"/>
                  </a:cubicBezTo>
                  <a:cubicBezTo>
                    <a:pt x="522" y="0"/>
                    <a:pt x="465" y="25"/>
                    <a:pt x="445" y="41"/>
                  </a:cubicBezTo>
                  <a:cubicBezTo>
                    <a:pt x="460" y="66"/>
                    <a:pt x="464" y="99"/>
                    <a:pt x="460" y="118"/>
                  </a:cubicBezTo>
                  <a:cubicBezTo>
                    <a:pt x="460" y="118"/>
                    <a:pt x="387" y="112"/>
                    <a:pt x="340" y="132"/>
                  </a:cubicBezTo>
                  <a:cubicBezTo>
                    <a:pt x="296" y="150"/>
                    <a:pt x="280" y="169"/>
                    <a:pt x="280" y="169"/>
                  </a:cubicBezTo>
                  <a:cubicBezTo>
                    <a:pt x="280" y="169"/>
                    <a:pt x="194" y="180"/>
                    <a:pt x="159" y="200"/>
                  </a:cubicBezTo>
                  <a:cubicBezTo>
                    <a:pt x="112" y="226"/>
                    <a:pt x="15" y="309"/>
                    <a:pt x="3" y="446"/>
                  </a:cubicBezTo>
                  <a:cubicBezTo>
                    <a:pt x="1" y="478"/>
                    <a:pt x="0" y="507"/>
                    <a:pt x="0" y="533"/>
                  </a:cubicBezTo>
                  <a:cubicBezTo>
                    <a:pt x="805" y="533"/>
                    <a:pt x="805" y="533"/>
                    <a:pt x="805" y="533"/>
                  </a:cubicBezTo>
                  <a:cubicBezTo>
                    <a:pt x="805" y="216"/>
                    <a:pt x="805" y="216"/>
                    <a:pt x="805" y="216"/>
                  </a:cubicBezTo>
                  <a:cubicBezTo>
                    <a:pt x="805" y="216"/>
                    <a:pt x="805" y="216"/>
                    <a:pt x="805" y="21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1" name="Freeform 20"/>
            <p:cNvSpPr>
              <a:spLocks/>
            </p:cNvSpPr>
            <p:nvPr/>
          </p:nvSpPr>
          <p:spPr bwMode="auto">
            <a:xfrm>
              <a:off x="2894" y="2070"/>
              <a:ext cx="1894" cy="928"/>
            </a:xfrm>
            <a:custGeom>
              <a:avLst/>
              <a:gdLst>
                <a:gd name="T0" fmla="*/ 802 w 802"/>
                <a:gd name="T1" fmla="*/ 114 h 393"/>
                <a:gd name="T2" fmla="*/ 736 w 802"/>
                <a:gd name="T3" fmla="*/ 101 h 393"/>
                <a:gd name="T4" fmla="*/ 388 w 802"/>
                <a:gd name="T5" fmla="*/ 31 h 393"/>
                <a:gd name="T6" fmla="*/ 253 w 802"/>
                <a:gd name="T7" fmla="*/ 55 h 393"/>
                <a:gd name="T8" fmla="*/ 23 w 802"/>
                <a:gd name="T9" fmla="*/ 393 h 393"/>
                <a:gd name="T10" fmla="*/ 802 w 802"/>
                <a:gd name="T11" fmla="*/ 393 h 393"/>
                <a:gd name="T12" fmla="*/ 802 w 802"/>
                <a:gd name="T13" fmla="*/ 114 h 393"/>
                <a:gd name="T14" fmla="*/ 802 w 802"/>
                <a:gd name="T15" fmla="*/ 114 h 3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2" h="393">
                  <a:moveTo>
                    <a:pt x="802" y="114"/>
                  </a:moveTo>
                  <a:cubicBezTo>
                    <a:pt x="782" y="106"/>
                    <a:pt x="759" y="101"/>
                    <a:pt x="736" y="101"/>
                  </a:cubicBezTo>
                  <a:cubicBezTo>
                    <a:pt x="658" y="0"/>
                    <a:pt x="494" y="8"/>
                    <a:pt x="388" y="31"/>
                  </a:cubicBezTo>
                  <a:cubicBezTo>
                    <a:pt x="287" y="55"/>
                    <a:pt x="253" y="55"/>
                    <a:pt x="253" y="55"/>
                  </a:cubicBezTo>
                  <a:cubicBezTo>
                    <a:pt x="151" y="52"/>
                    <a:pt x="0" y="179"/>
                    <a:pt x="23" y="393"/>
                  </a:cubicBezTo>
                  <a:cubicBezTo>
                    <a:pt x="802" y="393"/>
                    <a:pt x="802" y="393"/>
                    <a:pt x="802" y="393"/>
                  </a:cubicBezTo>
                  <a:cubicBezTo>
                    <a:pt x="802" y="114"/>
                    <a:pt x="802" y="114"/>
                    <a:pt x="802" y="114"/>
                  </a:cubicBezTo>
                  <a:cubicBezTo>
                    <a:pt x="802" y="114"/>
                    <a:pt x="802" y="114"/>
                    <a:pt x="802" y="114"/>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2" name="Freeform 21"/>
            <p:cNvSpPr>
              <a:spLocks/>
            </p:cNvSpPr>
            <p:nvPr/>
          </p:nvSpPr>
          <p:spPr bwMode="auto">
            <a:xfrm>
              <a:off x="3586" y="1792"/>
              <a:ext cx="1060" cy="588"/>
            </a:xfrm>
            <a:custGeom>
              <a:avLst/>
              <a:gdLst>
                <a:gd name="T0" fmla="*/ 364 w 449"/>
                <a:gd name="T1" fmla="*/ 146 h 249"/>
                <a:gd name="T2" fmla="*/ 272 w 449"/>
                <a:gd name="T3" fmla="*/ 130 h 249"/>
                <a:gd name="T4" fmla="*/ 245 w 449"/>
                <a:gd name="T5" fmla="*/ 6 h 249"/>
                <a:gd name="T6" fmla="*/ 177 w 449"/>
                <a:gd name="T7" fmla="*/ 27 h 249"/>
                <a:gd name="T8" fmla="*/ 189 w 449"/>
                <a:gd name="T9" fmla="*/ 128 h 249"/>
                <a:gd name="T10" fmla="*/ 0 w 449"/>
                <a:gd name="T11" fmla="*/ 186 h 249"/>
                <a:gd name="T12" fmla="*/ 101 w 449"/>
                <a:gd name="T13" fmla="*/ 165 h 249"/>
                <a:gd name="T14" fmla="*/ 60 w 449"/>
                <a:gd name="T15" fmla="*/ 222 h 249"/>
                <a:gd name="T16" fmla="*/ 195 w 449"/>
                <a:gd name="T17" fmla="*/ 189 h 249"/>
                <a:gd name="T18" fmla="*/ 327 w 449"/>
                <a:gd name="T19" fmla="*/ 249 h 249"/>
                <a:gd name="T20" fmla="*/ 331 w 449"/>
                <a:gd name="T21" fmla="*/ 178 h 249"/>
                <a:gd name="T22" fmla="*/ 449 w 449"/>
                <a:gd name="T23" fmla="*/ 221 h 249"/>
                <a:gd name="T24" fmla="*/ 364 w 449"/>
                <a:gd name="T25" fmla="*/ 14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9" h="249">
                  <a:moveTo>
                    <a:pt x="364" y="146"/>
                  </a:moveTo>
                  <a:cubicBezTo>
                    <a:pt x="316" y="125"/>
                    <a:pt x="272" y="130"/>
                    <a:pt x="272" y="130"/>
                  </a:cubicBezTo>
                  <a:cubicBezTo>
                    <a:pt x="272" y="130"/>
                    <a:pt x="281" y="56"/>
                    <a:pt x="245" y="6"/>
                  </a:cubicBezTo>
                  <a:cubicBezTo>
                    <a:pt x="202" y="0"/>
                    <a:pt x="177" y="27"/>
                    <a:pt x="177" y="27"/>
                  </a:cubicBezTo>
                  <a:cubicBezTo>
                    <a:pt x="177" y="27"/>
                    <a:pt x="204" y="111"/>
                    <a:pt x="189" y="128"/>
                  </a:cubicBezTo>
                  <a:cubicBezTo>
                    <a:pt x="153" y="128"/>
                    <a:pt x="75" y="104"/>
                    <a:pt x="0" y="186"/>
                  </a:cubicBezTo>
                  <a:cubicBezTo>
                    <a:pt x="0" y="186"/>
                    <a:pt x="69" y="160"/>
                    <a:pt x="101" y="165"/>
                  </a:cubicBezTo>
                  <a:cubicBezTo>
                    <a:pt x="60" y="189"/>
                    <a:pt x="60" y="222"/>
                    <a:pt x="60" y="222"/>
                  </a:cubicBezTo>
                  <a:cubicBezTo>
                    <a:pt x="60" y="222"/>
                    <a:pt x="136" y="191"/>
                    <a:pt x="195" y="189"/>
                  </a:cubicBezTo>
                  <a:cubicBezTo>
                    <a:pt x="247" y="198"/>
                    <a:pt x="327" y="249"/>
                    <a:pt x="327" y="249"/>
                  </a:cubicBezTo>
                  <a:cubicBezTo>
                    <a:pt x="327" y="249"/>
                    <a:pt x="340" y="221"/>
                    <a:pt x="331" y="178"/>
                  </a:cubicBezTo>
                  <a:cubicBezTo>
                    <a:pt x="371" y="186"/>
                    <a:pt x="449" y="221"/>
                    <a:pt x="449" y="221"/>
                  </a:cubicBezTo>
                  <a:cubicBezTo>
                    <a:pt x="449" y="221"/>
                    <a:pt x="428" y="174"/>
                    <a:pt x="364" y="146"/>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3" name="Freeform 22"/>
            <p:cNvSpPr>
              <a:spLocks/>
            </p:cNvSpPr>
            <p:nvPr/>
          </p:nvSpPr>
          <p:spPr bwMode="auto">
            <a:xfrm>
              <a:off x="2981" y="2238"/>
              <a:ext cx="506" cy="760"/>
            </a:xfrm>
            <a:custGeom>
              <a:avLst/>
              <a:gdLst>
                <a:gd name="T0" fmla="*/ 45 w 214"/>
                <a:gd name="T1" fmla="*/ 161 h 322"/>
                <a:gd name="T2" fmla="*/ 214 w 214"/>
                <a:gd name="T3" fmla="*/ 17 h 322"/>
                <a:gd name="T4" fmla="*/ 72 w 214"/>
                <a:gd name="T5" fmla="*/ 75 h 322"/>
                <a:gd name="T6" fmla="*/ 0 w 214"/>
                <a:gd name="T7" fmla="*/ 291 h 322"/>
                <a:gd name="T8" fmla="*/ 0 w 214"/>
                <a:gd name="T9" fmla="*/ 322 h 322"/>
                <a:gd name="T10" fmla="*/ 21 w 214"/>
                <a:gd name="T11" fmla="*/ 322 h 322"/>
                <a:gd name="T12" fmla="*/ 45 w 214"/>
                <a:gd name="T13" fmla="*/ 161 h 322"/>
              </a:gdLst>
              <a:ahLst/>
              <a:cxnLst>
                <a:cxn ang="0">
                  <a:pos x="T0" y="T1"/>
                </a:cxn>
                <a:cxn ang="0">
                  <a:pos x="T2" y="T3"/>
                </a:cxn>
                <a:cxn ang="0">
                  <a:pos x="T4" y="T5"/>
                </a:cxn>
                <a:cxn ang="0">
                  <a:pos x="T6" y="T7"/>
                </a:cxn>
                <a:cxn ang="0">
                  <a:pos x="T8" y="T9"/>
                </a:cxn>
                <a:cxn ang="0">
                  <a:pos x="T10" y="T11"/>
                </a:cxn>
                <a:cxn ang="0">
                  <a:pos x="T12" y="T13"/>
                </a:cxn>
              </a:cxnLst>
              <a:rect l="0" t="0" r="r" b="b"/>
              <a:pathLst>
                <a:path w="214" h="322">
                  <a:moveTo>
                    <a:pt x="45" y="161"/>
                  </a:moveTo>
                  <a:cubicBezTo>
                    <a:pt x="98" y="14"/>
                    <a:pt x="166" y="30"/>
                    <a:pt x="214" y="17"/>
                  </a:cubicBezTo>
                  <a:cubicBezTo>
                    <a:pt x="174" y="0"/>
                    <a:pt x="110" y="25"/>
                    <a:pt x="72" y="75"/>
                  </a:cubicBezTo>
                  <a:cubicBezTo>
                    <a:pt x="34" y="126"/>
                    <a:pt x="0" y="219"/>
                    <a:pt x="0" y="291"/>
                  </a:cubicBezTo>
                  <a:cubicBezTo>
                    <a:pt x="0" y="303"/>
                    <a:pt x="0" y="313"/>
                    <a:pt x="0" y="322"/>
                  </a:cubicBezTo>
                  <a:cubicBezTo>
                    <a:pt x="21" y="322"/>
                    <a:pt x="21" y="322"/>
                    <a:pt x="21" y="322"/>
                  </a:cubicBezTo>
                  <a:cubicBezTo>
                    <a:pt x="19" y="278"/>
                    <a:pt x="24" y="222"/>
                    <a:pt x="45" y="161"/>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4" name="Freeform 23"/>
            <p:cNvSpPr>
              <a:spLocks/>
            </p:cNvSpPr>
            <p:nvPr/>
          </p:nvSpPr>
          <p:spPr bwMode="auto">
            <a:xfrm>
              <a:off x="4167" y="1808"/>
              <a:ext cx="92" cy="331"/>
            </a:xfrm>
            <a:custGeom>
              <a:avLst/>
              <a:gdLst>
                <a:gd name="T0" fmla="*/ 0 w 39"/>
                <a:gd name="T1" fmla="*/ 0 h 140"/>
                <a:gd name="T2" fmla="*/ 24 w 39"/>
                <a:gd name="T3" fmla="*/ 75 h 140"/>
                <a:gd name="T4" fmla="*/ 25 w 39"/>
                <a:gd name="T5" fmla="*/ 140 h 140"/>
                <a:gd name="T6" fmla="*/ 32 w 39"/>
                <a:gd name="T7" fmla="*/ 73 h 140"/>
                <a:gd name="T8" fmla="*/ 0 w 39"/>
                <a:gd name="T9" fmla="*/ 0 h 140"/>
              </a:gdLst>
              <a:ahLst/>
              <a:cxnLst>
                <a:cxn ang="0">
                  <a:pos x="T0" y="T1"/>
                </a:cxn>
                <a:cxn ang="0">
                  <a:pos x="T2" y="T3"/>
                </a:cxn>
                <a:cxn ang="0">
                  <a:pos x="T4" y="T5"/>
                </a:cxn>
                <a:cxn ang="0">
                  <a:pos x="T6" y="T7"/>
                </a:cxn>
                <a:cxn ang="0">
                  <a:pos x="T8" y="T9"/>
                </a:cxn>
              </a:cxnLst>
              <a:rect l="0" t="0" r="r" b="b"/>
              <a:pathLst>
                <a:path w="39" h="140">
                  <a:moveTo>
                    <a:pt x="0" y="0"/>
                  </a:moveTo>
                  <a:cubicBezTo>
                    <a:pt x="0" y="0"/>
                    <a:pt x="21" y="43"/>
                    <a:pt x="24" y="75"/>
                  </a:cubicBezTo>
                  <a:cubicBezTo>
                    <a:pt x="26" y="94"/>
                    <a:pt x="25" y="140"/>
                    <a:pt x="25" y="140"/>
                  </a:cubicBezTo>
                  <a:cubicBezTo>
                    <a:pt x="25" y="140"/>
                    <a:pt x="39" y="123"/>
                    <a:pt x="32" y="73"/>
                  </a:cubicBezTo>
                  <a:cubicBezTo>
                    <a:pt x="22" y="12"/>
                    <a:pt x="0" y="0"/>
                    <a:pt x="0" y="0"/>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5" name="Freeform 24"/>
            <p:cNvSpPr>
              <a:spLocks/>
            </p:cNvSpPr>
            <p:nvPr/>
          </p:nvSpPr>
          <p:spPr bwMode="auto">
            <a:xfrm>
              <a:off x="3586" y="2068"/>
              <a:ext cx="453" cy="149"/>
            </a:xfrm>
            <a:custGeom>
              <a:avLst/>
              <a:gdLst>
                <a:gd name="T0" fmla="*/ 119 w 192"/>
                <a:gd name="T1" fmla="*/ 1 h 63"/>
                <a:gd name="T2" fmla="*/ 0 w 192"/>
                <a:gd name="T3" fmla="*/ 63 h 63"/>
                <a:gd name="T4" fmla="*/ 105 w 192"/>
                <a:gd name="T5" fmla="*/ 11 h 63"/>
                <a:gd name="T6" fmla="*/ 192 w 192"/>
                <a:gd name="T7" fmla="*/ 12 h 63"/>
                <a:gd name="T8" fmla="*/ 119 w 192"/>
                <a:gd name="T9" fmla="*/ 1 h 63"/>
              </a:gdLst>
              <a:ahLst/>
              <a:cxnLst>
                <a:cxn ang="0">
                  <a:pos x="T0" y="T1"/>
                </a:cxn>
                <a:cxn ang="0">
                  <a:pos x="T2" y="T3"/>
                </a:cxn>
                <a:cxn ang="0">
                  <a:pos x="T4" y="T5"/>
                </a:cxn>
                <a:cxn ang="0">
                  <a:pos x="T6" y="T7"/>
                </a:cxn>
                <a:cxn ang="0">
                  <a:pos x="T8" y="T9"/>
                </a:cxn>
              </a:cxnLst>
              <a:rect l="0" t="0" r="r" b="b"/>
              <a:pathLst>
                <a:path w="192" h="63">
                  <a:moveTo>
                    <a:pt x="119" y="1"/>
                  </a:moveTo>
                  <a:cubicBezTo>
                    <a:pt x="89" y="3"/>
                    <a:pt x="22" y="26"/>
                    <a:pt x="0" y="63"/>
                  </a:cubicBezTo>
                  <a:cubicBezTo>
                    <a:pt x="48" y="31"/>
                    <a:pt x="81" y="15"/>
                    <a:pt x="105" y="11"/>
                  </a:cubicBezTo>
                  <a:cubicBezTo>
                    <a:pt x="124" y="8"/>
                    <a:pt x="124" y="11"/>
                    <a:pt x="192" y="12"/>
                  </a:cubicBezTo>
                  <a:cubicBezTo>
                    <a:pt x="192" y="12"/>
                    <a:pt x="168" y="0"/>
                    <a:pt x="119" y="1"/>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6" name="Freeform 25"/>
            <p:cNvSpPr>
              <a:spLocks/>
            </p:cNvSpPr>
            <p:nvPr/>
          </p:nvSpPr>
          <p:spPr bwMode="auto">
            <a:xfrm>
              <a:off x="3640" y="2408"/>
              <a:ext cx="258" cy="590"/>
            </a:xfrm>
            <a:custGeom>
              <a:avLst/>
              <a:gdLst>
                <a:gd name="T0" fmla="*/ 46 w 109"/>
                <a:gd name="T1" fmla="*/ 117 h 250"/>
                <a:gd name="T2" fmla="*/ 109 w 109"/>
                <a:gd name="T3" fmla="*/ 0 h 250"/>
                <a:gd name="T4" fmla="*/ 25 w 109"/>
                <a:gd name="T5" fmla="*/ 64 h 250"/>
                <a:gd name="T6" fmla="*/ 0 w 109"/>
                <a:gd name="T7" fmla="*/ 219 h 250"/>
                <a:gd name="T8" fmla="*/ 1 w 109"/>
                <a:gd name="T9" fmla="*/ 250 h 250"/>
                <a:gd name="T10" fmla="*/ 40 w 109"/>
                <a:gd name="T11" fmla="*/ 250 h 250"/>
                <a:gd name="T12" fmla="*/ 46 w 109"/>
                <a:gd name="T13" fmla="*/ 117 h 250"/>
              </a:gdLst>
              <a:ahLst/>
              <a:cxnLst>
                <a:cxn ang="0">
                  <a:pos x="T0" y="T1"/>
                </a:cxn>
                <a:cxn ang="0">
                  <a:pos x="T2" y="T3"/>
                </a:cxn>
                <a:cxn ang="0">
                  <a:pos x="T4" y="T5"/>
                </a:cxn>
                <a:cxn ang="0">
                  <a:pos x="T6" y="T7"/>
                </a:cxn>
                <a:cxn ang="0">
                  <a:pos x="T8" y="T9"/>
                </a:cxn>
                <a:cxn ang="0">
                  <a:pos x="T10" y="T11"/>
                </a:cxn>
                <a:cxn ang="0">
                  <a:pos x="T12" y="T13"/>
                </a:cxn>
              </a:cxnLst>
              <a:rect l="0" t="0" r="r" b="b"/>
              <a:pathLst>
                <a:path w="109" h="250">
                  <a:moveTo>
                    <a:pt x="46" y="117"/>
                  </a:moveTo>
                  <a:cubicBezTo>
                    <a:pt x="56" y="75"/>
                    <a:pt x="109" y="0"/>
                    <a:pt x="109" y="0"/>
                  </a:cubicBezTo>
                  <a:cubicBezTo>
                    <a:pt x="109" y="0"/>
                    <a:pt x="43" y="32"/>
                    <a:pt x="25" y="64"/>
                  </a:cubicBezTo>
                  <a:cubicBezTo>
                    <a:pt x="9" y="97"/>
                    <a:pt x="0" y="214"/>
                    <a:pt x="0" y="219"/>
                  </a:cubicBezTo>
                  <a:cubicBezTo>
                    <a:pt x="0" y="222"/>
                    <a:pt x="0" y="235"/>
                    <a:pt x="1" y="250"/>
                  </a:cubicBezTo>
                  <a:cubicBezTo>
                    <a:pt x="40" y="250"/>
                    <a:pt x="40" y="250"/>
                    <a:pt x="40" y="250"/>
                  </a:cubicBezTo>
                  <a:cubicBezTo>
                    <a:pt x="37" y="212"/>
                    <a:pt x="37" y="161"/>
                    <a:pt x="46" y="1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7" name="Freeform 26"/>
            <p:cNvSpPr>
              <a:spLocks/>
            </p:cNvSpPr>
            <p:nvPr/>
          </p:nvSpPr>
          <p:spPr bwMode="auto">
            <a:xfrm>
              <a:off x="3605" y="2392"/>
              <a:ext cx="323" cy="606"/>
            </a:xfrm>
            <a:custGeom>
              <a:avLst/>
              <a:gdLst>
                <a:gd name="T0" fmla="*/ 31 w 137"/>
                <a:gd name="T1" fmla="*/ 128 h 257"/>
                <a:gd name="T2" fmla="*/ 137 w 137"/>
                <a:gd name="T3" fmla="*/ 0 h 257"/>
                <a:gd name="T4" fmla="*/ 11 w 137"/>
                <a:gd name="T5" fmla="*/ 131 h 257"/>
                <a:gd name="T6" fmla="*/ 5 w 137"/>
                <a:gd name="T7" fmla="*/ 257 h 257"/>
                <a:gd name="T8" fmla="*/ 23 w 137"/>
                <a:gd name="T9" fmla="*/ 257 h 257"/>
                <a:gd name="T10" fmla="*/ 31 w 137"/>
                <a:gd name="T11" fmla="*/ 128 h 257"/>
              </a:gdLst>
              <a:ahLst/>
              <a:cxnLst>
                <a:cxn ang="0">
                  <a:pos x="T0" y="T1"/>
                </a:cxn>
                <a:cxn ang="0">
                  <a:pos x="T2" y="T3"/>
                </a:cxn>
                <a:cxn ang="0">
                  <a:pos x="T4" y="T5"/>
                </a:cxn>
                <a:cxn ang="0">
                  <a:pos x="T6" y="T7"/>
                </a:cxn>
                <a:cxn ang="0">
                  <a:pos x="T8" y="T9"/>
                </a:cxn>
                <a:cxn ang="0">
                  <a:pos x="T10" y="T11"/>
                </a:cxn>
              </a:cxnLst>
              <a:rect l="0" t="0" r="r" b="b"/>
              <a:pathLst>
                <a:path w="137" h="257">
                  <a:moveTo>
                    <a:pt x="31" y="128"/>
                  </a:moveTo>
                  <a:cubicBezTo>
                    <a:pt x="50" y="44"/>
                    <a:pt x="137" y="0"/>
                    <a:pt x="137" y="0"/>
                  </a:cubicBezTo>
                  <a:cubicBezTo>
                    <a:pt x="137" y="0"/>
                    <a:pt x="39" y="13"/>
                    <a:pt x="11" y="131"/>
                  </a:cubicBezTo>
                  <a:cubicBezTo>
                    <a:pt x="0" y="178"/>
                    <a:pt x="1" y="221"/>
                    <a:pt x="5" y="257"/>
                  </a:cubicBezTo>
                  <a:cubicBezTo>
                    <a:pt x="23" y="257"/>
                    <a:pt x="23" y="257"/>
                    <a:pt x="23" y="257"/>
                  </a:cubicBezTo>
                  <a:cubicBezTo>
                    <a:pt x="22" y="214"/>
                    <a:pt x="23" y="165"/>
                    <a:pt x="31" y="12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8" name="Freeform 27"/>
            <p:cNvSpPr>
              <a:spLocks/>
            </p:cNvSpPr>
            <p:nvPr/>
          </p:nvSpPr>
          <p:spPr bwMode="auto">
            <a:xfrm>
              <a:off x="4540" y="2444"/>
              <a:ext cx="248" cy="554"/>
            </a:xfrm>
            <a:custGeom>
              <a:avLst/>
              <a:gdLst>
                <a:gd name="T0" fmla="*/ 105 w 105"/>
                <a:gd name="T1" fmla="*/ 173 h 235"/>
                <a:gd name="T2" fmla="*/ 83 w 105"/>
                <a:gd name="T3" fmla="*/ 64 h 235"/>
                <a:gd name="T4" fmla="*/ 0 w 105"/>
                <a:gd name="T5" fmla="*/ 0 h 235"/>
                <a:gd name="T6" fmla="*/ 62 w 105"/>
                <a:gd name="T7" fmla="*/ 117 h 235"/>
                <a:gd name="T8" fmla="*/ 69 w 105"/>
                <a:gd name="T9" fmla="*/ 235 h 235"/>
                <a:gd name="T10" fmla="*/ 105 w 105"/>
                <a:gd name="T11" fmla="*/ 235 h 235"/>
                <a:gd name="T12" fmla="*/ 105 w 105"/>
                <a:gd name="T13" fmla="*/ 173 h 235"/>
                <a:gd name="T14" fmla="*/ 105 w 105"/>
                <a:gd name="T15" fmla="*/ 173 h 2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235">
                  <a:moveTo>
                    <a:pt x="105" y="173"/>
                  </a:moveTo>
                  <a:cubicBezTo>
                    <a:pt x="101" y="135"/>
                    <a:pt x="93" y="84"/>
                    <a:pt x="83" y="64"/>
                  </a:cubicBezTo>
                  <a:cubicBezTo>
                    <a:pt x="66" y="32"/>
                    <a:pt x="0" y="0"/>
                    <a:pt x="0" y="0"/>
                  </a:cubicBezTo>
                  <a:cubicBezTo>
                    <a:pt x="0" y="0"/>
                    <a:pt x="53" y="75"/>
                    <a:pt x="62" y="117"/>
                  </a:cubicBezTo>
                  <a:cubicBezTo>
                    <a:pt x="71" y="156"/>
                    <a:pt x="72" y="200"/>
                    <a:pt x="69" y="235"/>
                  </a:cubicBezTo>
                  <a:cubicBezTo>
                    <a:pt x="105" y="235"/>
                    <a:pt x="105" y="235"/>
                    <a:pt x="105" y="235"/>
                  </a:cubicBezTo>
                  <a:cubicBezTo>
                    <a:pt x="105" y="173"/>
                    <a:pt x="105" y="173"/>
                    <a:pt x="105" y="173"/>
                  </a:cubicBezTo>
                  <a:cubicBezTo>
                    <a:pt x="105" y="173"/>
                    <a:pt x="105" y="173"/>
                    <a:pt x="105" y="173"/>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9" name="Freeform 28"/>
            <p:cNvSpPr>
              <a:spLocks/>
            </p:cNvSpPr>
            <p:nvPr/>
          </p:nvSpPr>
          <p:spPr bwMode="auto">
            <a:xfrm>
              <a:off x="4507" y="2427"/>
              <a:ext cx="281" cy="571"/>
            </a:xfrm>
            <a:custGeom>
              <a:avLst/>
              <a:gdLst>
                <a:gd name="T0" fmla="*/ 119 w 119"/>
                <a:gd name="T1" fmla="*/ 105 h 242"/>
                <a:gd name="T2" fmla="*/ 0 w 119"/>
                <a:gd name="T3" fmla="*/ 0 h 242"/>
                <a:gd name="T4" fmla="*/ 107 w 119"/>
                <a:gd name="T5" fmla="*/ 129 h 242"/>
                <a:gd name="T6" fmla="*/ 115 w 119"/>
                <a:gd name="T7" fmla="*/ 242 h 242"/>
                <a:gd name="T8" fmla="*/ 119 w 119"/>
                <a:gd name="T9" fmla="*/ 242 h 242"/>
                <a:gd name="T10" fmla="*/ 119 w 119"/>
                <a:gd name="T11" fmla="*/ 105 h 242"/>
                <a:gd name="T12" fmla="*/ 119 w 119"/>
                <a:gd name="T13" fmla="*/ 105 h 242"/>
              </a:gdLst>
              <a:ahLst/>
              <a:cxnLst>
                <a:cxn ang="0">
                  <a:pos x="T0" y="T1"/>
                </a:cxn>
                <a:cxn ang="0">
                  <a:pos x="T2" y="T3"/>
                </a:cxn>
                <a:cxn ang="0">
                  <a:pos x="T4" y="T5"/>
                </a:cxn>
                <a:cxn ang="0">
                  <a:pos x="T6" y="T7"/>
                </a:cxn>
                <a:cxn ang="0">
                  <a:pos x="T8" y="T9"/>
                </a:cxn>
                <a:cxn ang="0">
                  <a:pos x="T10" y="T11"/>
                </a:cxn>
                <a:cxn ang="0">
                  <a:pos x="T12" y="T13"/>
                </a:cxn>
              </a:cxnLst>
              <a:rect l="0" t="0" r="r" b="b"/>
              <a:pathLst>
                <a:path w="119" h="242">
                  <a:moveTo>
                    <a:pt x="119" y="105"/>
                  </a:moveTo>
                  <a:cubicBezTo>
                    <a:pt x="85" y="12"/>
                    <a:pt x="0" y="0"/>
                    <a:pt x="0" y="0"/>
                  </a:cubicBezTo>
                  <a:cubicBezTo>
                    <a:pt x="0" y="0"/>
                    <a:pt x="88" y="45"/>
                    <a:pt x="107" y="129"/>
                  </a:cubicBezTo>
                  <a:cubicBezTo>
                    <a:pt x="115" y="161"/>
                    <a:pt x="116" y="203"/>
                    <a:pt x="115" y="242"/>
                  </a:cubicBezTo>
                  <a:cubicBezTo>
                    <a:pt x="119" y="242"/>
                    <a:pt x="119" y="242"/>
                    <a:pt x="119" y="242"/>
                  </a:cubicBezTo>
                  <a:cubicBezTo>
                    <a:pt x="119" y="105"/>
                    <a:pt x="119" y="105"/>
                    <a:pt x="119" y="105"/>
                  </a:cubicBezTo>
                  <a:cubicBezTo>
                    <a:pt x="119" y="105"/>
                    <a:pt x="119" y="105"/>
                    <a:pt x="119" y="105"/>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0" name="Freeform 29"/>
            <p:cNvSpPr>
              <a:spLocks/>
            </p:cNvSpPr>
            <p:nvPr/>
          </p:nvSpPr>
          <p:spPr bwMode="auto">
            <a:xfrm>
              <a:off x="3999" y="1848"/>
              <a:ext cx="50" cy="251"/>
            </a:xfrm>
            <a:custGeom>
              <a:avLst/>
              <a:gdLst>
                <a:gd name="T0" fmla="*/ 0 w 21"/>
                <a:gd name="T1" fmla="*/ 8 h 106"/>
                <a:gd name="T2" fmla="*/ 11 w 21"/>
                <a:gd name="T3" fmla="*/ 55 h 106"/>
                <a:gd name="T4" fmla="*/ 10 w 21"/>
                <a:gd name="T5" fmla="*/ 104 h 106"/>
                <a:gd name="T6" fmla="*/ 18 w 21"/>
                <a:gd name="T7" fmla="*/ 106 h 106"/>
                <a:gd name="T8" fmla="*/ 21 w 21"/>
                <a:gd name="T9" fmla="*/ 53 h 106"/>
                <a:gd name="T10" fmla="*/ 6 w 21"/>
                <a:gd name="T11" fmla="*/ 0 h 106"/>
                <a:gd name="T12" fmla="*/ 0 w 21"/>
                <a:gd name="T13" fmla="*/ 8 h 106"/>
                <a:gd name="T14" fmla="*/ 0 w 21"/>
                <a:gd name="T15" fmla="*/ 8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06">
                  <a:moveTo>
                    <a:pt x="0" y="8"/>
                  </a:moveTo>
                  <a:cubicBezTo>
                    <a:pt x="0" y="8"/>
                    <a:pt x="10" y="40"/>
                    <a:pt x="11" y="55"/>
                  </a:cubicBezTo>
                  <a:cubicBezTo>
                    <a:pt x="13" y="70"/>
                    <a:pt x="10" y="104"/>
                    <a:pt x="10" y="104"/>
                  </a:cubicBezTo>
                  <a:cubicBezTo>
                    <a:pt x="18" y="106"/>
                    <a:pt x="18" y="106"/>
                    <a:pt x="18" y="106"/>
                  </a:cubicBezTo>
                  <a:cubicBezTo>
                    <a:pt x="18" y="106"/>
                    <a:pt x="21" y="70"/>
                    <a:pt x="21" y="53"/>
                  </a:cubicBezTo>
                  <a:cubicBezTo>
                    <a:pt x="21" y="37"/>
                    <a:pt x="6" y="0"/>
                    <a:pt x="6" y="0"/>
                  </a:cubicBezTo>
                  <a:cubicBezTo>
                    <a:pt x="0" y="8"/>
                    <a:pt x="0" y="8"/>
                    <a:pt x="0" y="8"/>
                  </a:cubicBezTo>
                  <a:cubicBezTo>
                    <a:pt x="0" y="8"/>
                    <a:pt x="0" y="8"/>
                    <a:pt x="0" y="8"/>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171" name="Group 64"/>
          <p:cNvGrpSpPr>
            <a:grpSpLocks noChangeAspect="1"/>
          </p:cNvGrpSpPr>
          <p:nvPr/>
        </p:nvGrpSpPr>
        <p:grpSpPr bwMode="auto">
          <a:xfrm rot="12827499" flipH="1">
            <a:off x="11360417" y="2338535"/>
            <a:ext cx="483752" cy="536662"/>
            <a:chOff x="2052" y="995"/>
            <a:chExt cx="768" cy="852"/>
          </a:xfrm>
        </p:grpSpPr>
        <p:sp>
          <p:nvSpPr>
            <p:cNvPr id="172" name="Freeform 65"/>
            <p:cNvSpPr>
              <a:spLocks/>
            </p:cNvSpPr>
            <p:nvPr/>
          </p:nvSpPr>
          <p:spPr bwMode="auto">
            <a:xfrm>
              <a:off x="2430" y="1616"/>
              <a:ext cx="151" cy="231"/>
            </a:xfrm>
            <a:custGeom>
              <a:avLst/>
              <a:gdLst>
                <a:gd name="T0" fmla="*/ 33 w 64"/>
                <a:gd name="T1" fmla="*/ 4 h 98"/>
                <a:gd name="T2" fmla="*/ 12 w 64"/>
                <a:gd name="T3" fmla="*/ 97 h 98"/>
                <a:gd name="T4" fmla="*/ 0 w 64"/>
                <a:gd name="T5" fmla="*/ 92 h 98"/>
                <a:gd name="T6" fmla="*/ 35 w 64"/>
                <a:gd name="T7" fmla="*/ 51 h 98"/>
                <a:gd name="T8" fmla="*/ 24 w 64"/>
                <a:gd name="T9" fmla="*/ 0 h 98"/>
                <a:gd name="T10" fmla="*/ 33 w 64"/>
                <a:gd name="T11" fmla="*/ 4 h 98"/>
                <a:gd name="T12" fmla="*/ 33 w 64"/>
                <a:gd name="T13" fmla="*/ 4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3" y="4"/>
                  </a:moveTo>
                  <a:cubicBezTo>
                    <a:pt x="33" y="4"/>
                    <a:pt x="64" y="56"/>
                    <a:pt x="12" y="97"/>
                  </a:cubicBezTo>
                  <a:cubicBezTo>
                    <a:pt x="9" y="98"/>
                    <a:pt x="0" y="92"/>
                    <a:pt x="0" y="92"/>
                  </a:cubicBezTo>
                  <a:cubicBezTo>
                    <a:pt x="0" y="92"/>
                    <a:pt x="28" y="76"/>
                    <a:pt x="35" y="51"/>
                  </a:cubicBezTo>
                  <a:cubicBezTo>
                    <a:pt x="42" y="28"/>
                    <a:pt x="24" y="0"/>
                    <a:pt x="24" y="0"/>
                  </a:cubicBezTo>
                  <a:cubicBezTo>
                    <a:pt x="33" y="4"/>
                    <a:pt x="33" y="4"/>
                    <a:pt x="33" y="4"/>
                  </a:cubicBezTo>
                  <a:cubicBezTo>
                    <a:pt x="33" y="4"/>
                    <a:pt x="33" y="4"/>
                    <a:pt x="33" y="4"/>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3" name="Freeform 66"/>
            <p:cNvSpPr>
              <a:spLocks/>
            </p:cNvSpPr>
            <p:nvPr/>
          </p:nvSpPr>
          <p:spPr bwMode="auto">
            <a:xfrm>
              <a:off x="2052" y="995"/>
              <a:ext cx="768" cy="729"/>
            </a:xfrm>
            <a:custGeom>
              <a:avLst/>
              <a:gdLst>
                <a:gd name="T0" fmla="*/ 162 w 325"/>
                <a:gd name="T1" fmla="*/ 301 h 309"/>
                <a:gd name="T2" fmla="*/ 291 w 325"/>
                <a:gd name="T3" fmla="*/ 223 h 309"/>
                <a:gd name="T4" fmla="*/ 304 w 325"/>
                <a:gd name="T5" fmla="*/ 152 h 309"/>
                <a:gd name="T6" fmla="*/ 249 w 325"/>
                <a:gd name="T7" fmla="*/ 207 h 309"/>
                <a:gd name="T8" fmla="*/ 268 w 325"/>
                <a:gd name="T9" fmla="*/ 58 h 309"/>
                <a:gd name="T10" fmla="*/ 243 w 325"/>
                <a:gd name="T11" fmla="*/ 27 h 309"/>
                <a:gd name="T12" fmla="*/ 197 w 325"/>
                <a:gd name="T13" fmla="*/ 120 h 309"/>
                <a:gd name="T14" fmla="*/ 108 w 325"/>
                <a:gd name="T15" fmla="*/ 30 h 309"/>
                <a:gd name="T16" fmla="*/ 42 w 325"/>
                <a:gd name="T17" fmla="*/ 0 h 309"/>
                <a:gd name="T18" fmla="*/ 116 w 325"/>
                <a:gd name="T19" fmla="*/ 173 h 309"/>
                <a:gd name="T20" fmla="*/ 0 w 325"/>
                <a:gd name="T21" fmla="*/ 162 h 309"/>
                <a:gd name="T22" fmla="*/ 87 w 325"/>
                <a:gd name="T23" fmla="*/ 257 h 309"/>
                <a:gd name="T24" fmla="*/ 46 w 325"/>
                <a:gd name="T25" fmla="*/ 261 h 309"/>
                <a:gd name="T26" fmla="*/ 94 w 325"/>
                <a:gd name="T27" fmla="*/ 300 h 309"/>
                <a:gd name="T28" fmla="*/ 157 w 325"/>
                <a:gd name="T29" fmla="*/ 303 h 309"/>
                <a:gd name="T30" fmla="*/ 162 w 325"/>
                <a:gd name="T31" fmla="*/ 301 h 309"/>
                <a:gd name="T32" fmla="*/ 162 w 325"/>
                <a:gd name="T33" fmla="*/ 30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5" h="309">
                  <a:moveTo>
                    <a:pt x="162" y="301"/>
                  </a:moveTo>
                  <a:cubicBezTo>
                    <a:pt x="162" y="301"/>
                    <a:pt x="258" y="275"/>
                    <a:pt x="291" y="223"/>
                  </a:cubicBezTo>
                  <a:cubicBezTo>
                    <a:pt x="325" y="171"/>
                    <a:pt x="304" y="152"/>
                    <a:pt x="304" y="152"/>
                  </a:cubicBezTo>
                  <a:cubicBezTo>
                    <a:pt x="249" y="207"/>
                    <a:pt x="249" y="207"/>
                    <a:pt x="249" y="207"/>
                  </a:cubicBezTo>
                  <a:cubicBezTo>
                    <a:pt x="249" y="207"/>
                    <a:pt x="297" y="110"/>
                    <a:pt x="268" y="58"/>
                  </a:cubicBezTo>
                  <a:cubicBezTo>
                    <a:pt x="252" y="30"/>
                    <a:pt x="243" y="27"/>
                    <a:pt x="243" y="27"/>
                  </a:cubicBezTo>
                  <a:cubicBezTo>
                    <a:pt x="243" y="27"/>
                    <a:pt x="216" y="93"/>
                    <a:pt x="197" y="120"/>
                  </a:cubicBezTo>
                  <a:cubicBezTo>
                    <a:pt x="192" y="106"/>
                    <a:pt x="148" y="51"/>
                    <a:pt x="108" y="30"/>
                  </a:cubicBezTo>
                  <a:cubicBezTo>
                    <a:pt x="66" y="8"/>
                    <a:pt x="42" y="0"/>
                    <a:pt x="42" y="0"/>
                  </a:cubicBezTo>
                  <a:cubicBezTo>
                    <a:pt x="116" y="173"/>
                    <a:pt x="116" y="173"/>
                    <a:pt x="116" y="173"/>
                  </a:cubicBezTo>
                  <a:cubicBezTo>
                    <a:pt x="0" y="162"/>
                    <a:pt x="0" y="162"/>
                    <a:pt x="0" y="162"/>
                  </a:cubicBezTo>
                  <a:cubicBezTo>
                    <a:pt x="0" y="162"/>
                    <a:pt x="5" y="237"/>
                    <a:pt x="87" y="257"/>
                  </a:cubicBezTo>
                  <a:cubicBezTo>
                    <a:pt x="71" y="262"/>
                    <a:pt x="46" y="261"/>
                    <a:pt x="46" y="261"/>
                  </a:cubicBezTo>
                  <a:cubicBezTo>
                    <a:pt x="46" y="261"/>
                    <a:pt x="64" y="290"/>
                    <a:pt x="94" y="300"/>
                  </a:cubicBezTo>
                  <a:cubicBezTo>
                    <a:pt x="122" y="309"/>
                    <a:pt x="157" y="303"/>
                    <a:pt x="157" y="303"/>
                  </a:cubicBezTo>
                  <a:cubicBezTo>
                    <a:pt x="162" y="301"/>
                    <a:pt x="162" y="301"/>
                    <a:pt x="162" y="301"/>
                  </a:cubicBezTo>
                  <a:cubicBezTo>
                    <a:pt x="162" y="301"/>
                    <a:pt x="162" y="301"/>
                    <a:pt x="162" y="30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4" name="Freeform 67"/>
            <p:cNvSpPr>
              <a:spLocks/>
            </p:cNvSpPr>
            <p:nvPr/>
          </p:nvSpPr>
          <p:spPr bwMode="auto">
            <a:xfrm>
              <a:off x="2090" y="1054"/>
              <a:ext cx="650" cy="677"/>
            </a:xfrm>
            <a:custGeom>
              <a:avLst/>
              <a:gdLst>
                <a:gd name="T0" fmla="*/ 172 w 275"/>
                <a:gd name="T1" fmla="*/ 254 h 287"/>
                <a:gd name="T2" fmla="*/ 55 w 275"/>
                <a:gd name="T3" fmla="*/ 249 h 287"/>
                <a:gd name="T4" fmla="*/ 108 w 275"/>
                <a:gd name="T5" fmla="*/ 232 h 287"/>
                <a:gd name="T6" fmla="*/ 0 w 275"/>
                <a:gd name="T7" fmla="*/ 156 h 287"/>
                <a:gd name="T8" fmla="*/ 117 w 275"/>
                <a:gd name="T9" fmla="*/ 164 h 287"/>
                <a:gd name="T10" fmla="*/ 49 w 275"/>
                <a:gd name="T11" fmla="*/ 0 h 287"/>
                <a:gd name="T12" fmla="*/ 178 w 275"/>
                <a:gd name="T13" fmla="*/ 125 h 287"/>
                <a:gd name="T14" fmla="*/ 232 w 275"/>
                <a:gd name="T15" fmla="*/ 25 h 287"/>
                <a:gd name="T16" fmla="*/ 218 w 275"/>
                <a:gd name="T17" fmla="*/ 197 h 287"/>
                <a:gd name="T18" fmla="*/ 275 w 275"/>
                <a:gd name="T19" fmla="*/ 160 h 287"/>
                <a:gd name="T20" fmla="*/ 176 w 275"/>
                <a:gd name="T21" fmla="*/ 254 h 287"/>
                <a:gd name="T22" fmla="*/ 172 w 275"/>
                <a:gd name="T23" fmla="*/ 254 h 287"/>
                <a:gd name="T24" fmla="*/ 172 w 275"/>
                <a:gd name="T25" fmla="*/ 25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87">
                  <a:moveTo>
                    <a:pt x="172" y="254"/>
                  </a:moveTo>
                  <a:cubicBezTo>
                    <a:pt x="172" y="254"/>
                    <a:pt x="77" y="287"/>
                    <a:pt x="55" y="249"/>
                  </a:cubicBezTo>
                  <a:cubicBezTo>
                    <a:pt x="84" y="254"/>
                    <a:pt x="108" y="232"/>
                    <a:pt x="108" y="232"/>
                  </a:cubicBezTo>
                  <a:cubicBezTo>
                    <a:pt x="108" y="232"/>
                    <a:pt x="17" y="204"/>
                    <a:pt x="0" y="156"/>
                  </a:cubicBezTo>
                  <a:cubicBezTo>
                    <a:pt x="39" y="163"/>
                    <a:pt x="117" y="164"/>
                    <a:pt x="117" y="164"/>
                  </a:cubicBezTo>
                  <a:cubicBezTo>
                    <a:pt x="117" y="164"/>
                    <a:pt x="81" y="58"/>
                    <a:pt x="49" y="0"/>
                  </a:cubicBezTo>
                  <a:cubicBezTo>
                    <a:pt x="99" y="17"/>
                    <a:pt x="156" y="81"/>
                    <a:pt x="178" y="125"/>
                  </a:cubicBezTo>
                  <a:cubicBezTo>
                    <a:pt x="200" y="111"/>
                    <a:pt x="227" y="52"/>
                    <a:pt x="232" y="25"/>
                  </a:cubicBezTo>
                  <a:cubicBezTo>
                    <a:pt x="273" y="93"/>
                    <a:pt x="224" y="189"/>
                    <a:pt x="218" y="197"/>
                  </a:cubicBezTo>
                  <a:cubicBezTo>
                    <a:pt x="242" y="195"/>
                    <a:pt x="259" y="178"/>
                    <a:pt x="275" y="160"/>
                  </a:cubicBezTo>
                  <a:cubicBezTo>
                    <a:pt x="273" y="200"/>
                    <a:pt x="219" y="237"/>
                    <a:pt x="176" y="254"/>
                  </a:cubicBezTo>
                  <a:cubicBezTo>
                    <a:pt x="172" y="254"/>
                    <a:pt x="172" y="254"/>
                    <a:pt x="172" y="254"/>
                  </a:cubicBezTo>
                  <a:cubicBezTo>
                    <a:pt x="172" y="254"/>
                    <a:pt x="172" y="254"/>
                    <a:pt x="172" y="254"/>
                  </a:cubicBezTo>
                  <a:close/>
                </a:path>
              </a:pathLst>
            </a:custGeom>
            <a:solidFill>
              <a:srgbClr val="AFA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5" name="Freeform 68"/>
            <p:cNvSpPr>
              <a:spLocks/>
            </p:cNvSpPr>
            <p:nvPr/>
          </p:nvSpPr>
          <p:spPr bwMode="auto">
            <a:xfrm>
              <a:off x="2322" y="1198"/>
              <a:ext cx="212" cy="429"/>
            </a:xfrm>
            <a:custGeom>
              <a:avLst/>
              <a:gdLst>
                <a:gd name="T0" fmla="*/ 75 w 90"/>
                <a:gd name="T1" fmla="*/ 182 h 182"/>
                <a:gd name="T2" fmla="*/ 0 w 90"/>
                <a:gd name="T3" fmla="*/ 0 h 182"/>
                <a:gd name="T4" fmla="*/ 75 w 90"/>
                <a:gd name="T5" fmla="*/ 182 h 182"/>
              </a:gdLst>
              <a:ahLst/>
              <a:cxnLst>
                <a:cxn ang="0">
                  <a:pos x="T0" y="T1"/>
                </a:cxn>
                <a:cxn ang="0">
                  <a:pos x="T2" y="T3"/>
                </a:cxn>
                <a:cxn ang="0">
                  <a:pos x="T4" y="T5"/>
                </a:cxn>
              </a:cxnLst>
              <a:rect l="0" t="0" r="r" b="b"/>
              <a:pathLst>
                <a:path w="90" h="182">
                  <a:moveTo>
                    <a:pt x="75" y="182"/>
                  </a:moveTo>
                  <a:cubicBezTo>
                    <a:pt x="75" y="182"/>
                    <a:pt x="79" y="111"/>
                    <a:pt x="0" y="0"/>
                  </a:cubicBezTo>
                  <a:cubicBezTo>
                    <a:pt x="16" y="12"/>
                    <a:pt x="90" y="121"/>
                    <a:pt x="75" y="182"/>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6" name="Freeform 69"/>
            <p:cNvSpPr>
              <a:spLocks/>
            </p:cNvSpPr>
            <p:nvPr/>
          </p:nvSpPr>
          <p:spPr bwMode="auto">
            <a:xfrm>
              <a:off x="2508" y="1235"/>
              <a:ext cx="128" cy="281"/>
            </a:xfrm>
            <a:custGeom>
              <a:avLst/>
              <a:gdLst>
                <a:gd name="T0" fmla="*/ 0 w 54"/>
                <a:gd name="T1" fmla="*/ 119 h 119"/>
                <a:gd name="T2" fmla="*/ 52 w 54"/>
                <a:gd name="T3" fmla="*/ 0 h 119"/>
                <a:gd name="T4" fmla="*/ 0 w 54"/>
                <a:gd name="T5" fmla="*/ 119 h 119"/>
              </a:gdLst>
              <a:ahLst/>
              <a:cxnLst>
                <a:cxn ang="0">
                  <a:pos x="T0" y="T1"/>
                </a:cxn>
                <a:cxn ang="0">
                  <a:pos x="T2" y="T3"/>
                </a:cxn>
                <a:cxn ang="0">
                  <a:pos x="T4" y="T5"/>
                </a:cxn>
              </a:cxnLst>
              <a:rect l="0" t="0" r="r" b="b"/>
              <a:pathLst>
                <a:path w="54" h="119">
                  <a:moveTo>
                    <a:pt x="0" y="119"/>
                  </a:moveTo>
                  <a:cubicBezTo>
                    <a:pt x="0" y="119"/>
                    <a:pt x="36" y="88"/>
                    <a:pt x="52" y="0"/>
                  </a:cubicBezTo>
                  <a:cubicBezTo>
                    <a:pt x="54" y="14"/>
                    <a:pt x="36" y="99"/>
                    <a:pt x="0" y="119"/>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7" name="Freeform 70"/>
            <p:cNvSpPr>
              <a:spLocks/>
            </p:cNvSpPr>
            <p:nvPr/>
          </p:nvSpPr>
          <p:spPr bwMode="auto">
            <a:xfrm>
              <a:off x="2539" y="1500"/>
              <a:ext cx="163" cy="101"/>
            </a:xfrm>
            <a:custGeom>
              <a:avLst/>
              <a:gdLst>
                <a:gd name="T0" fmla="*/ 0 w 69"/>
                <a:gd name="T1" fmla="*/ 40 h 43"/>
                <a:gd name="T2" fmla="*/ 69 w 69"/>
                <a:gd name="T3" fmla="*/ 0 h 43"/>
                <a:gd name="T4" fmla="*/ 0 w 69"/>
                <a:gd name="T5" fmla="*/ 40 h 43"/>
              </a:gdLst>
              <a:ahLst/>
              <a:cxnLst>
                <a:cxn ang="0">
                  <a:pos x="T0" y="T1"/>
                </a:cxn>
                <a:cxn ang="0">
                  <a:pos x="T2" y="T3"/>
                </a:cxn>
                <a:cxn ang="0">
                  <a:pos x="T4" y="T5"/>
                </a:cxn>
              </a:cxnLst>
              <a:rect l="0" t="0" r="r" b="b"/>
              <a:pathLst>
                <a:path w="69" h="43">
                  <a:moveTo>
                    <a:pt x="0" y="40"/>
                  </a:moveTo>
                  <a:cubicBezTo>
                    <a:pt x="0" y="40"/>
                    <a:pt x="29" y="38"/>
                    <a:pt x="69" y="0"/>
                  </a:cubicBezTo>
                  <a:cubicBezTo>
                    <a:pt x="65" y="7"/>
                    <a:pt x="25" y="43"/>
                    <a:pt x="0" y="4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8" name="Freeform 71"/>
            <p:cNvSpPr>
              <a:spLocks/>
            </p:cNvSpPr>
            <p:nvPr/>
          </p:nvSpPr>
          <p:spPr bwMode="auto">
            <a:xfrm>
              <a:off x="2303" y="1604"/>
              <a:ext cx="177" cy="59"/>
            </a:xfrm>
            <a:custGeom>
              <a:avLst/>
              <a:gdLst>
                <a:gd name="T0" fmla="*/ 75 w 75"/>
                <a:gd name="T1" fmla="*/ 0 h 25"/>
                <a:gd name="T2" fmla="*/ 0 w 75"/>
                <a:gd name="T3" fmla="*/ 23 h 25"/>
                <a:gd name="T4" fmla="*/ 75 w 75"/>
                <a:gd name="T5" fmla="*/ 0 h 25"/>
              </a:gdLst>
              <a:ahLst/>
              <a:cxnLst>
                <a:cxn ang="0">
                  <a:pos x="T0" y="T1"/>
                </a:cxn>
                <a:cxn ang="0">
                  <a:pos x="T2" y="T3"/>
                </a:cxn>
                <a:cxn ang="0">
                  <a:pos x="T4" y="T5"/>
                </a:cxn>
              </a:cxnLst>
              <a:rect l="0" t="0" r="r" b="b"/>
              <a:pathLst>
                <a:path w="75" h="25">
                  <a:moveTo>
                    <a:pt x="75" y="0"/>
                  </a:moveTo>
                  <a:cubicBezTo>
                    <a:pt x="75" y="0"/>
                    <a:pt x="54" y="20"/>
                    <a:pt x="0" y="23"/>
                  </a:cubicBezTo>
                  <a:cubicBezTo>
                    <a:pt x="7" y="25"/>
                    <a:pt x="60" y="21"/>
                    <a:pt x="75" y="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9" name="Freeform 72"/>
            <p:cNvSpPr>
              <a:spLocks/>
            </p:cNvSpPr>
            <p:nvPr/>
          </p:nvSpPr>
          <p:spPr bwMode="auto">
            <a:xfrm>
              <a:off x="2161" y="1472"/>
              <a:ext cx="300" cy="111"/>
            </a:xfrm>
            <a:custGeom>
              <a:avLst/>
              <a:gdLst>
                <a:gd name="T0" fmla="*/ 127 w 127"/>
                <a:gd name="T1" fmla="*/ 30 h 47"/>
                <a:gd name="T2" fmla="*/ 0 w 127"/>
                <a:gd name="T3" fmla="*/ 0 h 47"/>
                <a:gd name="T4" fmla="*/ 127 w 127"/>
                <a:gd name="T5" fmla="*/ 30 h 47"/>
              </a:gdLst>
              <a:ahLst/>
              <a:cxnLst>
                <a:cxn ang="0">
                  <a:pos x="T0" y="T1"/>
                </a:cxn>
                <a:cxn ang="0">
                  <a:pos x="T2" y="T3"/>
                </a:cxn>
                <a:cxn ang="0">
                  <a:pos x="T4" y="T5"/>
                </a:cxn>
              </a:cxnLst>
              <a:rect l="0" t="0" r="r" b="b"/>
              <a:pathLst>
                <a:path w="127" h="47">
                  <a:moveTo>
                    <a:pt x="127" y="30"/>
                  </a:moveTo>
                  <a:cubicBezTo>
                    <a:pt x="127" y="30"/>
                    <a:pt x="80" y="39"/>
                    <a:pt x="0" y="0"/>
                  </a:cubicBezTo>
                  <a:cubicBezTo>
                    <a:pt x="9" y="10"/>
                    <a:pt x="88" y="47"/>
                    <a:pt x="127" y="3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
        <p:nvSpPr>
          <p:cNvPr id="2" name="Title 1"/>
          <p:cNvSpPr>
            <a:spLocks noGrp="1"/>
          </p:cNvSpPr>
          <p:nvPr>
            <p:ph type="ctrTitle"/>
          </p:nvPr>
        </p:nvSpPr>
        <p:spPr>
          <a:xfrm>
            <a:off x="2681288" y="165020"/>
            <a:ext cx="9360418" cy="2263258"/>
          </a:xfrm>
        </p:spPr>
        <p:txBody>
          <a:bodyPr anchor="b">
            <a:normAutofit/>
          </a:bodyPr>
          <a:lstStyle>
            <a:lvl1pPr algn="ctr">
              <a:defRPr sz="6600"/>
            </a:lvl1pPr>
          </a:lstStyle>
          <a:p>
            <a:r>
              <a:rPr lang="en-US"/>
              <a:t>Click to edit Master title style</a:t>
            </a:r>
            <a:endParaRPr/>
          </a:p>
        </p:txBody>
      </p:sp>
      <p:sp>
        <p:nvSpPr>
          <p:cNvPr id="3" name="Subtitle 2"/>
          <p:cNvSpPr>
            <a:spLocks noGrp="1"/>
          </p:cNvSpPr>
          <p:nvPr>
            <p:ph type="subTitle" idx="1"/>
          </p:nvPr>
        </p:nvSpPr>
        <p:spPr>
          <a:xfrm>
            <a:off x="3903329" y="2476917"/>
            <a:ext cx="6916336" cy="1771600"/>
          </a:xfrm>
        </p:spPr>
        <p:txBody>
          <a:bodyPr>
            <a:normAutofit/>
          </a:bodyPr>
          <a:lstStyle>
            <a:lvl1pPr marL="0" indent="0" algn="ctr">
              <a:spcBef>
                <a:spcPts val="0"/>
              </a:spcBef>
              <a:buNone/>
              <a:defRPr sz="4800" cap="none" baseline="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a:p>
        </p:txBody>
      </p:sp>
    </p:spTree>
    <p:extLst>
      <p:ext uri="{BB962C8B-B14F-4D97-AF65-F5344CB8AC3E}">
        <p14:creationId xmlns:p14="http://schemas.microsoft.com/office/powerpoint/2010/main" val="338288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9E583DDF-CA54-461A-A486-592D2374C532}" type="datetimeFigureOut">
              <a:rPr lang="en-US"/>
              <a:t>3/14/2024</a:t>
            </a:fld>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333857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92666"/>
            <a:ext cx="2628900" cy="5579533"/>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200" y="592666"/>
            <a:ext cx="7734300" cy="55795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9E583DDF-CA54-461A-A486-592D2374C532}" type="datetimeFigureOut">
              <a:rPr lang="en-US"/>
              <a:t>3/14/2024</a:t>
            </a:fld>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275155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9E583DDF-CA54-461A-A486-592D2374C532}" type="datetimeFigureOut">
              <a:rPr lang="en-US"/>
              <a:t>3/14/2024</a:t>
            </a:fld>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415934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23999" y="1485900"/>
            <a:ext cx="9144001" cy="2933700"/>
          </a:xfrm>
        </p:spPr>
        <p:txBody>
          <a:bodyPr anchor="b">
            <a:normAutofit/>
          </a:bodyPr>
          <a:lstStyle>
            <a:lvl1pPr algn="l">
              <a:defRPr sz="5200" b="0"/>
            </a:lvl1pPr>
          </a:lstStyle>
          <a:p>
            <a:r>
              <a:rPr lang="en-US"/>
              <a:t>Click to edit Master title style</a:t>
            </a:r>
            <a:endParaRPr/>
          </a:p>
        </p:txBody>
      </p:sp>
      <p:sp>
        <p:nvSpPr>
          <p:cNvPr id="3" name="Text Placeholder 2"/>
          <p:cNvSpPr>
            <a:spLocks noGrp="1"/>
          </p:cNvSpPr>
          <p:nvPr>
            <p:ph type="body" idx="1"/>
          </p:nvPr>
        </p:nvSpPr>
        <p:spPr>
          <a:xfrm>
            <a:off x="1522413" y="4454034"/>
            <a:ext cx="9144000" cy="1184766"/>
          </a:xfrm>
        </p:spPr>
        <p:txBody>
          <a:bodyPr anchor="t">
            <a:normAutofit/>
          </a:bodyPr>
          <a:lstStyle>
            <a:lvl1pPr marL="0" indent="0" algn="l">
              <a:spcBef>
                <a:spcPts val="0"/>
              </a:spcBef>
              <a:buNone/>
              <a:defRPr sz="2400" cap="none"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9E583DDF-CA54-461A-A486-592D2374C532}" type="datetimeFigureOut">
              <a:rPr lang="en-US"/>
              <a:t>3/14/2024</a:t>
            </a:fld>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2715843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28572" y="1485900"/>
            <a:ext cx="4480560" cy="4123944"/>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7169" y="1485900"/>
            <a:ext cx="4480560" cy="4123944"/>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F12952B5-7A2F-4CC8-B7CE-9234E21C2837}" type="datetime1">
              <a:rPr lang="en-US" smtClean="0"/>
              <a:t>3/14/2024</a:t>
            </a:fld>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1392521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528572" y="1376018"/>
            <a:ext cx="4480560" cy="768096"/>
          </a:xfrm>
        </p:spPr>
        <p:txBody>
          <a:bodyPr anchor="ctr">
            <a:norm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28572" y="2144114"/>
            <a:ext cx="4480560" cy="3494686"/>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7169" y="1376018"/>
            <a:ext cx="4480560" cy="768096"/>
          </a:xfrm>
        </p:spPr>
        <p:txBody>
          <a:bodyPr anchor="ctr">
            <a:norm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7169" y="2144114"/>
            <a:ext cx="4480560" cy="3494686"/>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r>
              <a:rPr lang="en-US" dirty="0"/>
              <a:t>Add a footer</a:t>
            </a:r>
          </a:p>
        </p:txBody>
      </p:sp>
      <p:sp>
        <p:nvSpPr>
          <p:cNvPr id="7" name="Date Placeholder 6"/>
          <p:cNvSpPr>
            <a:spLocks noGrp="1"/>
          </p:cNvSpPr>
          <p:nvPr>
            <p:ph type="dt" sz="half" idx="10"/>
          </p:nvPr>
        </p:nvSpPr>
        <p:spPr/>
        <p:txBody>
          <a:bodyPr/>
          <a:lstStyle/>
          <a:p>
            <a:fld id="{CE1DA07A-9201-4B4B-BAF2-015AFA30F520}" type="datetime1">
              <a:rPr lang="en-US" smtClean="0"/>
              <a:t>3/14/2024</a:t>
            </a:fld>
            <a:endParaRPr lang="en-US"/>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4003700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6" name="Freeform 92"/>
          <p:cNvSpPr>
            <a:spLocks/>
          </p:cNvSpPr>
          <p:nvPr/>
        </p:nvSpPr>
        <p:spPr bwMode="auto">
          <a:xfrm>
            <a:off x="8643511" y="3888584"/>
            <a:ext cx="213014" cy="1001327"/>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C7CC62"/>
          </a:solidFill>
          <a:ln>
            <a:noFill/>
          </a:ln>
        </p:spPr>
        <p:txBody>
          <a:bodyPr vert="horz" wrap="square" lIns="91440" tIns="45720" rIns="91440" bIns="45720" numCol="1" anchor="t" anchorCtr="0" compatLnSpc="1">
            <a:prstTxWarp prst="textNoShape">
              <a:avLst/>
            </a:prstTxWarp>
          </a:bodyPr>
          <a:lstStyle/>
          <a:p>
            <a:endParaRPr/>
          </a:p>
        </p:txBody>
      </p:sp>
      <p:sp>
        <p:nvSpPr>
          <p:cNvPr id="7" name="Freeform 50"/>
          <p:cNvSpPr>
            <a:spLocks/>
          </p:cNvSpPr>
          <p:nvPr/>
        </p:nvSpPr>
        <p:spPr bwMode="auto">
          <a:xfrm>
            <a:off x="6780212" y="4191000"/>
            <a:ext cx="5409960" cy="2667000"/>
          </a:xfrm>
          <a:custGeom>
            <a:avLst/>
            <a:gdLst/>
            <a:ahLst/>
            <a:cxnLst/>
            <a:rect l="l" t="t" r="r" b="b"/>
            <a:pathLst>
              <a:path w="5150129" h="2763306">
                <a:moveTo>
                  <a:pt x="4647211" y="1148"/>
                </a:moveTo>
                <a:cubicBezTo>
                  <a:pt x="4819095" y="-2034"/>
                  <a:pt x="4987795" y="1148"/>
                  <a:pt x="5150129" y="13874"/>
                </a:cubicBezTo>
                <a:cubicBezTo>
                  <a:pt x="5150129" y="13874"/>
                  <a:pt x="5150129" y="13874"/>
                  <a:pt x="5150129" y="2763306"/>
                </a:cubicBezTo>
                <a:lnTo>
                  <a:pt x="3666157" y="2763306"/>
                </a:lnTo>
                <a:cubicBezTo>
                  <a:pt x="2399906" y="2389294"/>
                  <a:pt x="785213" y="1917530"/>
                  <a:pt x="0" y="1712790"/>
                </a:cubicBezTo>
                <a:cubicBezTo>
                  <a:pt x="977188" y="866514"/>
                  <a:pt x="3014321" y="52051"/>
                  <a:pt x="4647211" y="1148"/>
                </a:cubicBezTo>
                <a:close/>
              </a:path>
            </a:pathLst>
          </a:custGeom>
          <a:solidFill>
            <a:srgbClr val="AFA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 name="Freeform 51"/>
          <p:cNvSpPr>
            <a:spLocks/>
          </p:cNvSpPr>
          <p:nvPr/>
        </p:nvSpPr>
        <p:spPr bwMode="auto">
          <a:xfrm>
            <a:off x="-125" y="4572000"/>
            <a:ext cx="11415276" cy="2286001"/>
          </a:xfrm>
          <a:custGeom>
            <a:avLst/>
            <a:gdLst/>
            <a:ahLst/>
            <a:cxnLst/>
            <a:rect l="l" t="t" r="r" b="b"/>
            <a:pathLst>
              <a:path w="12079179" h="2245075">
                <a:moveTo>
                  <a:pt x="3369253" y="991"/>
                </a:moveTo>
                <a:cubicBezTo>
                  <a:pt x="6000100" y="-28060"/>
                  <a:pt x="9320881" y="578587"/>
                  <a:pt x="12079179" y="2245075"/>
                </a:cubicBezTo>
                <a:lnTo>
                  <a:pt x="0" y="2245075"/>
                </a:lnTo>
                <a:lnTo>
                  <a:pt x="0" y="503727"/>
                </a:lnTo>
                <a:cubicBezTo>
                  <a:pt x="818765" y="203249"/>
                  <a:pt x="2000654" y="16103"/>
                  <a:pt x="3369253" y="991"/>
                </a:cubicBezTo>
                <a:close/>
              </a:path>
            </a:pathLst>
          </a:custGeom>
          <a:solidFill>
            <a:srgbClr val="C7CC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nvGrpSpPr>
          <p:cNvPr id="9" name="Group 69"/>
          <p:cNvGrpSpPr>
            <a:grpSpLocks noChangeAspect="1"/>
          </p:cNvGrpSpPr>
          <p:nvPr/>
        </p:nvGrpSpPr>
        <p:grpSpPr bwMode="auto">
          <a:xfrm flipH="1">
            <a:off x="9732236" y="958654"/>
            <a:ext cx="1400819" cy="4001744"/>
            <a:chOff x="3220" y="236"/>
            <a:chExt cx="1347" cy="3848"/>
          </a:xfrm>
        </p:grpSpPr>
        <p:sp>
          <p:nvSpPr>
            <p:cNvPr id="10" name="Freeform 70"/>
            <p:cNvSpPr>
              <a:spLocks/>
            </p:cNvSpPr>
            <p:nvPr/>
          </p:nvSpPr>
          <p:spPr bwMode="auto">
            <a:xfrm>
              <a:off x="3990" y="493"/>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 name="Freeform 71"/>
            <p:cNvSpPr>
              <a:spLocks/>
            </p:cNvSpPr>
            <p:nvPr/>
          </p:nvSpPr>
          <p:spPr bwMode="auto">
            <a:xfrm>
              <a:off x="3811" y="1216"/>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 name="Freeform 72"/>
            <p:cNvSpPr>
              <a:spLocks/>
            </p:cNvSpPr>
            <p:nvPr/>
          </p:nvSpPr>
          <p:spPr bwMode="auto">
            <a:xfrm>
              <a:off x="4021" y="100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 name="Freeform 73"/>
            <p:cNvSpPr>
              <a:spLocks/>
            </p:cNvSpPr>
            <p:nvPr/>
          </p:nvSpPr>
          <p:spPr bwMode="auto">
            <a:xfrm>
              <a:off x="3811" y="1509"/>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 name="Freeform 74"/>
            <p:cNvSpPr>
              <a:spLocks/>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 name="Freeform 75"/>
            <p:cNvSpPr>
              <a:spLocks/>
            </p:cNvSpPr>
            <p:nvPr/>
          </p:nvSpPr>
          <p:spPr bwMode="auto">
            <a:xfrm>
              <a:off x="4021" y="1632"/>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 name="Freeform 76"/>
            <p:cNvSpPr>
              <a:spLocks/>
            </p:cNvSpPr>
            <p:nvPr/>
          </p:nvSpPr>
          <p:spPr bwMode="auto">
            <a:xfrm>
              <a:off x="3811" y="885"/>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 name="Freeform 77"/>
            <p:cNvSpPr>
              <a:spLocks/>
            </p:cNvSpPr>
            <p:nvPr/>
          </p:nvSpPr>
          <p:spPr bwMode="auto">
            <a:xfrm>
              <a:off x="4021" y="677"/>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 name="Freeform 78"/>
            <p:cNvSpPr>
              <a:spLocks/>
            </p:cNvSpPr>
            <p:nvPr/>
          </p:nvSpPr>
          <p:spPr bwMode="auto">
            <a:xfrm>
              <a:off x="3811" y="569"/>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 name="Freeform 79"/>
            <p:cNvSpPr>
              <a:spLocks/>
            </p:cNvSpPr>
            <p:nvPr/>
          </p:nvSpPr>
          <p:spPr bwMode="auto">
            <a:xfrm>
              <a:off x="3835" y="332"/>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 name="Freeform 80"/>
            <p:cNvSpPr>
              <a:spLocks/>
            </p:cNvSpPr>
            <p:nvPr/>
          </p:nvSpPr>
          <p:spPr bwMode="auto">
            <a:xfrm>
              <a:off x="4021" y="36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 name="Freeform 81"/>
            <p:cNvSpPr>
              <a:spLocks/>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 name="Freeform 82"/>
            <p:cNvSpPr>
              <a:spLocks/>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 name="Freeform 83"/>
            <p:cNvSpPr>
              <a:spLocks/>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 name="Freeform 84"/>
            <p:cNvSpPr>
              <a:spLocks/>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 name="Freeform 85"/>
            <p:cNvSpPr>
              <a:spLocks/>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6" name="Freeform 86"/>
            <p:cNvSpPr>
              <a:spLocks/>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7" name="Freeform 87"/>
            <p:cNvSpPr>
              <a:spLocks/>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8" name="Freeform 88"/>
            <p:cNvSpPr>
              <a:spLocks/>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9" name="Freeform 89"/>
            <p:cNvSpPr>
              <a:spLocks/>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 name="Freeform 90"/>
            <p:cNvSpPr>
              <a:spLocks/>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1" name="Freeform 91"/>
            <p:cNvSpPr>
              <a:spLocks/>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 name="Freeform 92"/>
            <p:cNvSpPr>
              <a:spLocks/>
            </p:cNvSpPr>
            <p:nvPr/>
          </p:nvSpPr>
          <p:spPr bwMode="auto">
            <a:xfrm>
              <a:off x="3283" y="1760"/>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 name="Freeform 93"/>
            <p:cNvSpPr>
              <a:spLocks/>
            </p:cNvSpPr>
            <p:nvPr/>
          </p:nvSpPr>
          <p:spPr bwMode="auto">
            <a:xfrm>
              <a:off x="3805" y="1379"/>
              <a:ext cx="378" cy="1786"/>
            </a:xfrm>
            <a:custGeom>
              <a:avLst/>
              <a:gdLst>
                <a:gd name="T0" fmla="*/ 86 w 160"/>
                <a:gd name="T1" fmla="*/ 701 h 756"/>
                <a:gd name="T2" fmla="*/ 86 w 160"/>
                <a:gd name="T3" fmla="*/ 617 h 756"/>
                <a:gd name="T4" fmla="*/ 155 w 160"/>
                <a:gd name="T5" fmla="*/ 493 h 756"/>
                <a:gd name="T6" fmla="*/ 86 w 160"/>
                <a:gd name="T7" fmla="*/ 589 h 756"/>
                <a:gd name="T8" fmla="*/ 86 w 160"/>
                <a:gd name="T9" fmla="*/ 481 h 756"/>
                <a:gd name="T10" fmla="*/ 155 w 160"/>
                <a:gd name="T11" fmla="*/ 358 h 756"/>
                <a:gd name="T12" fmla="*/ 88 w 160"/>
                <a:gd name="T13" fmla="*/ 452 h 756"/>
                <a:gd name="T14" fmla="*/ 88 w 160"/>
                <a:gd name="T15" fmla="*/ 309 h 756"/>
                <a:gd name="T16" fmla="*/ 150 w 160"/>
                <a:gd name="T17" fmla="*/ 189 h 756"/>
                <a:gd name="T18" fmla="*/ 88 w 160"/>
                <a:gd name="T19" fmla="*/ 263 h 756"/>
                <a:gd name="T20" fmla="*/ 88 w 160"/>
                <a:gd name="T21" fmla="*/ 169 h 756"/>
                <a:gd name="T22" fmla="*/ 152 w 160"/>
                <a:gd name="T23" fmla="*/ 47 h 756"/>
                <a:gd name="T24" fmla="*/ 88 w 160"/>
                <a:gd name="T25" fmla="*/ 127 h 756"/>
                <a:gd name="T26" fmla="*/ 76 w 160"/>
                <a:gd name="T27" fmla="*/ 81 h 756"/>
                <a:gd name="T28" fmla="*/ 13 w 160"/>
                <a:gd name="T29" fmla="*/ 0 h 756"/>
                <a:gd name="T30" fmla="*/ 75 w 160"/>
                <a:gd name="T31" fmla="*/ 121 h 756"/>
                <a:gd name="T32" fmla="*/ 75 w 160"/>
                <a:gd name="T33" fmla="*/ 234 h 756"/>
                <a:gd name="T34" fmla="*/ 7 w 160"/>
                <a:gd name="T35" fmla="*/ 133 h 756"/>
                <a:gd name="T36" fmla="*/ 75 w 160"/>
                <a:gd name="T37" fmla="*/ 258 h 756"/>
                <a:gd name="T38" fmla="*/ 75 w 160"/>
                <a:gd name="T39" fmla="*/ 380 h 756"/>
                <a:gd name="T40" fmla="*/ 10 w 160"/>
                <a:gd name="T41" fmla="*/ 293 h 756"/>
                <a:gd name="T42" fmla="*/ 75 w 160"/>
                <a:gd name="T43" fmla="*/ 417 h 756"/>
                <a:gd name="T44" fmla="*/ 75 w 160"/>
                <a:gd name="T45" fmla="*/ 533 h 756"/>
                <a:gd name="T46" fmla="*/ 10 w 160"/>
                <a:gd name="T47" fmla="*/ 450 h 756"/>
                <a:gd name="T48" fmla="*/ 75 w 160"/>
                <a:gd name="T49" fmla="*/ 572 h 756"/>
                <a:gd name="T50" fmla="*/ 74 w 160"/>
                <a:gd name="T51" fmla="*/ 707 h 756"/>
                <a:gd name="T52" fmla="*/ 5 w 160"/>
                <a:gd name="T53" fmla="*/ 597 h 756"/>
                <a:gd name="T54" fmla="*/ 74 w 160"/>
                <a:gd name="T55" fmla="*/ 721 h 756"/>
                <a:gd name="T56" fmla="*/ 74 w 160"/>
                <a:gd name="T57" fmla="*/ 756 h 756"/>
                <a:gd name="T58" fmla="*/ 86 w 160"/>
                <a:gd name="T59" fmla="*/ 756 h 756"/>
                <a:gd name="T60" fmla="*/ 86 w 160"/>
                <a:gd name="T61" fmla="*/ 746 h 756"/>
                <a:gd name="T62" fmla="*/ 150 w 160"/>
                <a:gd name="T63" fmla="*/ 625 h 756"/>
                <a:gd name="T64" fmla="*/ 86 w 160"/>
                <a:gd name="T65" fmla="*/ 701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0" h="756">
                  <a:moveTo>
                    <a:pt x="86" y="701"/>
                  </a:moveTo>
                  <a:cubicBezTo>
                    <a:pt x="86" y="617"/>
                    <a:pt x="86" y="617"/>
                    <a:pt x="86" y="617"/>
                  </a:cubicBezTo>
                  <a:cubicBezTo>
                    <a:pt x="99" y="610"/>
                    <a:pt x="160" y="568"/>
                    <a:pt x="155" y="493"/>
                  </a:cubicBezTo>
                  <a:cubicBezTo>
                    <a:pt x="107" y="517"/>
                    <a:pt x="91" y="560"/>
                    <a:pt x="86" y="589"/>
                  </a:cubicBezTo>
                  <a:cubicBezTo>
                    <a:pt x="86" y="481"/>
                    <a:pt x="86" y="481"/>
                    <a:pt x="86" y="481"/>
                  </a:cubicBezTo>
                  <a:cubicBezTo>
                    <a:pt x="100" y="474"/>
                    <a:pt x="160" y="433"/>
                    <a:pt x="155" y="358"/>
                  </a:cubicBezTo>
                  <a:cubicBezTo>
                    <a:pt x="108" y="381"/>
                    <a:pt x="93" y="423"/>
                    <a:pt x="88" y="452"/>
                  </a:cubicBezTo>
                  <a:cubicBezTo>
                    <a:pt x="88" y="309"/>
                    <a:pt x="88" y="309"/>
                    <a:pt x="88" y="309"/>
                  </a:cubicBezTo>
                  <a:cubicBezTo>
                    <a:pt x="107" y="296"/>
                    <a:pt x="154" y="256"/>
                    <a:pt x="150" y="189"/>
                  </a:cubicBezTo>
                  <a:cubicBezTo>
                    <a:pt x="113" y="207"/>
                    <a:pt x="97" y="236"/>
                    <a:pt x="88" y="263"/>
                  </a:cubicBezTo>
                  <a:cubicBezTo>
                    <a:pt x="88" y="169"/>
                    <a:pt x="88" y="169"/>
                    <a:pt x="88" y="169"/>
                  </a:cubicBezTo>
                  <a:cubicBezTo>
                    <a:pt x="105" y="157"/>
                    <a:pt x="156" y="117"/>
                    <a:pt x="152" y="47"/>
                  </a:cubicBezTo>
                  <a:cubicBezTo>
                    <a:pt x="113" y="66"/>
                    <a:pt x="95" y="100"/>
                    <a:pt x="88" y="127"/>
                  </a:cubicBezTo>
                  <a:cubicBezTo>
                    <a:pt x="76" y="81"/>
                    <a:pt x="76" y="81"/>
                    <a:pt x="76" y="81"/>
                  </a:cubicBezTo>
                  <a:cubicBezTo>
                    <a:pt x="69" y="53"/>
                    <a:pt x="51" y="19"/>
                    <a:pt x="13" y="0"/>
                  </a:cubicBezTo>
                  <a:cubicBezTo>
                    <a:pt x="7" y="67"/>
                    <a:pt x="57" y="108"/>
                    <a:pt x="75" y="121"/>
                  </a:cubicBezTo>
                  <a:cubicBezTo>
                    <a:pt x="75" y="234"/>
                    <a:pt x="75" y="234"/>
                    <a:pt x="75" y="234"/>
                  </a:cubicBezTo>
                  <a:cubicBezTo>
                    <a:pt x="70" y="204"/>
                    <a:pt x="56" y="157"/>
                    <a:pt x="7" y="133"/>
                  </a:cubicBezTo>
                  <a:cubicBezTo>
                    <a:pt x="2" y="209"/>
                    <a:pt x="62" y="250"/>
                    <a:pt x="75" y="258"/>
                  </a:cubicBezTo>
                  <a:cubicBezTo>
                    <a:pt x="75" y="380"/>
                    <a:pt x="75" y="380"/>
                    <a:pt x="75" y="380"/>
                  </a:cubicBezTo>
                  <a:cubicBezTo>
                    <a:pt x="67" y="352"/>
                    <a:pt x="51" y="314"/>
                    <a:pt x="10" y="293"/>
                  </a:cubicBezTo>
                  <a:cubicBezTo>
                    <a:pt x="5" y="364"/>
                    <a:pt x="58" y="405"/>
                    <a:pt x="75" y="417"/>
                  </a:cubicBezTo>
                  <a:cubicBezTo>
                    <a:pt x="75" y="533"/>
                    <a:pt x="75" y="533"/>
                    <a:pt x="75" y="533"/>
                  </a:cubicBezTo>
                  <a:cubicBezTo>
                    <a:pt x="67" y="505"/>
                    <a:pt x="49" y="470"/>
                    <a:pt x="10" y="450"/>
                  </a:cubicBezTo>
                  <a:cubicBezTo>
                    <a:pt x="5" y="519"/>
                    <a:pt x="57" y="560"/>
                    <a:pt x="75" y="572"/>
                  </a:cubicBezTo>
                  <a:cubicBezTo>
                    <a:pt x="74" y="707"/>
                    <a:pt x="74" y="707"/>
                    <a:pt x="74" y="707"/>
                  </a:cubicBezTo>
                  <a:cubicBezTo>
                    <a:pt x="71" y="682"/>
                    <a:pt x="60" y="625"/>
                    <a:pt x="5" y="597"/>
                  </a:cubicBezTo>
                  <a:cubicBezTo>
                    <a:pt x="0" y="677"/>
                    <a:pt x="66" y="718"/>
                    <a:pt x="74" y="721"/>
                  </a:cubicBezTo>
                  <a:cubicBezTo>
                    <a:pt x="74" y="756"/>
                    <a:pt x="74" y="756"/>
                    <a:pt x="74" y="756"/>
                  </a:cubicBezTo>
                  <a:cubicBezTo>
                    <a:pt x="86" y="756"/>
                    <a:pt x="86" y="756"/>
                    <a:pt x="86" y="756"/>
                  </a:cubicBezTo>
                  <a:cubicBezTo>
                    <a:pt x="86" y="746"/>
                    <a:pt x="86" y="746"/>
                    <a:pt x="86" y="746"/>
                  </a:cubicBezTo>
                  <a:cubicBezTo>
                    <a:pt x="105" y="733"/>
                    <a:pt x="154" y="693"/>
                    <a:pt x="150" y="625"/>
                  </a:cubicBezTo>
                  <a:cubicBezTo>
                    <a:pt x="112" y="643"/>
                    <a:pt x="95" y="674"/>
                    <a:pt x="86" y="701"/>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4" name="Freeform 94"/>
            <p:cNvSpPr>
              <a:spLocks/>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5" name="Freeform 95"/>
            <p:cNvSpPr>
              <a:spLocks/>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6" name="Freeform 96"/>
            <p:cNvSpPr>
              <a:spLocks/>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7" name="Freeform 97"/>
            <p:cNvSpPr>
              <a:spLocks/>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 name="Freeform 98"/>
            <p:cNvSpPr>
              <a:spLocks/>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 name="Freeform 99"/>
            <p:cNvSpPr>
              <a:spLocks/>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0" name="Freeform 100"/>
            <p:cNvSpPr>
              <a:spLocks/>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1" name="Freeform 101"/>
            <p:cNvSpPr>
              <a:spLocks/>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2" name="Freeform 102"/>
            <p:cNvSpPr>
              <a:spLocks/>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3" name="Freeform 103"/>
            <p:cNvSpPr>
              <a:spLocks/>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4" name="Freeform 104"/>
            <p:cNvSpPr>
              <a:spLocks/>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5" name="Freeform 105"/>
            <p:cNvSpPr>
              <a:spLocks/>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6" name="Freeform 106"/>
            <p:cNvSpPr>
              <a:spLocks/>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7" name="Freeform 107"/>
            <p:cNvSpPr>
              <a:spLocks/>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8" name="Freeform 108"/>
            <p:cNvSpPr>
              <a:spLocks/>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9" name="Freeform 109"/>
            <p:cNvSpPr>
              <a:spLocks/>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0" name="Freeform 110"/>
            <p:cNvSpPr>
              <a:spLocks/>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1" name="Freeform 111"/>
            <p:cNvSpPr>
              <a:spLocks/>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2" name="Freeform 112"/>
            <p:cNvSpPr>
              <a:spLocks/>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3" name="Freeform 113"/>
            <p:cNvSpPr>
              <a:spLocks/>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4" name="Freeform 114"/>
            <p:cNvSpPr>
              <a:spLocks/>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5" name="Freeform 115"/>
            <p:cNvSpPr>
              <a:spLocks/>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6" name="Freeform 116"/>
            <p:cNvSpPr>
              <a:spLocks/>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7" name="Freeform 117"/>
            <p:cNvSpPr>
              <a:spLocks/>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8" name="Freeform 118"/>
            <p:cNvSpPr>
              <a:spLocks/>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9" name="Freeform 119"/>
            <p:cNvSpPr>
              <a:spLocks/>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0" name="Freeform 120"/>
            <p:cNvSpPr>
              <a:spLocks/>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1" name="Freeform 121"/>
            <p:cNvSpPr>
              <a:spLocks/>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2" name="Freeform 122"/>
            <p:cNvSpPr>
              <a:spLocks/>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3" name="Freeform 123"/>
            <p:cNvSpPr>
              <a:spLocks/>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4" name="Freeform 124"/>
            <p:cNvSpPr>
              <a:spLocks/>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5" name="Freeform 125"/>
            <p:cNvSpPr>
              <a:spLocks/>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6" name="Freeform 126"/>
            <p:cNvSpPr>
              <a:spLocks/>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7" name="Freeform 127"/>
            <p:cNvSpPr>
              <a:spLocks/>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8" name="Freeform 128"/>
            <p:cNvSpPr>
              <a:spLocks/>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9" name="Freeform 129"/>
            <p:cNvSpPr>
              <a:spLocks/>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0" name="Freeform 130"/>
            <p:cNvSpPr>
              <a:spLocks/>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1" name="Freeform 131"/>
            <p:cNvSpPr>
              <a:spLocks/>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2" name="Freeform 132"/>
            <p:cNvSpPr>
              <a:spLocks/>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3" name="Freeform 133"/>
            <p:cNvSpPr>
              <a:spLocks/>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4" name="Freeform 134"/>
            <p:cNvSpPr>
              <a:spLocks/>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5" name="Freeform 135"/>
            <p:cNvSpPr>
              <a:spLocks/>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6" name="Freeform 136"/>
            <p:cNvSpPr>
              <a:spLocks/>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7" name="Freeform 137"/>
            <p:cNvSpPr>
              <a:spLocks/>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8" name="Freeform 138"/>
            <p:cNvSpPr>
              <a:spLocks/>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9" name="Freeform 139"/>
            <p:cNvSpPr>
              <a:spLocks/>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0" name="Freeform 140"/>
            <p:cNvSpPr>
              <a:spLocks/>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1" name="Freeform 141"/>
            <p:cNvSpPr>
              <a:spLocks/>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2" name="Freeform 142"/>
            <p:cNvSpPr>
              <a:spLocks/>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3" name="Freeform 143"/>
            <p:cNvSpPr>
              <a:spLocks/>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4" name="Freeform 144"/>
            <p:cNvSpPr>
              <a:spLocks/>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5" name="Freeform 145"/>
            <p:cNvSpPr>
              <a:spLocks/>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6" name="Freeform 146"/>
            <p:cNvSpPr>
              <a:spLocks/>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7" name="Freeform 147"/>
            <p:cNvSpPr>
              <a:spLocks/>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8" name="Freeform 148"/>
            <p:cNvSpPr>
              <a:spLocks/>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9" name="Freeform 149"/>
            <p:cNvSpPr>
              <a:spLocks/>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0" name="Freeform 150"/>
            <p:cNvSpPr>
              <a:spLocks/>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1" name="Freeform 151"/>
            <p:cNvSpPr>
              <a:spLocks/>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2" name="Freeform 152"/>
            <p:cNvSpPr>
              <a:spLocks/>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93" name="Group 69"/>
          <p:cNvGrpSpPr>
            <a:grpSpLocks noChangeAspect="1"/>
          </p:cNvGrpSpPr>
          <p:nvPr/>
        </p:nvGrpSpPr>
        <p:grpSpPr bwMode="auto">
          <a:xfrm>
            <a:off x="10895012" y="1248597"/>
            <a:ext cx="1254796" cy="3346122"/>
            <a:chOff x="3124" y="236"/>
            <a:chExt cx="1443" cy="3848"/>
          </a:xfrm>
        </p:grpSpPr>
        <p:sp>
          <p:nvSpPr>
            <p:cNvPr id="94" name="Freeform 70"/>
            <p:cNvSpPr>
              <a:spLocks/>
            </p:cNvSpPr>
            <p:nvPr/>
          </p:nvSpPr>
          <p:spPr bwMode="auto">
            <a:xfrm>
              <a:off x="3858" y="1801"/>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5" name="Freeform 71"/>
            <p:cNvSpPr>
              <a:spLocks/>
            </p:cNvSpPr>
            <p:nvPr/>
          </p:nvSpPr>
          <p:spPr bwMode="auto">
            <a:xfrm>
              <a:off x="3679" y="2551"/>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6" name="Freeform 72"/>
            <p:cNvSpPr>
              <a:spLocks/>
            </p:cNvSpPr>
            <p:nvPr/>
          </p:nvSpPr>
          <p:spPr bwMode="auto">
            <a:xfrm>
              <a:off x="3889" y="234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7" name="Freeform 73"/>
            <p:cNvSpPr>
              <a:spLocks/>
            </p:cNvSpPr>
            <p:nvPr/>
          </p:nvSpPr>
          <p:spPr bwMode="auto">
            <a:xfrm>
              <a:off x="3679" y="2844"/>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8" name="Freeform 74"/>
            <p:cNvSpPr>
              <a:spLocks/>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9" name="Freeform 75"/>
            <p:cNvSpPr>
              <a:spLocks/>
            </p:cNvSpPr>
            <p:nvPr/>
          </p:nvSpPr>
          <p:spPr bwMode="auto">
            <a:xfrm>
              <a:off x="3889" y="2967"/>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0" name="Freeform 76"/>
            <p:cNvSpPr>
              <a:spLocks/>
            </p:cNvSpPr>
            <p:nvPr/>
          </p:nvSpPr>
          <p:spPr bwMode="auto">
            <a:xfrm>
              <a:off x="3679" y="2220"/>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1" name="Freeform 77"/>
            <p:cNvSpPr>
              <a:spLocks/>
            </p:cNvSpPr>
            <p:nvPr/>
          </p:nvSpPr>
          <p:spPr bwMode="auto">
            <a:xfrm>
              <a:off x="3889" y="2012"/>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2" name="Freeform 78"/>
            <p:cNvSpPr>
              <a:spLocks/>
            </p:cNvSpPr>
            <p:nvPr/>
          </p:nvSpPr>
          <p:spPr bwMode="auto">
            <a:xfrm>
              <a:off x="3679" y="1904"/>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3" name="Freeform 79"/>
            <p:cNvSpPr>
              <a:spLocks/>
            </p:cNvSpPr>
            <p:nvPr/>
          </p:nvSpPr>
          <p:spPr bwMode="auto">
            <a:xfrm>
              <a:off x="3679" y="1608"/>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4" name="Freeform 80"/>
            <p:cNvSpPr>
              <a:spLocks/>
            </p:cNvSpPr>
            <p:nvPr/>
          </p:nvSpPr>
          <p:spPr bwMode="auto">
            <a:xfrm>
              <a:off x="3889" y="169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5" name="Freeform 81"/>
            <p:cNvSpPr>
              <a:spLocks/>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6" name="Freeform 82"/>
            <p:cNvSpPr>
              <a:spLocks/>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7" name="Freeform 83"/>
            <p:cNvSpPr>
              <a:spLocks/>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8" name="Freeform 84"/>
            <p:cNvSpPr>
              <a:spLocks/>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9" name="Freeform 85"/>
            <p:cNvSpPr>
              <a:spLocks/>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0" name="Freeform 86"/>
            <p:cNvSpPr>
              <a:spLocks/>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1" name="Freeform 87"/>
            <p:cNvSpPr>
              <a:spLocks/>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2" name="Freeform 88"/>
            <p:cNvSpPr>
              <a:spLocks/>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3" name="Freeform 89"/>
            <p:cNvSpPr>
              <a:spLocks/>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4" name="Freeform 90"/>
            <p:cNvSpPr>
              <a:spLocks/>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5" name="Freeform 91"/>
            <p:cNvSpPr>
              <a:spLocks/>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6" name="Freeform 92"/>
            <p:cNvSpPr>
              <a:spLocks/>
            </p:cNvSpPr>
            <p:nvPr/>
          </p:nvSpPr>
          <p:spPr bwMode="auto">
            <a:xfrm>
              <a:off x="3124" y="1062"/>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7" name="Freeform 93"/>
            <p:cNvSpPr>
              <a:spLocks/>
            </p:cNvSpPr>
            <p:nvPr/>
          </p:nvSpPr>
          <p:spPr bwMode="auto">
            <a:xfrm>
              <a:off x="3737" y="1710"/>
              <a:ext cx="378" cy="1786"/>
            </a:xfrm>
            <a:custGeom>
              <a:avLst/>
              <a:gdLst>
                <a:gd name="T0" fmla="*/ 86 w 160"/>
                <a:gd name="T1" fmla="*/ 701 h 756"/>
                <a:gd name="T2" fmla="*/ 86 w 160"/>
                <a:gd name="T3" fmla="*/ 617 h 756"/>
                <a:gd name="T4" fmla="*/ 155 w 160"/>
                <a:gd name="T5" fmla="*/ 493 h 756"/>
                <a:gd name="T6" fmla="*/ 86 w 160"/>
                <a:gd name="T7" fmla="*/ 589 h 756"/>
                <a:gd name="T8" fmla="*/ 86 w 160"/>
                <a:gd name="T9" fmla="*/ 481 h 756"/>
                <a:gd name="T10" fmla="*/ 155 w 160"/>
                <a:gd name="T11" fmla="*/ 358 h 756"/>
                <a:gd name="T12" fmla="*/ 88 w 160"/>
                <a:gd name="T13" fmla="*/ 452 h 756"/>
                <a:gd name="T14" fmla="*/ 88 w 160"/>
                <a:gd name="T15" fmla="*/ 309 h 756"/>
                <a:gd name="T16" fmla="*/ 150 w 160"/>
                <a:gd name="T17" fmla="*/ 189 h 756"/>
                <a:gd name="T18" fmla="*/ 88 w 160"/>
                <a:gd name="T19" fmla="*/ 263 h 756"/>
                <a:gd name="T20" fmla="*/ 88 w 160"/>
                <a:gd name="T21" fmla="*/ 169 h 756"/>
                <a:gd name="T22" fmla="*/ 152 w 160"/>
                <a:gd name="T23" fmla="*/ 47 h 756"/>
                <a:gd name="T24" fmla="*/ 88 w 160"/>
                <a:gd name="T25" fmla="*/ 127 h 756"/>
                <a:gd name="T26" fmla="*/ 76 w 160"/>
                <a:gd name="T27" fmla="*/ 81 h 756"/>
                <a:gd name="T28" fmla="*/ 13 w 160"/>
                <a:gd name="T29" fmla="*/ 0 h 756"/>
                <a:gd name="T30" fmla="*/ 75 w 160"/>
                <a:gd name="T31" fmla="*/ 121 h 756"/>
                <a:gd name="T32" fmla="*/ 75 w 160"/>
                <a:gd name="T33" fmla="*/ 234 h 756"/>
                <a:gd name="T34" fmla="*/ 7 w 160"/>
                <a:gd name="T35" fmla="*/ 133 h 756"/>
                <a:gd name="T36" fmla="*/ 75 w 160"/>
                <a:gd name="T37" fmla="*/ 258 h 756"/>
                <a:gd name="T38" fmla="*/ 75 w 160"/>
                <a:gd name="T39" fmla="*/ 380 h 756"/>
                <a:gd name="T40" fmla="*/ 10 w 160"/>
                <a:gd name="T41" fmla="*/ 293 h 756"/>
                <a:gd name="T42" fmla="*/ 75 w 160"/>
                <a:gd name="T43" fmla="*/ 417 h 756"/>
                <a:gd name="T44" fmla="*/ 75 w 160"/>
                <a:gd name="T45" fmla="*/ 533 h 756"/>
                <a:gd name="T46" fmla="*/ 10 w 160"/>
                <a:gd name="T47" fmla="*/ 450 h 756"/>
                <a:gd name="T48" fmla="*/ 75 w 160"/>
                <a:gd name="T49" fmla="*/ 572 h 756"/>
                <a:gd name="T50" fmla="*/ 74 w 160"/>
                <a:gd name="T51" fmla="*/ 707 h 756"/>
                <a:gd name="T52" fmla="*/ 5 w 160"/>
                <a:gd name="T53" fmla="*/ 597 h 756"/>
                <a:gd name="T54" fmla="*/ 74 w 160"/>
                <a:gd name="T55" fmla="*/ 721 h 756"/>
                <a:gd name="T56" fmla="*/ 74 w 160"/>
                <a:gd name="T57" fmla="*/ 756 h 756"/>
                <a:gd name="T58" fmla="*/ 86 w 160"/>
                <a:gd name="T59" fmla="*/ 756 h 756"/>
                <a:gd name="T60" fmla="*/ 86 w 160"/>
                <a:gd name="T61" fmla="*/ 746 h 756"/>
                <a:gd name="T62" fmla="*/ 150 w 160"/>
                <a:gd name="T63" fmla="*/ 625 h 756"/>
                <a:gd name="T64" fmla="*/ 86 w 160"/>
                <a:gd name="T65" fmla="*/ 701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0" h="756">
                  <a:moveTo>
                    <a:pt x="86" y="701"/>
                  </a:moveTo>
                  <a:cubicBezTo>
                    <a:pt x="86" y="617"/>
                    <a:pt x="86" y="617"/>
                    <a:pt x="86" y="617"/>
                  </a:cubicBezTo>
                  <a:cubicBezTo>
                    <a:pt x="99" y="610"/>
                    <a:pt x="160" y="568"/>
                    <a:pt x="155" y="493"/>
                  </a:cubicBezTo>
                  <a:cubicBezTo>
                    <a:pt x="107" y="517"/>
                    <a:pt x="91" y="560"/>
                    <a:pt x="86" y="589"/>
                  </a:cubicBezTo>
                  <a:cubicBezTo>
                    <a:pt x="86" y="481"/>
                    <a:pt x="86" y="481"/>
                    <a:pt x="86" y="481"/>
                  </a:cubicBezTo>
                  <a:cubicBezTo>
                    <a:pt x="100" y="474"/>
                    <a:pt x="160" y="433"/>
                    <a:pt x="155" y="358"/>
                  </a:cubicBezTo>
                  <a:cubicBezTo>
                    <a:pt x="108" y="381"/>
                    <a:pt x="93" y="423"/>
                    <a:pt x="88" y="452"/>
                  </a:cubicBezTo>
                  <a:cubicBezTo>
                    <a:pt x="88" y="309"/>
                    <a:pt x="88" y="309"/>
                    <a:pt x="88" y="309"/>
                  </a:cubicBezTo>
                  <a:cubicBezTo>
                    <a:pt x="107" y="296"/>
                    <a:pt x="154" y="256"/>
                    <a:pt x="150" y="189"/>
                  </a:cubicBezTo>
                  <a:cubicBezTo>
                    <a:pt x="113" y="207"/>
                    <a:pt x="97" y="236"/>
                    <a:pt x="88" y="263"/>
                  </a:cubicBezTo>
                  <a:cubicBezTo>
                    <a:pt x="88" y="169"/>
                    <a:pt x="88" y="169"/>
                    <a:pt x="88" y="169"/>
                  </a:cubicBezTo>
                  <a:cubicBezTo>
                    <a:pt x="105" y="157"/>
                    <a:pt x="156" y="117"/>
                    <a:pt x="152" y="47"/>
                  </a:cubicBezTo>
                  <a:cubicBezTo>
                    <a:pt x="113" y="66"/>
                    <a:pt x="95" y="100"/>
                    <a:pt x="88" y="127"/>
                  </a:cubicBezTo>
                  <a:cubicBezTo>
                    <a:pt x="76" y="81"/>
                    <a:pt x="76" y="81"/>
                    <a:pt x="76" y="81"/>
                  </a:cubicBezTo>
                  <a:cubicBezTo>
                    <a:pt x="69" y="53"/>
                    <a:pt x="51" y="19"/>
                    <a:pt x="13" y="0"/>
                  </a:cubicBezTo>
                  <a:cubicBezTo>
                    <a:pt x="7" y="67"/>
                    <a:pt x="57" y="108"/>
                    <a:pt x="75" y="121"/>
                  </a:cubicBezTo>
                  <a:cubicBezTo>
                    <a:pt x="75" y="234"/>
                    <a:pt x="75" y="234"/>
                    <a:pt x="75" y="234"/>
                  </a:cubicBezTo>
                  <a:cubicBezTo>
                    <a:pt x="70" y="204"/>
                    <a:pt x="56" y="157"/>
                    <a:pt x="7" y="133"/>
                  </a:cubicBezTo>
                  <a:cubicBezTo>
                    <a:pt x="2" y="209"/>
                    <a:pt x="62" y="250"/>
                    <a:pt x="75" y="258"/>
                  </a:cubicBezTo>
                  <a:cubicBezTo>
                    <a:pt x="75" y="380"/>
                    <a:pt x="75" y="380"/>
                    <a:pt x="75" y="380"/>
                  </a:cubicBezTo>
                  <a:cubicBezTo>
                    <a:pt x="67" y="352"/>
                    <a:pt x="51" y="314"/>
                    <a:pt x="10" y="293"/>
                  </a:cubicBezTo>
                  <a:cubicBezTo>
                    <a:pt x="5" y="364"/>
                    <a:pt x="58" y="405"/>
                    <a:pt x="75" y="417"/>
                  </a:cubicBezTo>
                  <a:cubicBezTo>
                    <a:pt x="75" y="533"/>
                    <a:pt x="75" y="533"/>
                    <a:pt x="75" y="533"/>
                  </a:cubicBezTo>
                  <a:cubicBezTo>
                    <a:pt x="67" y="505"/>
                    <a:pt x="49" y="470"/>
                    <a:pt x="10" y="450"/>
                  </a:cubicBezTo>
                  <a:cubicBezTo>
                    <a:pt x="5" y="519"/>
                    <a:pt x="57" y="560"/>
                    <a:pt x="75" y="572"/>
                  </a:cubicBezTo>
                  <a:cubicBezTo>
                    <a:pt x="74" y="707"/>
                    <a:pt x="74" y="707"/>
                    <a:pt x="74" y="707"/>
                  </a:cubicBezTo>
                  <a:cubicBezTo>
                    <a:pt x="71" y="682"/>
                    <a:pt x="60" y="625"/>
                    <a:pt x="5" y="597"/>
                  </a:cubicBezTo>
                  <a:cubicBezTo>
                    <a:pt x="0" y="677"/>
                    <a:pt x="66" y="718"/>
                    <a:pt x="74" y="721"/>
                  </a:cubicBezTo>
                  <a:cubicBezTo>
                    <a:pt x="74" y="756"/>
                    <a:pt x="74" y="756"/>
                    <a:pt x="74" y="756"/>
                  </a:cubicBezTo>
                  <a:cubicBezTo>
                    <a:pt x="86" y="756"/>
                    <a:pt x="86" y="756"/>
                    <a:pt x="86" y="756"/>
                  </a:cubicBezTo>
                  <a:cubicBezTo>
                    <a:pt x="86" y="746"/>
                    <a:pt x="86" y="746"/>
                    <a:pt x="86" y="746"/>
                  </a:cubicBezTo>
                  <a:cubicBezTo>
                    <a:pt x="105" y="733"/>
                    <a:pt x="154" y="693"/>
                    <a:pt x="150" y="625"/>
                  </a:cubicBezTo>
                  <a:cubicBezTo>
                    <a:pt x="112" y="643"/>
                    <a:pt x="95" y="674"/>
                    <a:pt x="86" y="70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8" name="Freeform 94"/>
            <p:cNvSpPr>
              <a:spLocks/>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9" name="Freeform 95"/>
            <p:cNvSpPr>
              <a:spLocks/>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0" name="Freeform 96"/>
            <p:cNvSpPr>
              <a:spLocks/>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1" name="Freeform 97"/>
            <p:cNvSpPr>
              <a:spLocks/>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2" name="Freeform 98"/>
            <p:cNvSpPr>
              <a:spLocks/>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3" name="Freeform 99"/>
            <p:cNvSpPr>
              <a:spLocks/>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4" name="Freeform 100"/>
            <p:cNvSpPr>
              <a:spLocks/>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5" name="Freeform 101"/>
            <p:cNvSpPr>
              <a:spLocks/>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6" name="Freeform 102"/>
            <p:cNvSpPr>
              <a:spLocks/>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7" name="Freeform 103"/>
            <p:cNvSpPr>
              <a:spLocks/>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8" name="Freeform 104"/>
            <p:cNvSpPr>
              <a:spLocks/>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9" name="Freeform 105"/>
            <p:cNvSpPr>
              <a:spLocks/>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0" name="Freeform 106"/>
            <p:cNvSpPr>
              <a:spLocks/>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1" name="Freeform 107"/>
            <p:cNvSpPr>
              <a:spLocks/>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2" name="Freeform 108"/>
            <p:cNvSpPr>
              <a:spLocks/>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3" name="Freeform 109"/>
            <p:cNvSpPr>
              <a:spLocks/>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4" name="Freeform 110"/>
            <p:cNvSpPr>
              <a:spLocks/>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5" name="Freeform 111"/>
            <p:cNvSpPr>
              <a:spLocks/>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6" name="Freeform 112"/>
            <p:cNvSpPr>
              <a:spLocks/>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7" name="Freeform 113"/>
            <p:cNvSpPr>
              <a:spLocks/>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8" name="Freeform 114"/>
            <p:cNvSpPr>
              <a:spLocks/>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9" name="Freeform 115"/>
            <p:cNvSpPr>
              <a:spLocks/>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0" name="Freeform 116"/>
            <p:cNvSpPr>
              <a:spLocks/>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1" name="Freeform 117"/>
            <p:cNvSpPr>
              <a:spLocks/>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2" name="Freeform 118"/>
            <p:cNvSpPr>
              <a:spLocks/>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3" name="Freeform 119"/>
            <p:cNvSpPr>
              <a:spLocks/>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4" name="Freeform 120"/>
            <p:cNvSpPr>
              <a:spLocks/>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5" name="Freeform 121"/>
            <p:cNvSpPr>
              <a:spLocks/>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6" name="Freeform 122"/>
            <p:cNvSpPr>
              <a:spLocks/>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7" name="Freeform 123"/>
            <p:cNvSpPr>
              <a:spLocks/>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8" name="Freeform 124"/>
            <p:cNvSpPr>
              <a:spLocks/>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9" name="Freeform 125"/>
            <p:cNvSpPr>
              <a:spLocks/>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0" name="Freeform 126"/>
            <p:cNvSpPr>
              <a:spLocks/>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1" name="Freeform 127"/>
            <p:cNvSpPr>
              <a:spLocks/>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2" name="Freeform 128"/>
            <p:cNvSpPr>
              <a:spLocks/>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3" name="Freeform 129"/>
            <p:cNvSpPr>
              <a:spLocks/>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4" name="Freeform 130"/>
            <p:cNvSpPr>
              <a:spLocks/>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5" name="Freeform 131"/>
            <p:cNvSpPr>
              <a:spLocks/>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6" name="Freeform 132"/>
            <p:cNvSpPr>
              <a:spLocks/>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7" name="Freeform 133"/>
            <p:cNvSpPr>
              <a:spLocks/>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8" name="Freeform 134"/>
            <p:cNvSpPr>
              <a:spLocks/>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9" name="Freeform 135"/>
            <p:cNvSpPr>
              <a:spLocks/>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0" name="Freeform 136"/>
            <p:cNvSpPr>
              <a:spLocks/>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1" name="Freeform 137"/>
            <p:cNvSpPr>
              <a:spLocks/>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2" name="Freeform 138"/>
            <p:cNvSpPr>
              <a:spLocks/>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3" name="Freeform 139"/>
            <p:cNvSpPr>
              <a:spLocks/>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4" name="Freeform 140"/>
            <p:cNvSpPr>
              <a:spLocks/>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5" name="Freeform 141"/>
            <p:cNvSpPr>
              <a:spLocks/>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6" name="Freeform 142"/>
            <p:cNvSpPr>
              <a:spLocks/>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7" name="Freeform 143"/>
            <p:cNvSpPr>
              <a:spLocks/>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8" name="Freeform 144"/>
            <p:cNvSpPr>
              <a:spLocks/>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9" name="Freeform 145"/>
            <p:cNvSpPr>
              <a:spLocks/>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0" name="Freeform 146"/>
            <p:cNvSpPr>
              <a:spLocks/>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1" name="Freeform 147"/>
            <p:cNvSpPr>
              <a:spLocks/>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2" name="Freeform 148"/>
            <p:cNvSpPr>
              <a:spLocks/>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3" name="Freeform 149"/>
            <p:cNvSpPr>
              <a:spLocks/>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4" name="Freeform 150"/>
            <p:cNvSpPr>
              <a:spLocks/>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5" name="Freeform 151"/>
            <p:cNvSpPr>
              <a:spLocks/>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6" name="Freeform 152"/>
            <p:cNvSpPr>
              <a:spLocks/>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177" name="Group 69"/>
          <p:cNvGrpSpPr>
            <a:grpSpLocks noChangeAspect="1"/>
          </p:cNvGrpSpPr>
          <p:nvPr/>
        </p:nvGrpSpPr>
        <p:grpSpPr bwMode="auto">
          <a:xfrm>
            <a:off x="9087454" y="2736976"/>
            <a:ext cx="906206" cy="2416549"/>
            <a:chOff x="3124" y="236"/>
            <a:chExt cx="1443" cy="3848"/>
          </a:xfrm>
        </p:grpSpPr>
        <p:sp>
          <p:nvSpPr>
            <p:cNvPr id="178" name="Freeform 70"/>
            <p:cNvSpPr>
              <a:spLocks/>
            </p:cNvSpPr>
            <p:nvPr/>
          </p:nvSpPr>
          <p:spPr bwMode="auto">
            <a:xfrm>
              <a:off x="3990" y="493"/>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9" name="Freeform 71"/>
            <p:cNvSpPr>
              <a:spLocks/>
            </p:cNvSpPr>
            <p:nvPr/>
          </p:nvSpPr>
          <p:spPr bwMode="auto">
            <a:xfrm>
              <a:off x="3811" y="1216"/>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0" name="Freeform 72"/>
            <p:cNvSpPr>
              <a:spLocks/>
            </p:cNvSpPr>
            <p:nvPr/>
          </p:nvSpPr>
          <p:spPr bwMode="auto">
            <a:xfrm>
              <a:off x="4021" y="100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1" name="Freeform 73"/>
            <p:cNvSpPr>
              <a:spLocks/>
            </p:cNvSpPr>
            <p:nvPr/>
          </p:nvSpPr>
          <p:spPr bwMode="auto">
            <a:xfrm>
              <a:off x="3811" y="1509"/>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2" name="Freeform 74"/>
            <p:cNvSpPr>
              <a:spLocks/>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3" name="Freeform 75"/>
            <p:cNvSpPr>
              <a:spLocks/>
            </p:cNvSpPr>
            <p:nvPr/>
          </p:nvSpPr>
          <p:spPr bwMode="auto">
            <a:xfrm>
              <a:off x="4021" y="1632"/>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4" name="Freeform 76"/>
            <p:cNvSpPr>
              <a:spLocks/>
            </p:cNvSpPr>
            <p:nvPr/>
          </p:nvSpPr>
          <p:spPr bwMode="auto">
            <a:xfrm>
              <a:off x="3811" y="885"/>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5" name="Freeform 77"/>
            <p:cNvSpPr>
              <a:spLocks/>
            </p:cNvSpPr>
            <p:nvPr/>
          </p:nvSpPr>
          <p:spPr bwMode="auto">
            <a:xfrm>
              <a:off x="4021" y="677"/>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6" name="Freeform 78"/>
            <p:cNvSpPr>
              <a:spLocks/>
            </p:cNvSpPr>
            <p:nvPr/>
          </p:nvSpPr>
          <p:spPr bwMode="auto">
            <a:xfrm>
              <a:off x="3811" y="569"/>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7" name="Freeform 79"/>
            <p:cNvSpPr>
              <a:spLocks/>
            </p:cNvSpPr>
            <p:nvPr/>
          </p:nvSpPr>
          <p:spPr bwMode="auto">
            <a:xfrm>
              <a:off x="3811" y="273"/>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8" name="Freeform 80"/>
            <p:cNvSpPr>
              <a:spLocks/>
            </p:cNvSpPr>
            <p:nvPr/>
          </p:nvSpPr>
          <p:spPr bwMode="auto">
            <a:xfrm>
              <a:off x="4021" y="36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9" name="Freeform 81"/>
            <p:cNvSpPr>
              <a:spLocks/>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0" name="Freeform 82"/>
            <p:cNvSpPr>
              <a:spLocks/>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1" name="Freeform 83"/>
            <p:cNvSpPr>
              <a:spLocks/>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2" name="Freeform 84"/>
            <p:cNvSpPr>
              <a:spLocks/>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3" name="Freeform 85"/>
            <p:cNvSpPr>
              <a:spLocks/>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4" name="Freeform 86"/>
            <p:cNvSpPr>
              <a:spLocks/>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5" name="Freeform 87"/>
            <p:cNvSpPr>
              <a:spLocks/>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6" name="Freeform 88"/>
            <p:cNvSpPr>
              <a:spLocks/>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7" name="Freeform 89"/>
            <p:cNvSpPr>
              <a:spLocks/>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8" name="Freeform 90"/>
            <p:cNvSpPr>
              <a:spLocks/>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9" name="Freeform 91"/>
            <p:cNvSpPr>
              <a:spLocks/>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0" name="Freeform 92"/>
            <p:cNvSpPr>
              <a:spLocks/>
            </p:cNvSpPr>
            <p:nvPr/>
          </p:nvSpPr>
          <p:spPr bwMode="auto">
            <a:xfrm>
              <a:off x="3124" y="1062"/>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1" name="Freeform 94"/>
            <p:cNvSpPr>
              <a:spLocks/>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2" name="Freeform 95"/>
            <p:cNvSpPr>
              <a:spLocks/>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3" name="Freeform 96"/>
            <p:cNvSpPr>
              <a:spLocks/>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4" name="Freeform 97"/>
            <p:cNvSpPr>
              <a:spLocks/>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5" name="Freeform 98"/>
            <p:cNvSpPr>
              <a:spLocks/>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6" name="Freeform 99"/>
            <p:cNvSpPr>
              <a:spLocks/>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7" name="Freeform 100"/>
            <p:cNvSpPr>
              <a:spLocks/>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8" name="Freeform 101"/>
            <p:cNvSpPr>
              <a:spLocks/>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9" name="Freeform 102"/>
            <p:cNvSpPr>
              <a:spLocks/>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0" name="Freeform 103"/>
            <p:cNvSpPr>
              <a:spLocks/>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1" name="Freeform 104"/>
            <p:cNvSpPr>
              <a:spLocks/>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2" name="Freeform 105"/>
            <p:cNvSpPr>
              <a:spLocks/>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3" name="Freeform 106"/>
            <p:cNvSpPr>
              <a:spLocks/>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4" name="Freeform 107"/>
            <p:cNvSpPr>
              <a:spLocks/>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5" name="Freeform 108"/>
            <p:cNvSpPr>
              <a:spLocks/>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6" name="Freeform 109"/>
            <p:cNvSpPr>
              <a:spLocks/>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7" name="Freeform 110"/>
            <p:cNvSpPr>
              <a:spLocks/>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8" name="Freeform 111"/>
            <p:cNvSpPr>
              <a:spLocks/>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9" name="Freeform 112"/>
            <p:cNvSpPr>
              <a:spLocks/>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0" name="Freeform 113"/>
            <p:cNvSpPr>
              <a:spLocks/>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1" name="Freeform 114"/>
            <p:cNvSpPr>
              <a:spLocks/>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2" name="Freeform 115"/>
            <p:cNvSpPr>
              <a:spLocks/>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3" name="Freeform 116"/>
            <p:cNvSpPr>
              <a:spLocks/>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4" name="Freeform 117"/>
            <p:cNvSpPr>
              <a:spLocks/>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5" name="Freeform 118"/>
            <p:cNvSpPr>
              <a:spLocks/>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6" name="Freeform 119"/>
            <p:cNvSpPr>
              <a:spLocks/>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7" name="Freeform 120"/>
            <p:cNvSpPr>
              <a:spLocks/>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8" name="Freeform 121"/>
            <p:cNvSpPr>
              <a:spLocks/>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9" name="Freeform 122"/>
            <p:cNvSpPr>
              <a:spLocks/>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0" name="Freeform 123"/>
            <p:cNvSpPr>
              <a:spLocks/>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1" name="Freeform 124"/>
            <p:cNvSpPr>
              <a:spLocks/>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2" name="Freeform 125"/>
            <p:cNvSpPr>
              <a:spLocks/>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3" name="Freeform 126"/>
            <p:cNvSpPr>
              <a:spLocks/>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4" name="Freeform 127"/>
            <p:cNvSpPr>
              <a:spLocks/>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5" name="Freeform 128"/>
            <p:cNvSpPr>
              <a:spLocks/>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6" name="Freeform 129"/>
            <p:cNvSpPr>
              <a:spLocks/>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7" name="Freeform 130"/>
            <p:cNvSpPr>
              <a:spLocks/>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8" name="Freeform 131"/>
            <p:cNvSpPr>
              <a:spLocks/>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9" name="Freeform 132"/>
            <p:cNvSpPr>
              <a:spLocks/>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0" name="Freeform 133"/>
            <p:cNvSpPr>
              <a:spLocks/>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1" name="Freeform 134"/>
            <p:cNvSpPr>
              <a:spLocks/>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2" name="Freeform 135"/>
            <p:cNvSpPr>
              <a:spLocks/>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3" name="Freeform 136"/>
            <p:cNvSpPr>
              <a:spLocks/>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4" name="Freeform 137"/>
            <p:cNvSpPr>
              <a:spLocks/>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5" name="Freeform 138"/>
            <p:cNvSpPr>
              <a:spLocks/>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6" name="Freeform 139"/>
            <p:cNvSpPr>
              <a:spLocks/>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7" name="Freeform 140"/>
            <p:cNvSpPr>
              <a:spLocks/>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8" name="Freeform 141"/>
            <p:cNvSpPr>
              <a:spLocks/>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9" name="Freeform 142"/>
            <p:cNvSpPr>
              <a:spLocks/>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0" name="Freeform 143"/>
            <p:cNvSpPr>
              <a:spLocks/>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1" name="Freeform 144"/>
            <p:cNvSpPr>
              <a:spLocks/>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2" name="Freeform 145"/>
            <p:cNvSpPr>
              <a:spLocks/>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3" name="Freeform 146"/>
            <p:cNvSpPr>
              <a:spLocks/>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4" name="Freeform 147"/>
            <p:cNvSpPr>
              <a:spLocks/>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5" name="Freeform 148"/>
            <p:cNvSpPr>
              <a:spLocks/>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6" name="Freeform 149"/>
            <p:cNvSpPr>
              <a:spLocks/>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7" name="Freeform 150"/>
            <p:cNvSpPr>
              <a:spLocks/>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8" name="Freeform 151"/>
            <p:cNvSpPr>
              <a:spLocks/>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9" name="Freeform 152"/>
            <p:cNvSpPr>
              <a:spLocks/>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260" name="Group 50"/>
          <p:cNvGrpSpPr>
            <a:grpSpLocks noChangeAspect="1"/>
          </p:cNvGrpSpPr>
          <p:nvPr/>
        </p:nvGrpSpPr>
        <p:grpSpPr bwMode="auto">
          <a:xfrm>
            <a:off x="10514012" y="2438400"/>
            <a:ext cx="1485016" cy="2195929"/>
            <a:chOff x="3369" y="1563"/>
            <a:chExt cx="940" cy="1390"/>
          </a:xfrm>
        </p:grpSpPr>
        <p:sp>
          <p:nvSpPr>
            <p:cNvPr id="261" name="Freeform 51"/>
            <p:cNvSpPr>
              <a:spLocks/>
            </p:cNvSpPr>
            <p:nvPr/>
          </p:nvSpPr>
          <p:spPr bwMode="auto">
            <a:xfrm>
              <a:off x="3539" y="1906"/>
              <a:ext cx="192" cy="212"/>
            </a:xfrm>
            <a:custGeom>
              <a:avLst/>
              <a:gdLst>
                <a:gd name="T0" fmla="*/ 81 w 81"/>
                <a:gd name="T1" fmla="*/ 73 h 90"/>
                <a:gd name="T2" fmla="*/ 44 w 81"/>
                <a:gd name="T3" fmla="*/ 7 h 90"/>
                <a:gd name="T4" fmla="*/ 0 w 81"/>
                <a:gd name="T5" fmla="*/ 21 h 90"/>
                <a:gd name="T6" fmla="*/ 21 w 81"/>
                <a:gd name="T7" fmla="*/ 19 h 90"/>
                <a:gd name="T8" fmla="*/ 53 w 81"/>
                <a:gd name="T9" fmla="*/ 76 h 90"/>
                <a:gd name="T10" fmla="*/ 81 w 81"/>
                <a:gd name="T11" fmla="*/ 73 h 90"/>
              </a:gdLst>
              <a:ahLst/>
              <a:cxnLst>
                <a:cxn ang="0">
                  <a:pos x="T0" y="T1"/>
                </a:cxn>
                <a:cxn ang="0">
                  <a:pos x="T2" y="T3"/>
                </a:cxn>
                <a:cxn ang="0">
                  <a:pos x="T4" y="T5"/>
                </a:cxn>
                <a:cxn ang="0">
                  <a:pos x="T6" y="T7"/>
                </a:cxn>
                <a:cxn ang="0">
                  <a:pos x="T8" y="T9"/>
                </a:cxn>
                <a:cxn ang="0">
                  <a:pos x="T10" y="T11"/>
                </a:cxn>
              </a:cxnLst>
              <a:rect l="0" t="0" r="r" b="b"/>
              <a:pathLst>
                <a:path w="81" h="90">
                  <a:moveTo>
                    <a:pt x="81" y="73"/>
                  </a:moveTo>
                  <a:cubicBezTo>
                    <a:pt x="81" y="73"/>
                    <a:pt x="74" y="21"/>
                    <a:pt x="44" y="7"/>
                  </a:cubicBezTo>
                  <a:cubicBezTo>
                    <a:pt x="29" y="0"/>
                    <a:pt x="0" y="14"/>
                    <a:pt x="0" y="21"/>
                  </a:cubicBezTo>
                  <a:cubicBezTo>
                    <a:pt x="8" y="21"/>
                    <a:pt x="21" y="19"/>
                    <a:pt x="21" y="19"/>
                  </a:cubicBezTo>
                  <a:cubicBezTo>
                    <a:pt x="21" y="19"/>
                    <a:pt x="26" y="58"/>
                    <a:pt x="53" y="76"/>
                  </a:cubicBezTo>
                  <a:cubicBezTo>
                    <a:pt x="74" y="90"/>
                    <a:pt x="81" y="73"/>
                    <a:pt x="81" y="73"/>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62" name="Freeform 52"/>
            <p:cNvSpPr>
              <a:spLocks/>
            </p:cNvSpPr>
            <p:nvPr/>
          </p:nvSpPr>
          <p:spPr bwMode="auto">
            <a:xfrm>
              <a:off x="3603" y="1925"/>
              <a:ext cx="17" cy="16"/>
            </a:xfrm>
            <a:custGeom>
              <a:avLst/>
              <a:gdLst>
                <a:gd name="T0" fmla="*/ 7 w 7"/>
                <a:gd name="T1" fmla="*/ 3 h 7"/>
                <a:gd name="T2" fmla="*/ 4 w 7"/>
                <a:gd name="T3" fmla="*/ 7 h 7"/>
                <a:gd name="T4" fmla="*/ 0 w 7"/>
                <a:gd name="T5" fmla="*/ 3 h 7"/>
                <a:gd name="T6" fmla="*/ 4 w 7"/>
                <a:gd name="T7" fmla="*/ 0 h 7"/>
                <a:gd name="T8" fmla="*/ 7 w 7"/>
                <a:gd name="T9" fmla="*/ 3 h 7"/>
              </a:gdLst>
              <a:ahLst/>
              <a:cxnLst>
                <a:cxn ang="0">
                  <a:pos x="T0" y="T1"/>
                </a:cxn>
                <a:cxn ang="0">
                  <a:pos x="T2" y="T3"/>
                </a:cxn>
                <a:cxn ang="0">
                  <a:pos x="T4" y="T5"/>
                </a:cxn>
                <a:cxn ang="0">
                  <a:pos x="T6" y="T7"/>
                </a:cxn>
                <a:cxn ang="0">
                  <a:pos x="T8" y="T9"/>
                </a:cxn>
              </a:cxnLst>
              <a:rect l="0" t="0" r="r" b="b"/>
              <a:pathLst>
                <a:path w="7" h="7">
                  <a:moveTo>
                    <a:pt x="7" y="3"/>
                  </a:moveTo>
                  <a:cubicBezTo>
                    <a:pt x="7" y="5"/>
                    <a:pt x="6" y="7"/>
                    <a:pt x="4" y="7"/>
                  </a:cubicBezTo>
                  <a:cubicBezTo>
                    <a:pt x="2" y="7"/>
                    <a:pt x="0" y="5"/>
                    <a:pt x="0" y="3"/>
                  </a:cubicBezTo>
                  <a:cubicBezTo>
                    <a:pt x="0" y="2"/>
                    <a:pt x="2" y="0"/>
                    <a:pt x="4" y="0"/>
                  </a:cubicBezTo>
                  <a:cubicBezTo>
                    <a:pt x="5" y="0"/>
                    <a:pt x="7" y="1"/>
                    <a:pt x="7" y="3"/>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63" name="Freeform 53"/>
            <p:cNvSpPr>
              <a:spLocks/>
            </p:cNvSpPr>
            <p:nvPr/>
          </p:nvSpPr>
          <p:spPr bwMode="auto">
            <a:xfrm>
              <a:off x="3636" y="1889"/>
              <a:ext cx="26" cy="31"/>
            </a:xfrm>
            <a:custGeom>
              <a:avLst/>
              <a:gdLst>
                <a:gd name="T0" fmla="*/ 0 w 11"/>
                <a:gd name="T1" fmla="*/ 13 h 13"/>
                <a:gd name="T2" fmla="*/ 8 w 11"/>
                <a:gd name="T3" fmla="*/ 0 h 13"/>
                <a:gd name="T4" fmla="*/ 0 w 11"/>
                <a:gd name="T5" fmla="*/ 13 h 13"/>
              </a:gdLst>
              <a:ahLst/>
              <a:cxnLst>
                <a:cxn ang="0">
                  <a:pos x="T0" y="T1"/>
                </a:cxn>
                <a:cxn ang="0">
                  <a:pos x="T2" y="T3"/>
                </a:cxn>
                <a:cxn ang="0">
                  <a:pos x="T4" y="T5"/>
                </a:cxn>
              </a:cxnLst>
              <a:rect l="0" t="0" r="r" b="b"/>
              <a:pathLst>
                <a:path w="11" h="13">
                  <a:moveTo>
                    <a:pt x="0" y="13"/>
                  </a:moveTo>
                  <a:cubicBezTo>
                    <a:pt x="0" y="13"/>
                    <a:pt x="8" y="5"/>
                    <a:pt x="8" y="0"/>
                  </a:cubicBezTo>
                  <a:cubicBezTo>
                    <a:pt x="11" y="5"/>
                    <a:pt x="10" y="13"/>
                    <a:pt x="0" y="13"/>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64" name="Freeform 54"/>
            <p:cNvSpPr>
              <a:spLocks/>
            </p:cNvSpPr>
            <p:nvPr/>
          </p:nvSpPr>
          <p:spPr bwMode="auto">
            <a:xfrm>
              <a:off x="3622" y="1889"/>
              <a:ext cx="28" cy="36"/>
            </a:xfrm>
            <a:custGeom>
              <a:avLst/>
              <a:gdLst>
                <a:gd name="T0" fmla="*/ 5 w 12"/>
                <a:gd name="T1" fmla="*/ 15 h 15"/>
                <a:gd name="T2" fmla="*/ 0 w 12"/>
                <a:gd name="T3" fmla="*/ 0 h 15"/>
                <a:gd name="T4" fmla="*/ 5 w 12"/>
                <a:gd name="T5" fmla="*/ 15 h 15"/>
              </a:gdLst>
              <a:ahLst/>
              <a:cxnLst>
                <a:cxn ang="0">
                  <a:pos x="T0" y="T1"/>
                </a:cxn>
                <a:cxn ang="0">
                  <a:pos x="T2" y="T3"/>
                </a:cxn>
                <a:cxn ang="0">
                  <a:pos x="T4" y="T5"/>
                </a:cxn>
              </a:cxnLst>
              <a:rect l="0" t="0" r="r" b="b"/>
              <a:pathLst>
                <a:path w="12" h="15">
                  <a:moveTo>
                    <a:pt x="5" y="15"/>
                  </a:moveTo>
                  <a:cubicBezTo>
                    <a:pt x="5" y="15"/>
                    <a:pt x="4" y="3"/>
                    <a:pt x="0" y="0"/>
                  </a:cubicBezTo>
                  <a:cubicBezTo>
                    <a:pt x="7" y="1"/>
                    <a:pt x="12" y="7"/>
                    <a:pt x="5" y="15"/>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65" name="Freeform 55"/>
            <p:cNvSpPr>
              <a:spLocks/>
            </p:cNvSpPr>
            <p:nvPr/>
          </p:nvSpPr>
          <p:spPr bwMode="auto">
            <a:xfrm>
              <a:off x="4061" y="1915"/>
              <a:ext cx="191" cy="210"/>
            </a:xfrm>
            <a:custGeom>
              <a:avLst/>
              <a:gdLst>
                <a:gd name="T0" fmla="*/ 0 w 81"/>
                <a:gd name="T1" fmla="*/ 72 h 89"/>
                <a:gd name="T2" fmla="*/ 37 w 81"/>
                <a:gd name="T3" fmla="*/ 7 h 89"/>
                <a:gd name="T4" fmla="*/ 81 w 81"/>
                <a:gd name="T5" fmla="*/ 20 h 89"/>
                <a:gd name="T6" fmla="*/ 60 w 81"/>
                <a:gd name="T7" fmla="*/ 18 h 89"/>
                <a:gd name="T8" fmla="*/ 28 w 81"/>
                <a:gd name="T9" fmla="*/ 76 h 89"/>
                <a:gd name="T10" fmla="*/ 0 w 81"/>
                <a:gd name="T11" fmla="*/ 72 h 89"/>
              </a:gdLst>
              <a:ahLst/>
              <a:cxnLst>
                <a:cxn ang="0">
                  <a:pos x="T0" y="T1"/>
                </a:cxn>
                <a:cxn ang="0">
                  <a:pos x="T2" y="T3"/>
                </a:cxn>
                <a:cxn ang="0">
                  <a:pos x="T4" y="T5"/>
                </a:cxn>
                <a:cxn ang="0">
                  <a:pos x="T6" y="T7"/>
                </a:cxn>
                <a:cxn ang="0">
                  <a:pos x="T8" y="T9"/>
                </a:cxn>
                <a:cxn ang="0">
                  <a:pos x="T10" y="T11"/>
                </a:cxn>
              </a:cxnLst>
              <a:rect l="0" t="0" r="r" b="b"/>
              <a:pathLst>
                <a:path w="81" h="89">
                  <a:moveTo>
                    <a:pt x="0" y="72"/>
                  </a:moveTo>
                  <a:cubicBezTo>
                    <a:pt x="0" y="72"/>
                    <a:pt x="7" y="21"/>
                    <a:pt x="37" y="7"/>
                  </a:cubicBezTo>
                  <a:cubicBezTo>
                    <a:pt x="52" y="0"/>
                    <a:pt x="81" y="13"/>
                    <a:pt x="81" y="20"/>
                  </a:cubicBezTo>
                  <a:cubicBezTo>
                    <a:pt x="73" y="21"/>
                    <a:pt x="60" y="18"/>
                    <a:pt x="60" y="18"/>
                  </a:cubicBezTo>
                  <a:cubicBezTo>
                    <a:pt x="60" y="18"/>
                    <a:pt x="56" y="57"/>
                    <a:pt x="28" y="76"/>
                  </a:cubicBezTo>
                  <a:cubicBezTo>
                    <a:pt x="8" y="89"/>
                    <a:pt x="0" y="72"/>
                    <a:pt x="0" y="72"/>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66" name="Freeform 56"/>
            <p:cNvSpPr>
              <a:spLocks/>
            </p:cNvSpPr>
            <p:nvPr/>
          </p:nvSpPr>
          <p:spPr bwMode="auto">
            <a:xfrm>
              <a:off x="4163" y="2189"/>
              <a:ext cx="19" cy="19"/>
            </a:xfrm>
            <a:custGeom>
              <a:avLst/>
              <a:gdLst>
                <a:gd name="T0" fmla="*/ 0 w 8"/>
                <a:gd name="T1" fmla="*/ 4 h 8"/>
                <a:gd name="T2" fmla="*/ 4 w 8"/>
                <a:gd name="T3" fmla="*/ 8 h 8"/>
                <a:gd name="T4" fmla="*/ 8 w 8"/>
                <a:gd name="T5" fmla="*/ 5 h 8"/>
                <a:gd name="T6" fmla="*/ 5 w 8"/>
                <a:gd name="T7" fmla="*/ 0 h 8"/>
                <a:gd name="T8" fmla="*/ 0 w 8"/>
                <a:gd name="T9" fmla="*/ 4 h 8"/>
              </a:gdLst>
              <a:ahLst/>
              <a:cxnLst>
                <a:cxn ang="0">
                  <a:pos x="T0" y="T1"/>
                </a:cxn>
                <a:cxn ang="0">
                  <a:pos x="T2" y="T3"/>
                </a:cxn>
                <a:cxn ang="0">
                  <a:pos x="T4" y="T5"/>
                </a:cxn>
                <a:cxn ang="0">
                  <a:pos x="T6" y="T7"/>
                </a:cxn>
                <a:cxn ang="0">
                  <a:pos x="T8" y="T9"/>
                </a:cxn>
              </a:cxnLst>
              <a:rect l="0" t="0" r="r" b="b"/>
              <a:pathLst>
                <a:path w="8" h="8">
                  <a:moveTo>
                    <a:pt x="0" y="4"/>
                  </a:moveTo>
                  <a:cubicBezTo>
                    <a:pt x="0" y="6"/>
                    <a:pt x="2" y="8"/>
                    <a:pt x="4" y="8"/>
                  </a:cubicBezTo>
                  <a:cubicBezTo>
                    <a:pt x="6" y="8"/>
                    <a:pt x="8" y="6"/>
                    <a:pt x="8" y="5"/>
                  </a:cubicBezTo>
                  <a:cubicBezTo>
                    <a:pt x="8" y="2"/>
                    <a:pt x="6" y="0"/>
                    <a:pt x="5" y="0"/>
                  </a:cubicBezTo>
                  <a:cubicBezTo>
                    <a:pt x="2" y="0"/>
                    <a:pt x="0" y="2"/>
                    <a:pt x="0" y="4"/>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67" name="Freeform 57"/>
            <p:cNvSpPr>
              <a:spLocks/>
            </p:cNvSpPr>
            <p:nvPr/>
          </p:nvSpPr>
          <p:spPr bwMode="auto">
            <a:xfrm>
              <a:off x="4132" y="1899"/>
              <a:ext cx="26" cy="33"/>
            </a:xfrm>
            <a:custGeom>
              <a:avLst/>
              <a:gdLst>
                <a:gd name="T0" fmla="*/ 11 w 11"/>
                <a:gd name="T1" fmla="*/ 14 h 14"/>
                <a:gd name="T2" fmla="*/ 3 w 11"/>
                <a:gd name="T3" fmla="*/ 0 h 14"/>
                <a:gd name="T4" fmla="*/ 11 w 11"/>
                <a:gd name="T5" fmla="*/ 14 h 14"/>
              </a:gdLst>
              <a:ahLst/>
              <a:cxnLst>
                <a:cxn ang="0">
                  <a:pos x="T0" y="T1"/>
                </a:cxn>
                <a:cxn ang="0">
                  <a:pos x="T2" y="T3"/>
                </a:cxn>
                <a:cxn ang="0">
                  <a:pos x="T4" y="T5"/>
                </a:cxn>
              </a:cxnLst>
              <a:rect l="0" t="0" r="r" b="b"/>
              <a:pathLst>
                <a:path w="11" h="14">
                  <a:moveTo>
                    <a:pt x="11" y="14"/>
                  </a:moveTo>
                  <a:cubicBezTo>
                    <a:pt x="11" y="14"/>
                    <a:pt x="3" y="4"/>
                    <a:pt x="3" y="0"/>
                  </a:cubicBezTo>
                  <a:cubicBezTo>
                    <a:pt x="0" y="4"/>
                    <a:pt x="1" y="13"/>
                    <a:pt x="11" y="14"/>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68" name="Freeform 58"/>
            <p:cNvSpPr>
              <a:spLocks/>
            </p:cNvSpPr>
            <p:nvPr/>
          </p:nvSpPr>
          <p:spPr bwMode="auto">
            <a:xfrm>
              <a:off x="4144" y="1896"/>
              <a:ext cx="26" cy="36"/>
            </a:xfrm>
            <a:custGeom>
              <a:avLst/>
              <a:gdLst>
                <a:gd name="T0" fmla="*/ 7 w 11"/>
                <a:gd name="T1" fmla="*/ 15 h 15"/>
                <a:gd name="T2" fmla="*/ 11 w 11"/>
                <a:gd name="T3" fmla="*/ 0 h 15"/>
                <a:gd name="T4" fmla="*/ 7 w 11"/>
                <a:gd name="T5" fmla="*/ 15 h 15"/>
              </a:gdLst>
              <a:ahLst/>
              <a:cxnLst>
                <a:cxn ang="0">
                  <a:pos x="T0" y="T1"/>
                </a:cxn>
                <a:cxn ang="0">
                  <a:pos x="T2" y="T3"/>
                </a:cxn>
                <a:cxn ang="0">
                  <a:pos x="T4" y="T5"/>
                </a:cxn>
              </a:cxnLst>
              <a:rect l="0" t="0" r="r" b="b"/>
              <a:pathLst>
                <a:path w="11" h="15">
                  <a:moveTo>
                    <a:pt x="7" y="15"/>
                  </a:moveTo>
                  <a:cubicBezTo>
                    <a:pt x="7" y="15"/>
                    <a:pt x="8" y="4"/>
                    <a:pt x="11" y="0"/>
                  </a:cubicBezTo>
                  <a:cubicBezTo>
                    <a:pt x="5" y="1"/>
                    <a:pt x="0" y="8"/>
                    <a:pt x="7" y="15"/>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69" name="Freeform 59"/>
            <p:cNvSpPr>
              <a:spLocks/>
            </p:cNvSpPr>
            <p:nvPr/>
          </p:nvSpPr>
          <p:spPr bwMode="auto">
            <a:xfrm>
              <a:off x="3369" y="2088"/>
              <a:ext cx="140" cy="94"/>
            </a:xfrm>
            <a:custGeom>
              <a:avLst/>
              <a:gdLst>
                <a:gd name="T0" fmla="*/ 49 w 59"/>
                <a:gd name="T1" fmla="*/ 1 h 40"/>
                <a:gd name="T2" fmla="*/ 6 w 59"/>
                <a:gd name="T3" fmla="*/ 9 h 40"/>
                <a:gd name="T4" fmla="*/ 22 w 59"/>
                <a:gd name="T5" fmla="*/ 12 h 40"/>
                <a:gd name="T6" fmla="*/ 0 w 59"/>
                <a:gd name="T7" fmla="*/ 28 h 40"/>
                <a:gd name="T8" fmla="*/ 29 w 59"/>
                <a:gd name="T9" fmla="*/ 21 h 40"/>
                <a:gd name="T10" fmla="*/ 15 w 59"/>
                <a:gd name="T11" fmla="*/ 40 h 40"/>
                <a:gd name="T12" fmla="*/ 49 w 59"/>
                <a:gd name="T13" fmla="*/ 25 h 40"/>
                <a:gd name="T14" fmla="*/ 48 w 59"/>
                <a:gd name="T15" fmla="*/ 5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40">
                  <a:moveTo>
                    <a:pt x="49" y="1"/>
                  </a:moveTo>
                  <a:cubicBezTo>
                    <a:pt x="49" y="1"/>
                    <a:pt x="21" y="0"/>
                    <a:pt x="6" y="9"/>
                  </a:cubicBezTo>
                  <a:cubicBezTo>
                    <a:pt x="16" y="9"/>
                    <a:pt x="22" y="12"/>
                    <a:pt x="22" y="12"/>
                  </a:cubicBezTo>
                  <a:cubicBezTo>
                    <a:pt x="22" y="12"/>
                    <a:pt x="1" y="18"/>
                    <a:pt x="0" y="28"/>
                  </a:cubicBezTo>
                  <a:cubicBezTo>
                    <a:pt x="13" y="22"/>
                    <a:pt x="29" y="21"/>
                    <a:pt x="29" y="21"/>
                  </a:cubicBezTo>
                  <a:cubicBezTo>
                    <a:pt x="29" y="21"/>
                    <a:pt x="16" y="31"/>
                    <a:pt x="15" y="40"/>
                  </a:cubicBezTo>
                  <a:cubicBezTo>
                    <a:pt x="27" y="34"/>
                    <a:pt x="41" y="26"/>
                    <a:pt x="49" y="25"/>
                  </a:cubicBezTo>
                  <a:cubicBezTo>
                    <a:pt x="59" y="24"/>
                    <a:pt x="48" y="5"/>
                    <a:pt x="48" y="5"/>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70" name="Freeform 60"/>
            <p:cNvSpPr>
              <a:spLocks/>
            </p:cNvSpPr>
            <p:nvPr/>
          </p:nvSpPr>
          <p:spPr bwMode="auto">
            <a:xfrm>
              <a:off x="4172" y="2102"/>
              <a:ext cx="137" cy="94"/>
            </a:xfrm>
            <a:custGeom>
              <a:avLst/>
              <a:gdLst>
                <a:gd name="T0" fmla="*/ 8 w 58"/>
                <a:gd name="T1" fmla="*/ 2 h 40"/>
                <a:gd name="T2" fmla="*/ 52 w 58"/>
                <a:gd name="T3" fmla="*/ 9 h 40"/>
                <a:gd name="T4" fmla="*/ 35 w 58"/>
                <a:gd name="T5" fmla="*/ 12 h 40"/>
                <a:gd name="T6" fmla="*/ 58 w 58"/>
                <a:gd name="T7" fmla="*/ 28 h 40"/>
                <a:gd name="T8" fmla="*/ 28 w 58"/>
                <a:gd name="T9" fmla="*/ 21 h 40"/>
                <a:gd name="T10" fmla="*/ 43 w 58"/>
                <a:gd name="T11" fmla="*/ 40 h 40"/>
                <a:gd name="T12" fmla="*/ 8 w 58"/>
                <a:gd name="T13" fmla="*/ 25 h 40"/>
                <a:gd name="T14" fmla="*/ 9 w 58"/>
                <a:gd name="T15" fmla="*/ 5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40">
                  <a:moveTo>
                    <a:pt x="8" y="2"/>
                  </a:moveTo>
                  <a:cubicBezTo>
                    <a:pt x="8" y="2"/>
                    <a:pt x="38" y="0"/>
                    <a:pt x="52" y="9"/>
                  </a:cubicBezTo>
                  <a:cubicBezTo>
                    <a:pt x="41" y="9"/>
                    <a:pt x="35" y="12"/>
                    <a:pt x="35" y="12"/>
                  </a:cubicBezTo>
                  <a:cubicBezTo>
                    <a:pt x="35" y="12"/>
                    <a:pt x="57" y="18"/>
                    <a:pt x="58" y="28"/>
                  </a:cubicBezTo>
                  <a:cubicBezTo>
                    <a:pt x="45" y="22"/>
                    <a:pt x="28" y="21"/>
                    <a:pt x="28" y="21"/>
                  </a:cubicBezTo>
                  <a:cubicBezTo>
                    <a:pt x="28" y="21"/>
                    <a:pt x="42" y="31"/>
                    <a:pt x="43" y="40"/>
                  </a:cubicBezTo>
                  <a:cubicBezTo>
                    <a:pt x="31" y="34"/>
                    <a:pt x="17" y="26"/>
                    <a:pt x="8" y="25"/>
                  </a:cubicBezTo>
                  <a:cubicBezTo>
                    <a:pt x="0" y="24"/>
                    <a:pt x="9" y="5"/>
                    <a:pt x="9" y="5"/>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71" name="Freeform 61"/>
            <p:cNvSpPr>
              <a:spLocks/>
            </p:cNvSpPr>
            <p:nvPr/>
          </p:nvSpPr>
          <p:spPr bwMode="auto">
            <a:xfrm>
              <a:off x="3815" y="2414"/>
              <a:ext cx="64" cy="539"/>
            </a:xfrm>
            <a:custGeom>
              <a:avLst/>
              <a:gdLst>
                <a:gd name="T0" fmla="*/ 52 w 52"/>
                <a:gd name="T1" fmla="*/ 0 h 368"/>
                <a:gd name="T2" fmla="*/ 43 w 52"/>
                <a:gd name="T3" fmla="*/ 368 h 368"/>
                <a:gd name="T4" fmla="*/ 0 w 52"/>
                <a:gd name="T5" fmla="*/ 368 h 368"/>
                <a:gd name="T6" fmla="*/ 5 w 52"/>
                <a:gd name="T7" fmla="*/ 26 h 368"/>
                <a:gd name="T8" fmla="*/ 52 w 52"/>
                <a:gd name="T9" fmla="*/ 0 h 368"/>
                <a:gd name="T10" fmla="*/ 52 w 52"/>
                <a:gd name="T11" fmla="*/ 0 h 368"/>
                <a:gd name="T12" fmla="*/ 52 w 52"/>
                <a:gd name="T13" fmla="*/ 0 h 368"/>
              </a:gdLst>
              <a:ahLst/>
              <a:cxnLst>
                <a:cxn ang="0">
                  <a:pos x="T0" y="T1"/>
                </a:cxn>
                <a:cxn ang="0">
                  <a:pos x="T2" y="T3"/>
                </a:cxn>
                <a:cxn ang="0">
                  <a:pos x="T4" y="T5"/>
                </a:cxn>
                <a:cxn ang="0">
                  <a:pos x="T6" y="T7"/>
                </a:cxn>
                <a:cxn ang="0">
                  <a:pos x="T8" y="T9"/>
                </a:cxn>
                <a:cxn ang="0">
                  <a:pos x="T10" y="T11"/>
                </a:cxn>
                <a:cxn ang="0">
                  <a:pos x="T12" y="T13"/>
                </a:cxn>
              </a:cxnLst>
              <a:rect l="0" t="0" r="r" b="b"/>
              <a:pathLst>
                <a:path w="52" h="368">
                  <a:moveTo>
                    <a:pt x="52" y="0"/>
                  </a:moveTo>
                  <a:lnTo>
                    <a:pt x="43" y="368"/>
                  </a:lnTo>
                  <a:lnTo>
                    <a:pt x="0" y="368"/>
                  </a:lnTo>
                  <a:lnTo>
                    <a:pt x="5" y="26"/>
                  </a:lnTo>
                  <a:lnTo>
                    <a:pt x="52" y="0"/>
                  </a:lnTo>
                  <a:lnTo>
                    <a:pt x="52" y="0"/>
                  </a:lnTo>
                  <a:lnTo>
                    <a:pt x="52" y="0"/>
                  </a:ln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72" name="Freeform 62"/>
            <p:cNvSpPr>
              <a:spLocks/>
            </p:cNvSpPr>
            <p:nvPr/>
          </p:nvSpPr>
          <p:spPr bwMode="auto">
            <a:xfrm>
              <a:off x="3679" y="2388"/>
              <a:ext cx="304" cy="153"/>
            </a:xfrm>
            <a:custGeom>
              <a:avLst/>
              <a:gdLst>
                <a:gd name="T0" fmla="*/ 110 w 129"/>
                <a:gd name="T1" fmla="*/ 9 h 65"/>
                <a:gd name="T2" fmla="*/ 127 w 129"/>
                <a:gd name="T3" fmla="*/ 43 h 65"/>
                <a:gd name="T4" fmla="*/ 114 w 129"/>
                <a:gd name="T5" fmla="*/ 33 h 65"/>
                <a:gd name="T6" fmla="*/ 113 w 129"/>
                <a:gd name="T7" fmla="*/ 58 h 65"/>
                <a:gd name="T8" fmla="*/ 100 w 129"/>
                <a:gd name="T9" fmla="*/ 44 h 65"/>
                <a:gd name="T10" fmla="*/ 95 w 129"/>
                <a:gd name="T11" fmla="*/ 63 h 65"/>
                <a:gd name="T12" fmla="*/ 90 w 129"/>
                <a:gd name="T13" fmla="*/ 37 h 65"/>
                <a:gd name="T14" fmla="*/ 77 w 129"/>
                <a:gd name="T15" fmla="*/ 64 h 65"/>
                <a:gd name="T16" fmla="*/ 74 w 129"/>
                <a:gd name="T17" fmla="*/ 42 h 65"/>
                <a:gd name="T18" fmla="*/ 55 w 129"/>
                <a:gd name="T19" fmla="*/ 65 h 65"/>
                <a:gd name="T20" fmla="*/ 55 w 129"/>
                <a:gd name="T21" fmla="*/ 39 h 65"/>
                <a:gd name="T22" fmla="*/ 42 w 129"/>
                <a:gd name="T23" fmla="*/ 54 h 65"/>
                <a:gd name="T24" fmla="*/ 36 w 129"/>
                <a:gd name="T25" fmla="*/ 34 h 65"/>
                <a:gd name="T26" fmla="*/ 16 w 129"/>
                <a:gd name="T27" fmla="*/ 57 h 65"/>
                <a:gd name="T28" fmla="*/ 18 w 129"/>
                <a:gd name="T29" fmla="*/ 28 h 65"/>
                <a:gd name="T30" fmla="*/ 1 w 129"/>
                <a:gd name="T31" fmla="*/ 43 h 65"/>
                <a:gd name="T32" fmla="*/ 16 w 129"/>
                <a:gd name="T33" fmla="*/ 21 h 65"/>
                <a:gd name="T34" fmla="*/ 70 w 129"/>
                <a:gd name="T35" fmla="*/ 0 h 65"/>
                <a:gd name="T36" fmla="*/ 110 w 129"/>
                <a:gd name="T37" fmla="*/ 9 h 65"/>
                <a:gd name="T38" fmla="*/ 110 w 129"/>
                <a:gd name="T39" fmla="*/ 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9" h="65">
                  <a:moveTo>
                    <a:pt x="110" y="9"/>
                  </a:moveTo>
                  <a:cubicBezTo>
                    <a:pt x="112" y="12"/>
                    <a:pt x="129" y="28"/>
                    <a:pt x="127" y="43"/>
                  </a:cubicBezTo>
                  <a:cubicBezTo>
                    <a:pt x="122" y="36"/>
                    <a:pt x="114" y="33"/>
                    <a:pt x="114" y="33"/>
                  </a:cubicBezTo>
                  <a:cubicBezTo>
                    <a:pt x="114" y="33"/>
                    <a:pt x="118" y="43"/>
                    <a:pt x="113" y="58"/>
                  </a:cubicBezTo>
                  <a:cubicBezTo>
                    <a:pt x="110" y="48"/>
                    <a:pt x="100" y="44"/>
                    <a:pt x="100" y="44"/>
                  </a:cubicBezTo>
                  <a:cubicBezTo>
                    <a:pt x="100" y="44"/>
                    <a:pt x="95" y="58"/>
                    <a:pt x="95" y="63"/>
                  </a:cubicBezTo>
                  <a:cubicBezTo>
                    <a:pt x="85" y="51"/>
                    <a:pt x="90" y="37"/>
                    <a:pt x="90" y="37"/>
                  </a:cubicBezTo>
                  <a:cubicBezTo>
                    <a:pt x="90" y="37"/>
                    <a:pt x="77" y="58"/>
                    <a:pt x="77" y="64"/>
                  </a:cubicBezTo>
                  <a:cubicBezTo>
                    <a:pt x="68" y="56"/>
                    <a:pt x="74" y="42"/>
                    <a:pt x="74" y="42"/>
                  </a:cubicBezTo>
                  <a:cubicBezTo>
                    <a:pt x="74" y="42"/>
                    <a:pt x="55" y="61"/>
                    <a:pt x="55" y="65"/>
                  </a:cubicBezTo>
                  <a:cubicBezTo>
                    <a:pt x="46" y="57"/>
                    <a:pt x="53" y="43"/>
                    <a:pt x="55" y="39"/>
                  </a:cubicBezTo>
                  <a:cubicBezTo>
                    <a:pt x="58" y="36"/>
                    <a:pt x="43" y="43"/>
                    <a:pt x="42" y="54"/>
                  </a:cubicBezTo>
                  <a:cubicBezTo>
                    <a:pt x="30" y="51"/>
                    <a:pt x="36" y="34"/>
                    <a:pt x="36" y="34"/>
                  </a:cubicBezTo>
                  <a:cubicBezTo>
                    <a:pt x="36" y="34"/>
                    <a:pt x="18" y="43"/>
                    <a:pt x="16" y="57"/>
                  </a:cubicBezTo>
                  <a:cubicBezTo>
                    <a:pt x="4" y="51"/>
                    <a:pt x="18" y="28"/>
                    <a:pt x="18" y="28"/>
                  </a:cubicBezTo>
                  <a:cubicBezTo>
                    <a:pt x="18" y="28"/>
                    <a:pt x="2" y="39"/>
                    <a:pt x="1" y="43"/>
                  </a:cubicBezTo>
                  <a:cubicBezTo>
                    <a:pt x="0" y="28"/>
                    <a:pt x="8" y="26"/>
                    <a:pt x="16" y="21"/>
                  </a:cubicBezTo>
                  <a:cubicBezTo>
                    <a:pt x="23" y="15"/>
                    <a:pt x="70" y="0"/>
                    <a:pt x="70" y="0"/>
                  </a:cubicBezTo>
                  <a:cubicBezTo>
                    <a:pt x="110" y="9"/>
                    <a:pt x="110" y="9"/>
                    <a:pt x="110" y="9"/>
                  </a:cubicBezTo>
                  <a:cubicBezTo>
                    <a:pt x="110" y="9"/>
                    <a:pt x="110" y="9"/>
                    <a:pt x="110" y="9"/>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73" name="Freeform 63"/>
            <p:cNvSpPr>
              <a:spLocks/>
            </p:cNvSpPr>
            <p:nvPr/>
          </p:nvSpPr>
          <p:spPr bwMode="auto">
            <a:xfrm>
              <a:off x="3457" y="2073"/>
              <a:ext cx="779" cy="357"/>
            </a:xfrm>
            <a:custGeom>
              <a:avLst/>
              <a:gdLst>
                <a:gd name="T0" fmla="*/ 193 w 330"/>
                <a:gd name="T1" fmla="*/ 0 h 151"/>
                <a:gd name="T2" fmla="*/ 260 w 330"/>
                <a:gd name="T3" fmla="*/ 3 h 151"/>
                <a:gd name="T4" fmla="*/ 320 w 330"/>
                <a:gd name="T5" fmla="*/ 7 h 151"/>
                <a:gd name="T6" fmla="*/ 322 w 330"/>
                <a:gd name="T7" fmla="*/ 42 h 151"/>
                <a:gd name="T8" fmla="*/ 218 w 330"/>
                <a:gd name="T9" fmla="*/ 40 h 151"/>
                <a:gd name="T10" fmla="*/ 224 w 330"/>
                <a:gd name="T11" fmla="*/ 137 h 151"/>
                <a:gd name="T12" fmla="*/ 101 w 330"/>
                <a:gd name="T13" fmla="*/ 143 h 151"/>
                <a:gd name="T14" fmla="*/ 101 w 330"/>
                <a:gd name="T15" fmla="*/ 39 h 151"/>
                <a:gd name="T16" fmla="*/ 9 w 330"/>
                <a:gd name="T17" fmla="*/ 34 h 151"/>
                <a:gd name="T18" fmla="*/ 13 w 330"/>
                <a:gd name="T19" fmla="*/ 3 h 151"/>
                <a:gd name="T20" fmla="*/ 137 w 330"/>
                <a:gd name="T21" fmla="*/ 1 h 151"/>
                <a:gd name="T22" fmla="*/ 193 w 330"/>
                <a:gd name="T23" fmla="*/ 0 h 151"/>
                <a:gd name="T24" fmla="*/ 193 w 330"/>
                <a:gd name="T25"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0" h="151">
                  <a:moveTo>
                    <a:pt x="193" y="0"/>
                  </a:moveTo>
                  <a:cubicBezTo>
                    <a:pt x="260" y="3"/>
                    <a:pt x="260" y="3"/>
                    <a:pt x="260" y="3"/>
                  </a:cubicBezTo>
                  <a:cubicBezTo>
                    <a:pt x="260" y="3"/>
                    <a:pt x="308" y="1"/>
                    <a:pt x="320" y="7"/>
                  </a:cubicBezTo>
                  <a:cubicBezTo>
                    <a:pt x="328" y="11"/>
                    <a:pt x="330" y="29"/>
                    <a:pt x="322" y="42"/>
                  </a:cubicBezTo>
                  <a:cubicBezTo>
                    <a:pt x="312" y="59"/>
                    <a:pt x="222" y="34"/>
                    <a:pt x="218" y="40"/>
                  </a:cubicBezTo>
                  <a:cubicBezTo>
                    <a:pt x="212" y="52"/>
                    <a:pt x="240" y="125"/>
                    <a:pt x="224" y="137"/>
                  </a:cubicBezTo>
                  <a:cubicBezTo>
                    <a:pt x="208" y="149"/>
                    <a:pt x="109" y="151"/>
                    <a:pt x="101" y="143"/>
                  </a:cubicBezTo>
                  <a:cubicBezTo>
                    <a:pt x="86" y="128"/>
                    <a:pt x="108" y="60"/>
                    <a:pt x="101" y="39"/>
                  </a:cubicBezTo>
                  <a:cubicBezTo>
                    <a:pt x="97" y="27"/>
                    <a:pt x="17" y="71"/>
                    <a:pt x="9" y="34"/>
                  </a:cubicBezTo>
                  <a:cubicBezTo>
                    <a:pt x="8" y="27"/>
                    <a:pt x="0" y="4"/>
                    <a:pt x="13" y="3"/>
                  </a:cubicBezTo>
                  <a:cubicBezTo>
                    <a:pt x="26" y="1"/>
                    <a:pt x="137" y="1"/>
                    <a:pt x="137" y="1"/>
                  </a:cubicBezTo>
                  <a:cubicBezTo>
                    <a:pt x="193" y="0"/>
                    <a:pt x="193" y="0"/>
                    <a:pt x="193" y="0"/>
                  </a:cubicBezTo>
                  <a:cubicBezTo>
                    <a:pt x="193" y="0"/>
                    <a:pt x="193" y="0"/>
                    <a:pt x="193" y="0"/>
                  </a:cubicBez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solidFill>
              </a:endParaRPr>
            </a:p>
          </p:txBody>
        </p:sp>
        <p:sp>
          <p:nvSpPr>
            <p:cNvPr id="274" name="Freeform 64"/>
            <p:cNvSpPr>
              <a:spLocks/>
            </p:cNvSpPr>
            <p:nvPr/>
          </p:nvSpPr>
          <p:spPr bwMode="auto">
            <a:xfrm>
              <a:off x="3702" y="1828"/>
              <a:ext cx="300" cy="304"/>
            </a:xfrm>
            <a:custGeom>
              <a:avLst/>
              <a:gdLst>
                <a:gd name="T0" fmla="*/ 63 w 127"/>
                <a:gd name="T1" fmla="*/ 3 h 129"/>
                <a:gd name="T2" fmla="*/ 120 w 127"/>
                <a:gd name="T3" fmla="*/ 65 h 129"/>
                <a:gd name="T4" fmla="*/ 3 w 127"/>
                <a:gd name="T5" fmla="*/ 61 h 129"/>
                <a:gd name="T6" fmla="*/ 63 w 127"/>
                <a:gd name="T7" fmla="*/ 3 h 129"/>
              </a:gdLst>
              <a:ahLst/>
              <a:cxnLst>
                <a:cxn ang="0">
                  <a:pos x="T0" y="T1"/>
                </a:cxn>
                <a:cxn ang="0">
                  <a:pos x="T2" y="T3"/>
                </a:cxn>
                <a:cxn ang="0">
                  <a:pos x="T4" y="T5"/>
                </a:cxn>
                <a:cxn ang="0">
                  <a:pos x="T6" y="T7"/>
                </a:cxn>
              </a:cxnLst>
              <a:rect l="0" t="0" r="r" b="b"/>
              <a:pathLst>
                <a:path w="127" h="129">
                  <a:moveTo>
                    <a:pt x="63" y="3"/>
                  </a:moveTo>
                  <a:cubicBezTo>
                    <a:pt x="89" y="4"/>
                    <a:pt x="127" y="1"/>
                    <a:pt x="120" y="65"/>
                  </a:cubicBezTo>
                  <a:cubicBezTo>
                    <a:pt x="113" y="129"/>
                    <a:pt x="0" y="109"/>
                    <a:pt x="3" y="61"/>
                  </a:cubicBezTo>
                  <a:cubicBezTo>
                    <a:pt x="5" y="12"/>
                    <a:pt x="19" y="0"/>
                    <a:pt x="63" y="3"/>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75" name="Freeform 65"/>
            <p:cNvSpPr>
              <a:spLocks/>
            </p:cNvSpPr>
            <p:nvPr/>
          </p:nvSpPr>
          <p:spPr bwMode="auto">
            <a:xfrm>
              <a:off x="3679" y="2043"/>
              <a:ext cx="311" cy="115"/>
            </a:xfrm>
            <a:custGeom>
              <a:avLst/>
              <a:gdLst>
                <a:gd name="T0" fmla="*/ 83 w 132"/>
                <a:gd name="T1" fmla="*/ 0 h 49"/>
                <a:gd name="T2" fmla="*/ 127 w 132"/>
                <a:gd name="T3" fmla="*/ 27 h 49"/>
                <a:gd name="T4" fmla="*/ 94 w 132"/>
                <a:gd name="T5" fmla="*/ 19 h 49"/>
                <a:gd name="T6" fmla="*/ 93 w 132"/>
                <a:gd name="T7" fmla="*/ 49 h 49"/>
                <a:gd name="T8" fmla="*/ 69 w 132"/>
                <a:gd name="T9" fmla="*/ 21 h 49"/>
                <a:gd name="T10" fmla="*/ 47 w 132"/>
                <a:gd name="T11" fmla="*/ 47 h 49"/>
                <a:gd name="T12" fmla="*/ 38 w 132"/>
                <a:gd name="T13" fmla="*/ 18 h 49"/>
                <a:gd name="T14" fmla="*/ 0 w 132"/>
                <a:gd name="T15" fmla="*/ 26 h 49"/>
                <a:gd name="T16" fmla="*/ 49 w 132"/>
                <a:gd name="T17" fmla="*/ 0 h 49"/>
                <a:gd name="T18" fmla="*/ 83 w 132"/>
                <a:gd name="T19" fmla="*/ 0 h 49"/>
                <a:gd name="T20" fmla="*/ 83 w 132"/>
                <a:gd name="T21"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49">
                  <a:moveTo>
                    <a:pt x="83" y="0"/>
                  </a:moveTo>
                  <a:cubicBezTo>
                    <a:pt x="83" y="0"/>
                    <a:pt x="132" y="13"/>
                    <a:pt x="127" y="27"/>
                  </a:cubicBezTo>
                  <a:cubicBezTo>
                    <a:pt x="115" y="22"/>
                    <a:pt x="109" y="15"/>
                    <a:pt x="94" y="19"/>
                  </a:cubicBezTo>
                  <a:cubicBezTo>
                    <a:pt x="99" y="25"/>
                    <a:pt x="97" y="41"/>
                    <a:pt x="93" y="49"/>
                  </a:cubicBezTo>
                  <a:cubicBezTo>
                    <a:pt x="86" y="36"/>
                    <a:pt x="78" y="26"/>
                    <a:pt x="69" y="21"/>
                  </a:cubicBezTo>
                  <a:cubicBezTo>
                    <a:pt x="61" y="26"/>
                    <a:pt x="52" y="36"/>
                    <a:pt x="47" y="47"/>
                  </a:cubicBezTo>
                  <a:cubicBezTo>
                    <a:pt x="42" y="38"/>
                    <a:pt x="41" y="28"/>
                    <a:pt x="38" y="18"/>
                  </a:cubicBezTo>
                  <a:cubicBezTo>
                    <a:pt x="24" y="19"/>
                    <a:pt x="7" y="23"/>
                    <a:pt x="0" y="26"/>
                  </a:cubicBezTo>
                  <a:cubicBezTo>
                    <a:pt x="21" y="3"/>
                    <a:pt x="49" y="0"/>
                    <a:pt x="49" y="0"/>
                  </a:cubicBezTo>
                  <a:cubicBezTo>
                    <a:pt x="83" y="0"/>
                    <a:pt x="83" y="0"/>
                    <a:pt x="83" y="0"/>
                  </a:cubicBezTo>
                  <a:cubicBezTo>
                    <a:pt x="83" y="0"/>
                    <a:pt x="83" y="0"/>
                    <a:pt x="83" y="0"/>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76" name="Freeform 66"/>
            <p:cNvSpPr>
              <a:spLocks/>
            </p:cNvSpPr>
            <p:nvPr/>
          </p:nvSpPr>
          <p:spPr bwMode="auto">
            <a:xfrm>
              <a:off x="3665" y="2376"/>
              <a:ext cx="325" cy="113"/>
            </a:xfrm>
            <a:custGeom>
              <a:avLst/>
              <a:gdLst>
                <a:gd name="T0" fmla="*/ 107 w 138"/>
                <a:gd name="T1" fmla="*/ 0 h 48"/>
                <a:gd name="T2" fmla="*/ 133 w 138"/>
                <a:gd name="T3" fmla="*/ 24 h 48"/>
                <a:gd name="T4" fmla="*/ 113 w 138"/>
                <a:gd name="T5" fmla="*/ 22 h 48"/>
                <a:gd name="T6" fmla="*/ 111 w 138"/>
                <a:gd name="T7" fmla="*/ 48 h 48"/>
                <a:gd name="T8" fmla="*/ 75 w 138"/>
                <a:gd name="T9" fmla="*/ 31 h 48"/>
                <a:gd name="T10" fmla="*/ 66 w 138"/>
                <a:gd name="T11" fmla="*/ 46 h 48"/>
                <a:gd name="T12" fmla="*/ 44 w 138"/>
                <a:gd name="T13" fmla="*/ 30 h 48"/>
                <a:gd name="T14" fmla="*/ 24 w 138"/>
                <a:gd name="T15" fmla="*/ 44 h 48"/>
                <a:gd name="T16" fmla="*/ 20 w 138"/>
                <a:gd name="T17" fmla="*/ 27 h 48"/>
                <a:gd name="T18" fmla="*/ 3 w 138"/>
                <a:gd name="T19" fmla="*/ 31 h 48"/>
                <a:gd name="T20" fmla="*/ 22 w 138"/>
                <a:gd name="T21" fmla="*/ 11 h 48"/>
                <a:gd name="T22" fmla="*/ 107 w 138"/>
                <a:gd name="T23" fmla="*/ 0 h 48"/>
                <a:gd name="T24" fmla="*/ 107 w 138"/>
                <a:gd name="T2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8" h="48">
                  <a:moveTo>
                    <a:pt x="107" y="0"/>
                  </a:moveTo>
                  <a:cubicBezTo>
                    <a:pt x="107" y="0"/>
                    <a:pt x="138" y="16"/>
                    <a:pt x="133" y="24"/>
                  </a:cubicBezTo>
                  <a:cubicBezTo>
                    <a:pt x="125" y="20"/>
                    <a:pt x="117" y="19"/>
                    <a:pt x="113" y="22"/>
                  </a:cubicBezTo>
                  <a:cubicBezTo>
                    <a:pt x="114" y="28"/>
                    <a:pt x="117" y="45"/>
                    <a:pt x="111" y="48"/>
                  </a:cubicBezTo>
                  <a:cubicBezTo>
                    <a:pt x="104" y="41"/>
                    <a:pt x="85" y="28"/>
                    <a:pt x="75" y="31"/>
                  </a:cubicBezTo>
                  <a:cubicBezTo>
                    <a:pt x="71" y="32"/>
                    <a:pt x="68" y="38"/>
                    <a:pt x="66" y="46"/>
                  </a:cubicBezTo>
                  <a:cubicBezTo>
                    <a:pt x="59" y="46"/>
                    <a:pt x="51" y="30"/>
                    <a:pt x="44" y="30"/>
                  </a:cubicBezTo>
                  <a:cubicBezTo>
                    <a:pt x="38" y="30"/>
                    <a:pt x="29" y="35"/>
                    <a:pt x="24" y="44"/>
                  </a:cubicBezTo>
                  <a:cubicBezTo>
                    <a:pt x="20" y="43"/>
                    <a:pt x="17" y="36"/>
                    <a:pt x="20" y="27"/>
                  </a:cubicBezTo>
                  <a:cubicBezTo>
                    <a:pt x="17" y="25"/>
                    <a:pt x="10" y="27"/>
                    <a:pt x="3" y="31"/>
                  </a:cubicBezTo>
                  <a:cubicBezTo>
                    <a:pt x="0" y="25"/>
                    <a:pt x="22" y="11"/>
                    <a:pt x="22" y="11"/>
                  </a:cubicBezTo>
                  <a:cubicBezTo>
                    <a:pt x="107" y="0"/>
                    <a:pt x="107" y="0"/>
                    <a:pt x="107" y="0"/>
                  </a:cubicBezTo>
                  <a:cubicBezTo>
                    <a:pt x="107" y="0"/>
                    <a:pt x="107" y="0"/>
                    <a:pt x="107" y="0"/>
                  </a:cubicBez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77" name="Freeform 67"/>
            <p:cNvSpPr>
              <a:spLocks/>
            </p:cNvSpPr>
            <p:nvPr/>
          </p:nvSpPr>
          <p:spPr bwMode="auto">
            <a:xfrm>
              <a:off x="3650" y="1563"/>
              <a:ext cx="399" cy="369"/>
            </a:xfrm>
            <a:custGeom>
              <a:avLst/>
              <a:gdLst>
                <a:gd name="T0" fmla="*/ 169 w 169"/>
                <a:gd name="T1" fmla="*/ 129 h 156"/>
                <a:gd name="T2" fmla="*/ 107 w 169"/>
                <a:gd name="T3" fmla="*/ 141 h 156"/>
                <a:gd name="T4" fmla="*/ 2 w 169"/>
                <a:gd name="T5" fmla="*/ 127 h 156"/>
                <a:gd name="T6" fmla="*/ 53 w 169"/>
                <a:gd name="T7" fmla="*/ 111 h 156"/>
                <a:gd name="T8" fmla="*/ 54 w 169"/>
                <a:gd name="T9" fmla="*/ 47 h 156"/>
                <a:gd name="T10" fmla="*/ 16 w 169"/>
                <a:gd name="T11" fmla="*/ 44 h 156"/>
                <a:gd name="T12" fmla="*/ 15 w 169"/>
                <a:gd name="T13" fmla="*/ 10 h 156"/>
                <a:gd name="T14" fmla="*/ 0 w 169"/>
                <a:gd name="T15" fmla="*/ 5 h 156"/>
                <a:gd name="T16" fmla="*/ 22 w 169"/>
                <a:gd name="T17" fmla="*/ 4 h 156"/>
                <a:gd name="T18" fmla="*/ 20 w 169"/>
                <a:gd name="T19" fmla="*/ 29 h 156"/>
                <a:gd name="T20" fmla="*/ 26 w 169"/>
                <a:gd name="T21" fmla="*/ 39 h 156"/>
                <a:gd name="T22" fmla="*/ 58 w 169"/>
                <a:gd name="T23" fmla="*/ 31 h 156"/>
                <a:gd name="T24" fmla="*/ 111 w 169"/>
                <a:gd name="T25" fmla="*/ 84 h 156"/>
                <a:gd name="T26" fmla="*/ 116 w 169"/>
                <a:gd name="T27" fmla="*/ 11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56">
                  <a:moveTo>
                    <a:pt x="169" y="129"/>
                  </a:moveTo>
                  <a:cubicBezTo>
                    <a:pt x="161" y="142"/>
                    <a:pt x="135" y="147"/>
                    <a:pt x="107" y="141"/>
                  </a:cubicBezTo>
                  <a:cubicBezTo>
                    <a:pt x="79" y="135"/>
                    <a:pt x="25" y="156"/>
                    <a:pt x="2" y="127"/>
                  </a:cubicBezTo>
                  <a:cubicBezTo>
                    <a:pt x="17" y="120"/>
                    <a:pt x="53" y="111"/>
                    <a:pt x="53" y="111"/>
                  </a:cubicBezTo>
                  <a:cubicBezTo>
                    <a:pt x="49" y="102"/>
                    <a:pt x="65" y="59"/>
                    <a:pt x="54" y="47"/>
                  </a:cubicBezTo>
                  <a:cubicBezTo>
                    <a:pt x="45" y="37"/>
                    <a:pt x="26" y="54"/>
                    <a:pt x="16" y="44"/>
                  </a:cubicBezTo>
                  <a:cubicBezTo>
                    <a:pt x="3" y="33"/>
                    <a:pt x="17" y="13"/>
                    <a:pt x="15" y="10"/>
                  </a:cubicBezTo>
                  <a:cubicBezTo>
                    <a:pt x="13" y="6"/>
                    <a:pt x="0" y="5"/>
                    <a:pt x="0" y="5"/>
                  </a:cubicBezTo>
                  <a:cubicBezTo>
                    <a:pt x="0" y="5"/>
                    <a:pt x="18" y="0"/>
                    <a:pt x="22" y="4"/>
                  </a:cubicBezTo>
                  <a:cubicBezTo>
                    <a:pt x="26" y="6"/>
                    <a:pt x="19" y="24"/>
                    <a:pt x="20" y="29"/>
                  </a:cubicBezTo>
                  <a:cubicBezTo>
                    <a:pt x="21" y="34"/>
                    <a:pt x="23" y="38"/>
                    <a:pt x="26" y="39"/>
                  </a:cubicBezTo>
                  <a:cubicBezTo>
                    <a:pt x="29" y="40"/>
                    <a:pt x="42" y="31"/>
                    <a:pt x="58" y="31"/>
                  </a:cubicBezTo>
                  <a:cubicBezTo>
                    <a:pt x="95" y="30"/>
                    <a:pt x="108" y="76"/>
                    <a:pt x="111" y="84"/>
                  </a:cubicBezTo>
                  <a:cubicBezTo>
                    <a:pt x="112" y="90"/>
                    <a:pt x="119" y="107"/>
                    <a:pt x="116" y="111"/>
                  </a:cubicBezTo>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solidFill>
              </a:endParaRPr>
            </a:p>
          </p:txBody>
        </p:sp>
        <p:sp>
          <p:nvSpPr>
            <p:cNvPr id="278" name="Freeform 68"/>
            <p:cNvSpPr>
              <a:spLocks/>
            </p:cNvSpPr>
            <p:nvPr/>
          </p:nvSpPr>
          <p:spPr bwMode="auto">
            <a:xfrm>
              <a:off x="3863" y="1920"/>
              <a:ext cx="66" cy="40"/>
            </a:xfrm>
            <a:custGeom>
              <a:avLst/>
              <a:gdLst>
                <a:gd name="T0" fmla="*/ 21 w 28"/>
                <a:gd name="T1" fmla="*/ 0 h 17"/>
                <a:gd name="T2" fmla="*/ 13 w 28"/>
                <a:gd name="T3" fmla="*/ 17 h 17"/>
                <a:gd name="T4" fmla="*/ 4 w 28"/>
                <a:gd name="T5" fmla="*/ 0 h 17"/>
                <a:gd name="T6" fmla="*/ 15 w 28"/>
                <a:gd name="T7" fmla="*/ 12 h 17"/>
                <a:gd name="T8" fmla="*/ 21 w 28"/>
                <a:gd name="T9" fmla="*/ 0 h 17"/>
              </a:gdLst>
              <a:ahLst/>
              <a:cxnLst>
                <a:cxn ang="0">
                  <a:pos x="T0" y="T1"/>
                </a:cxn>
                <a:cxn ang="0">
                  <a:pos x="T2" y="T3"/>
                </a:cxn>
                <a:cxn ang="0">
                  <a:pos x="T4" y="T5"/>
                </a:cxn>
                <a:cxn ang="0">
                  <a:pos x="T6" y="T7"/>
                </a:cxn>
                <a:cxn ang="0">
                  <a:pos x="T8" y="T9"/>
                </a:cxn>
              </a:cxnLst>
              <a:rect l="0" t="0" r="r" b="b"/>
              <a:pathLst>
                <a:path w="28" h="17">
                  <a:moveTo>
                    <a:pt x="21" y="0"/>
                  </a:moveTo>
                  <a:cubicBezTo>
                    <a:pt x="21" y="0"/>
                    <a:pt x="28" y="17"/>
                    <a:pt x="13" y="17"/>
                  </a:cubicBezTo>
                  <a:cubicBezTo>
                    <a:pt x="0" y="17"/>
                    <a:pt x="4" y="0"/>
                    <a:pt x="4" y="0"/>
                  </a:cubicBezTo>
                  <a:cubicBezTo>
                    <a:pt x="4" y="0"/>
                    <a:pt x="6" y="13"/>
                    <a:pt x="15" y="12"/>
                  </a:cubicBezTo>
                  <a:cubicBezTo>
                    <a:pt x="19" y="12"/>
                    <a:pt x="21" y="0"/>
                    <a:pt x="21"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79" name="Freeform 69"/>
            <p:cNvSpPr>
              <a:spLocks/>
            </p:cNvSpPr>
            <p:nvPr/>
          </p:nvSpPr>
          <p:spPr bwMode="auto">
            <a:xfrm>
              <a:off x="3780" y="1920"/>
              <a:ext cx="62" cy="40"/>
            </a:xfrm>
            <a:custGeom>
              <a:avLst/>
              <a:gdLst>
                <a:gd name="T0" fmla="*/ 20 w 26"/>
                <a:gd name="T1" fmla="*/ 0 h 17"/>
                <a:gd name="T2" fmla="*/ 12 w 26"/>
                <a:gd name="T3" fmla="*/ 17 h 17"/>
                <a:gd name="T4" fmla="*/ 3 w 26"/>
                <a:gd name="T5" fmla="*/ 0 h 17"/>
                <a:gd name="T6" fmla="*/ 13 w 26"/>
                <a:gd name="T7" fmla="*/ 12 h 17"/>
                <a:gd name="T8" fmla="*/ 20 w 26"/>
                <a:gd name="T9" fmla="*/ 0 h 17"/>
              </a:gdLst>
              <a:ahLst/>
              <a:cxnLst>
                <a:cxn ang="0">
                  <a:pos x="T0" y="T1"/>
                </a:cxn>
                <a:cxn ang="0">
                  <a:pos x="T2" y="T3"/>
                </a:cxn>
                <a:cxn ang="0">
                  <a:pos x="T4" y="T5"/>
                </a:cxn>
                <a:cxn ang="0">
                  <a:pos x="T6" y="T7"/>
                </a:cxn>
                <a:cxn ang="0">
                  <a:pos x="T8" y="T9"/>
                </a:cxn>
              </a:cxnLst>
              <a:rect l="0" t="0" r="r" b="b"/>
              <a:pathLst>
                <a:path w="26" h="17">
                  <a:moveTo>
                    <a:pt x="20" y="0"/>
                  </a:moveTo>
                  <a:cubicBezTo>
                    <a:pt x="20" y="0"/>
                    <a:pt x="26" y="17"/>
                    <a:pt x="12" y="17"/>
                  </a:cubicBezTo>
                  <a:cubicBezTo>
                    <a:pt x="0" y="17"/>
                    <a:pt x="3" y="0"/>
                    <a:pt x="3" y="0"/>
                  </a:cubicBezTo>
                  <a:cubicBezTo>
                    <a:pt x="3" y="0"/>
                    <a:pt x="6" y="13"/>
                    <a:pt x="13" y="12"/>
                  </a:cubicBezTo>
                  <a:cubicBezTo>
                    <a:pt x="18" y="12"/>
                    <a:pt x="20" y="0"/>
                    <a:pt x="20"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80" name="Freeform 70"/>
            <p:cNvSpPr>
              <a:spLocks/>
            </p:cNvSpPr>
            <p:nvPr/>
          </p:nvSpPr>
          <p:spPr bwMode="auto">
            <a:xfrm>
              <a:off x="3709" y="1948"/>
              <a:ext cx="291" cy="130"/>
            </a:xfrm>
            <a:custGeom>
              <a:avLst/>
              <a:gdLst>
                <a:gd name="T0" fmla="*/ 0 w 123"/>
                <a:gd name="T1" fmla="*/ 17 h 55"/>
                <a:gd name="T2" fmla="*/ 39 w 123"/>
                <a:gd name="T3" fmla="*/ 52 h 55"/>
                <a:gd name="T4" fmla="*/ 111 w 123"/>
                <a:gd name="T5" fmla="*/ 32 h 55"/>
                <a:gd name="T6" fmla="*/ 118 w 123"/>
                <a:gd name="T7" fmla="*/ 0 h 55"/>
                <a:gd name="T8" fmla="*/ 89 w 123"/>
                <a:gd name="T9" fmla="*/ 42 h 55"/>
                <a:gd name="T10" fmla="*/ 28 w 123"/>
                <a:gd name="T11" fmla="*/ 41 h 55"/>
                <a:gd name="T12" fmla="*/ 0 w 123"/>
                <a:gd name="T13" fmla="*/ 17 h 55"/>
              </a:gdLst>
              <a:ahLst/>
              <a:cxnLst>
                <a:cxn ang="0">
                  <a:pos x="T0" y="T1"/>
                </a:cxn>
                <a:cxn ang="0">
                  <a:pos x="T2" y="T3"/>
                </a:cxn>
                <a:cxn ang="0">
                  <a:pos x="T4" y="T5"/>
                </a:cxn>
                <a:cxn ang="0">
                  <a:pos x="T6" y="T7"/>
                </a:cxn>
                <a:cxn ang="0">
                  <a:pos x="T8" y="T9"/>
                </a:cxn>
                <a:cxn ang="0">
                  <a:pos x="T10" y="T11"/>
                </a:cxn>
                <a:cxn ang="0">
                  <a:pos x="T12" y="T13"/>
                </a:cxn>
              </a:cxnLst>
              <a:rect l="0" t="0" r="r" b="b"/>
              <a:pathLst>
                <a:path w="123" h="55">
                  <a:moveTo>
                    <a:pt x="0" y="17"/>
                  </a:moveTo>
                  <a:cubicBezTo>
                    <a:pt x="0" y="17"/>
                    <a:pt x="8" y="50"/>
                    <a:pt x="39" y="52"/>
                  </a:cubicBezTo>
                  <a:cubicBezTo>
                    <a:pt x="66" y="52"/>
                    <a:pt x="96" y="55"/>
                    <a:pt x="111" y="32"/>
                  </a:cubicBezTo>
                  <a:cubicBezTo>
                    <a:pt x="123" y="14"/>
                    <a:pt x="118" y="0"/>
                    <a:pt x="118" y="0"/>
                  </a:cubicBezTo>
                  <a:cubicBezTo>
                    <a:pt x="118" y="0"/>
                    <a:pt x="116" y="36"/>
                    <a:pt x="89" y="42"/>
                  </a:cubicBezTo>
                  <a:cubicBezTo>
                    <a:pt x="66" y="48"/>
                    <a:pt x="42" y="45"/>
                    <a:pt x="28" y="41"/>
                  </a:cubicBezTo>
                  <a:cubicBezTo>
                    <a:pt x="12" y="38"/>
                    <a:pt x="0" y="17"/>
                    <a:pt x="0" y="17"/>
                  </a:cubicBezTo>
                  <a:close/>
                </a:path>
              </a:pathLst>
            </a:custGeom>
            <a:solidFill>
              <a:srgbClr val="D3C0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81" name="Freeform 71"/>
            <p:cNvSpPr>
              <a:spLocks/>
            </p:cNvSpPr>
            <p:nvPr/>
          </p:nvSpPr>
          <p:spPr bwMode="auto">
            <a:xfrm>
              <a:off x="3745" y="1981"/>
              <a:ext cx="196" cy="29"/>
            </a:xfrm>
            <a:custGeom>
              <a:avLst/>
              <a:gdLst>
                <a:gd name="T0" fmla="*/ 78 w 83"/>
                <a:gd name="T1" fmla="*/ 3 h 12"/>
                <a:gd name="T2" fmla="*/ 40 w 83"/>
                <a:gd name="T3" fmla="*/ 7 h 12"/>
                <a:gd name="T4" fmla="*/ 5 w 83"/>
                <a:gd name="T5" fmla="*/ 0 h 12"/>
                <a:gd name="T6" fmla="*/ 0 w 83"/>
                <a:gd name="T7" fmla="*/ 0 h 12"/>
                <a:gd name="T8" fmla="*/ 39 w 83"/>
                <a:gd name="T9" fmla="*/ 12 h 12"/>
                <a:gd name="T10" fmla="*/ 83 w 83"/>
                <a:gd name="T11" fmla="*/ 5 h 12"/>
                <a:gd name="T12" fmla="*/ 78 w 83"/>
                <a:gd name="T13" fmla="*/ 3 h 12"/>
                <a:gd name="T14" fmla="*/ 78 w 83"/>
                <a:gd name="T15" fmla="*/ 3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12">
                  <a:moveTo>
                    <a:pt x="78" y="3"/>
                  </a:moveTo>
                  <a:cubicBezTo>
                    <a:pt x="78" y="3"/>
                    <a:pt x="64" y="8"/>
                    <a:pt x="40" y="7"/>
                  </a:cubicBezTo>
                  <a:cubicBezTo>
                    <a:pt x="16" y="6"/>
                    <a:pt x="5" y="0"/>
                    <a:pt x="5" y="0"/>
                  </a:cubicBezTo>
                  <a:cubicBezTo>
                    <a:pt x="0" y="0"/>
                    <a:pt x="0" y="0"/>
                    <a:pt x="0" y="0"/>
                  </a:cubicBezTo>
                  <a:cubicBezTo>
                    <a:pt x="0" y="0"/>
                    <a:pt x="18" y="12"/>
                    <a:pt x="39" y="12"/>
                  </a:cubicBezTo>
                  <a:cubicBezTo>
                    <a:pt x="59" y="12"/>
                    <a:pt x="83" y="5"/>
                    <a:pt x="83" y="5"/>
                  </a:cubicBezTo>
                  <a:cubicBezTo>
                    <a:pt x="78" y="3"/>
                    <a:pt x="78" y="3"/>
                    <a:pt x="78" y="3"/>
                  </a:cubicBezTo>
                  <a:cubicBezTo>
                    <a:pt x="78" y="3"/>
                    <a:pt x="78" y="3"/>
                    <a:pt x="78" y="3"/>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82" name="Freeform 72"/>
            <p:cNvSpPr>
              <a:spLocks/>
            </p:cNvSpPr>
            <p:nvPr/>
          </p:nvSpPr>
          <p:spPr bwMode="auto">
            <a:xfrm>
              <a:off x="3721" y="1943"/>
              <a:ext cx="59" cy="55"/>
            </a:xfrm>
            <a:custGeom>
              <a:avLst/>
              <a:gdLst>
                <a:gd name="T0" fmla="*/ 10 w 25"/>
                <a:gd name="T1" fmla="*/ 4 h 23"/>
                <a:gd name="T2" fmla="*/ 20 w 25"/>
                <a:gd name="T3" fmla="*/ 8 h 23"/>
                <a:gd name="T4" fmla="*/ 14 w 25"/>
                <a:gd name="T5" fmla="*/ 22 h 23"/>
                <a:gd name="T6" fmla="*/ 10 w 25"/>
                <a:gd name="T7" fmla="*/ 4 h 23"/>
              </a:gdLst>
              <a:ahLst/>
              <a:cxnLst>
                <a:cxn ang="0">
                  <a:pos x="T0" y="T1"/>
                </a:cxn>
                <a:cxn ang="0">
                  <a:pos x="T2" y="T3"/>
                </a:cxn>
                <a:cxn ang="0">
                  <a:pos x="T4" y="T5"/>
                </a:cxn>
                <a:cxn ang="0">
                  <a:pos x="T6" y="T7"/>
                </a:cxn>
              </a:cxnLst>
              <a:rect l="0" t="0" r="r" b="b"/>
              <a:pathLst>
                <a:path w="25" h="23">
                  <a:moveTo>
                    <a:pt x="10" y="4"/>
                  </a:moveTo>
                  <a:cubicBezTo>
                    <a:pt x="10" y="4"/>
                    <a:pt x="16" y="0"/>
                    <a:pt x="20" y="8"/>
                  </a:cubicBezTo>
                  <a:cubicBezTo>
                    <a:pt x="25" y="15"/>
                    <a:pt x="21" y="23"/>
                    <a:pt x="14" y="22"/>
                  </a:cubicBezTo>
                  <a:cubicBezTo>
                    <a:pt x="5" y="21"/>
                    <a:pt x="0" y="9"/>
                    <a:pt x="10" y="4"/>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83" name="Freeform 73"/>
            <p:cNvSpPr>
              <a:spLocks/>
            </p:cNvSpPr>
            <p:nvPr/>
          </p:nvSpPr>
          <p:spPr bwMode="auto">
            <a:xfrm>
              <a:off x="3912" y="1960"/>
              <a:ext cx="50" cy="52"/>
            </a:xfrm>
            <a:custGeom>
              <a:avLst/>
              <a:gdLst>
                <a:gd name="T0" fmla="*/ 13 w 21"/>
                <a:gd name="T1" fmla="*/ 1 h 22"/>
                <a:gd name="T2" fmla="*/ 21 w 21"/>
                <a:gd name="T3" fmla="*/ 9 h 22"/>
                <a:gd name="T4" fmla="*/ 7 w 21"/>
                <a:gd name="T5" fmla="*/ 17 h 22"/>
                <a:gd name="T6" fmla="*/ 13 w 21"/>
                <a:gd name="T7" fmla="*/ 1 h 22"/>
              </a:gdLst>
              <a:ahLst/>
              <a:cxnLst>
                <a:cxn ang="0">
                  <a:pos x="T0" y="T1"/>
                </a:cxn>
                <a:cxn ang="0">
                  <a:pos x="T2" y="T3"/>
                </a:cxn>
                <a:cxn ang="0">
                  <a:pos x="T4" y="T5"/>
                </a:cxn>
                <a:cxn ang="0">
                  <a:pos x="T6" y="T7"/>
                </a:cxn>
              </a:cxnLst>
              <a:rect l="0" t="0" r="r" b="b"/>
              <a:pathLst>
                <a:path w="21" h="22">
                  <a:moveTo>
                    <a:pt x="13" y="1"/>
                  </a:moveTo>
                  <a:cubicBezTo>
                    <a:pt x="13" y="1"/>
                    <a:pt x="20" y="0"/>
                    <a:pt x="21" y="9"/>
                  </a:cubicBezTo>
                  <a:cubicBezTo>
                    <a:pt x="21" y="17"/>
                    <a:pt x="13" y="22"/>
                    <a:pt x="7" y="17"/>
                  </a:cubicBezTo>
                  <a:cubicBezTo>
                    <a:pt x="0" y="13"/>
                    <a:pt x="2" y="0"/>
                    <a:pt x="13" y="1"/>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84" name="Freeform 74"/>
            <p:cNvSpPr>
              <a:spLocks/>
            </p:cNvSpPr>
            <p:nvPr/>
          </p:nvSpPr>
          <p:spPr bwMode="auto">
            <a:xfrm>
              <a:off x="3724" y="2187"/>
              <a:ext cx="103" cy="116"/>
            </a:xfrm>
            <a:custGeom>
              <a:avLst/>
              <a:gdLst>
                <a:gd name="T0" fmla="*/ 3 w 44"/>
                <a:gd name="T1" fmla="*/ 3 h 49"/>
                <a:gd name="T2" fmla="*/ 38 w 44"/>
                <a:gd name="T3" fmla="*/ 4 h 49"/>
                <a:gd name="T4" fmla="*/ 37 w 44"/>
                <a:gd name="T5" fmla="*/ 45 h 49"/>
                <a:gd name="T6" fmla="*/ 1 w 44"/>
                <a:gd name="T7" fmla="*/ 41 h 49"/>
                <a:gd name="T8" fmla="*/ 3 w 44"/>
                <a:gd name="T9" fmla="*/ 3 h 49"/>
              </a:gdLst>
              <a:ahLst/>
              <a:cxnLst>
                <a:cxn ang="0">
                  <a:pos x="T0" y="T1"/>
                </a:cxn>
                <a:cxn ang="0">
                  <a:pos x="T2" y="T3"/>
                </a:cxn>
                <a:cxn ang="0">
                  <a:pos x="T4" y="T5"/>
                </a:cxn>
                <a:cxn ang="0">
                  <a:pos x="T6" y="T7"/>
                </a:cxn>
                <a:cxn ang="0">
                  <a:pos x="T8" y="T9"/>
                </a:cxn>
              </a:cxnLst>
              <a:rect l="0" t="0" r="r" b="b"/>
              <a:pathLst>
                <a:path w="44" h="49">
                  <a:moveTo>
                    <a:pt x="3" y="3"/>
                  </a:moveTo>
                  <a:cubicBezTo>
                    <a:pt x="3" y="3"/>
                    <a:pt x="37" y="0"/>
                    <a:pt x="38" y="4"/>
                  </a:cubicBezTo>
                  <a:cubicBezTo>
                    <a:pt x="39" y="6"/>
                    <a:pt x="44" y="43"/>
                    <a:pt x="37" y="45"/>
                  </a:cubicBezTo>
                  <a:cubicBezTo>
                    <a:pt x="30" y="49"/>
                    <a:pt x="1" y="49"/>
                    <a:pt x="1" y="41"/>
                  </a:cubicBezTo>
                  <a:cubicBezTo>
                    <a:pt x="1" y="32"/>
                    <a:pt x="0" y="6"/>
                    <a:pt x="3" y="3"/>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lumMod val="75000"/>
                  </a:schemeClr>
                </a:solidFill>
              </a:endParaRPr>
            </a:p>
          </p:txBody>
        </p:sp>
        <p:sp>
          <p:nvSpPr>
            <p:cNvPr id="285" name="Freeform 75"/>
            <p:cNvSpPr>
              <a:spLocks/>
            </p:cNvSpPr>
            <p:nvPr/>
          </p:nvSpPr>
          <p:spPr bwMode="auto">
            <a:xfrm>
              <a:off x="3768" y="1754"/>
              <a:ext cx="163" cy="88"/>
            </a:xfrm>
            <a:custGeom>
              <a:avLst/>
              <a:gdLst>
                <a:gd name="T0" fmla="*/ 66 w 69"/>
                <a:gd name="T1" fmla="*/ 31 h 37"/>
                <a:gd name="T2" fmla="*/ 2 w 69"/>
                <a:gd name="T3" fmla="*/ 31 h 37"/>
                <a:gd name="T4" fmla="*/ 4 w 69"/>
                <a:gd name="T5" fmla="*/ 5 h 37"/>
                <a:gd name="T6" fmla="*/ 61 w 69"/>
                <a:gd name="T7" fmla="*/ 3 h 37"/>
                <a:gd name="T8" fmla="*/ 66 w 69"/>
                <a:gd name="T9" fmla="*/ 31 h 37"/>
              </a:gdLst>
              <a:ahLst/>
              <a:cxnLst>
                <a:cxn ang="0">
                  <a:pos x="T0" y="T1"/>
                </a:cxn>
                <a:cxn ang="0">
                  <a:pos x="T2" y="T3"/>
                </a:cxn>
                <a:cxn ang="0">
                  <a:pos x="T4" y="T5"/>
                </a:cxn>
                <a:cxn ang="0">
                  <a:pos x="T6" y="T7"/>
                </a:cxn>
                <a:cxn ang="0">
                  <a:pos x="T8" y="T9"/>
                </a:cxn>
              </a:cxnLst>
              <a:rect l="0" t="0" r="r" b="b"/>
              <a:pathLst>
                <a:path w="69" h="37">
                  <a:moveTo>
                    <a:pt x="66" y="31"/>
                  </a:moveTo>
                  <a:cubicBezTo>
                    <a:pt x="66" y="31"/>
                    <a:pt x="18" y="37"/>
                    <a:pt x="2" y="31"/>
                  </a:cubicBezTo>
                  <a:cubicBezTo>
                    <a:pt x="0" y="27"/>
                    <a:pt x="2" y="8"/>
                    <a:pt x="4" y="5"/>
                  </a:cubicBezTo>
                  <a:cubicBezTo>
                    <a:pt x="14" y="6"/>
                    <a:pt x="53" y="0"/>
                    <a:pt x="61" y="3"/>
                  </a:cubicBezTo>
                  <a:cubicBezTo>
                    <a:pt x="64" y="4"/>
                    <a:pt x="69" y="29"/>
                    <a:pt x="66" y="31"/>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lumMod val="75000"/>
                  </a:schemeClr>
                </a:solidFill>
              </a:endParaRPr>
            </a:p>
          </p:txBody>
        </p:sp>
        <p:sp>
          <p:nvSpPr>
            <p:cNvPr id="286" name="Freeform 76"/>
            <p:cNvSpPr>
              <a:spLocks/>
            </p:cNvSpPr>
            <p:nvPr/>
          </p:nvSpPr>
          <p:spPr bwMode="auto">
            <a:xfrm>
              <a:off x="3719" y="2407"/>
              <a:ext cx="243" cy="35"/>
            </a:xfrm>
            <a:custGeom>
              <a:avLst/>
              <a:gdLst>
                <a:gd name="T0" fmla="*/ 103 w 103"/>
                <a:gd name="T1" fmla="*/ 0 h 15"/>
                <a:gd name="T2" fmla="*/ 0 w 103"/>
                <a:gd name="T3" fmla="*/ 3 h 15"/>
                <a:gd name="T4" fmla="*/ 103 w 103"/>
                <a:gd name="T5" fmla="*/ 0 h 15"/>
              </a:gdLst>
              <a:ahLst/>
              <a:cxnLst>
                <a:cxn ang="0">
                  <a:pos x="T0" y="T1"/>
                </a:cxn>
                <a:cxn ang="0">
                  <a:pos x="T2" y="T3"/>
                </a:cxn>
                <a:cxn ang="0">
                  <a:pos x="T4" y="T5"/>
                </a:cxn>
              </a:cxnLst>
              <a:rect l="0" t="0" r="r" b="b"/>
              <a:pathLst>
                <a:path w="103" h="15">
                  <a:moveTo>
                    <a:pt x="103" y="0"/>
                  </a:moveTo>
                  <a:cubicBezTo>
                    <a:pt x="87" y="2"/>
                    <a:pt x="36" y="10"/>
                    <a:pt x="0" y="3"/>
                  </a:cubicBezTo>
                  <a:cubicBezTo>
                    <a:pt x="19" y="15"/>
                    <a:pt x="100" y="7"/>
                    <a:pt x="103" y="0"/>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87" name="Freeform 77"/>
            <p:cNvSpPr>
              <a:spLocks/>
            </p:cNvSpPr>
            <p:nvPr/>
          </p:nvSpPr>
          <p:spPr bwMode="auto">
            <a:xfrm>
              <a:off x="3835" y="2116"/>
              <a:ext cx="14" cy="284"/>
            </a:xfrm>
            <a:custGeom>
              <a:avLst/>
              <a:gdLst>
                <a:gd name="T0" fmla="*/ 1 w 6"/>
                <a:gd name="T1" fmla="*/ 0 h 120"/>
                <a:gd name="T2" fmla="*/ 1 w 6"/>
                <a:gd name="T3" fmla="*/ 15 h 120"/>
                <a:gd name="T4" fmla="*/ 2 w 6"/>
                <a:gd name="T5" fmla="*/ 33 h 120"/>
                <a:gd name="T6" fmla="*/ 2 w 6"/>
                <a:gd name="T7" fmla="*/ 60 h 120"/>
                <a:gd name="T8" fmla="*/ 2 w 6"/>
                <a:gd name="T9" fmla="*/ 88 h 120"/>
                <a:gd name="T10" fmla="*/ 0 w 6"/>
                <a:gd name="T11" fmla="*/ 120 h 120"/>
                <a:gd name="T12" fmla="*/ 6 w 6"/>
                <a:gd name="T13" fmla="*/ 90 h 120"/>
                <a:gd name="T14" fmla="*/ 6 w 6"/>
                <a:gd name="T15" fmla="*/ 36 h 120"/>
                <a:gd name="T16" fmla="*/ 1 w 6"/>
                <a:gd name="T17"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20">
                  <a:moveTo>
                    <a:pt x="1" y="0"/>
                  </a:moveTo>
                  <a:cubicBezTo>
                    <a:pt x="1" y="0"/>
                    <a:pt x="1" y="6"/>
                    <a:pt x="1" y="15"/>
                  </a:cubicBezTo>
                  <a:cubicBezTo>
                    <a:pt x="3" y="22"/>
                    <a:pt x="2" y="22"/>
                    <a:pt x="2" y="33"/>
                  </a:cubicBezTo>
                  <a:cubicBezTo>
                    <a:pt x="2" y="45"/>
                    <a:pt x="2" y="51"/>
                    <a:pt x="2" y="60"/>
                  </a:cubicBezTo>
                  <a:cubicBezTo>
                    <a:pt x="2" y="69"/>
                    <a:pt x="2" y="78"/>
                    <a:pt x="2" y="88"/>
                  </a:cubicBezTo>
                  <a:cubicBezTo>
                    <a:pt x="2" y="101"/>
                    <a:pt x="0" y="120"/>
                    <a:pt x="0" y="120"/>
                  </a:cubicBezTo>
                  <a:cubicBezTo>
                    <a:pt x="0" y="120"/>
                    <a:pt x="6" y="112"/>
                    <a:pt x="6" y="90"/>
                  </a:cubicBezTo>
                  <a:cubicBezTo>
                    <a:pt x="6" y="66"/>
                    <a:pt x="6" y="43"/>
                    <a:pt x="6" y="36"/>
                  </a:cubicBezTo>
                  <a:cubicBezTo>
                    <a:pt x="6" y="28"/>
                    <a:pt x="5" y="6"/>
                    <a:pt x="1" y="0"/>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88" name="Freeform 78"/>
            <p:cNvSpPr>
              <a:spLocks/>
            </p:cNvSpPr>
            <p:nvPr/>
          </p:nvSpPr>
          <p:spPr bwMode="auto">
            <a:xfrm>
              <a:off x="4170" y="1941"/>
              <a:ext cx="19" cy="17"/>
            </a:xfrm>
            <a:custGeom>
              <a:avLst/>
              <a:gdLst>
                <a:gd name="T0" fmla="*/ 8 w 8"/>
                <a:gd name="T1" fmla="*/ 3 h 7"/>
                <a:gd name="T2" fmla="*/ 4 w 8"/>
                <a:gd name="T3" fmla="*/ 7 h 7"/>
                <a:gd name="T4" fmla="*/ 0 w 8"/>
                <a:gd name="T5" fmla="*/ 3 h 7"/>
                <a:gd name="T6" fmla="*/ 3 w 8"/>
                <a:gd name="T7" fmla="*/ 0 h 7"/>
                <a:gd name="T8" fmla="*/ 8 w 8"/>
                <a:gd name="T9" fmla="*/ 3 h 7"/>
              </a:gdLst>
              <a:ahLst/>
              <a:cxnLst>
                <a:cxn ang="0">
                  <a:pos x="T0" y="T1"/>
                </a:cxn>
                <a:cxn ang="0">
                  <a:pos x="T2" y="T3"/>
                </a:cxn>
                <a:cxn ang="0">
                  <a:pos x="T4" y="T5"/>
                </a:cxn>
                <a:cxn ang="0">
                  <a:pos x="T6" y="T7"/>
                </a:cxn>
                <a:cxn ang="0">
                  <a:pos x="T8" y="T9"/>
                </a:cxn>
              </a:cxnLst>
              <a:rect l="0" t="0" r="r" b="b"/>
              <a:pathLst>
                <a:path w="8" h="7">
                  <a:moveTo>
                    <a:pt x="8" y="3"/>
                  </a:moveTo>
                  <a:cubicBezTo>
                    <a:pt x="8" y="5"/>
                    <a:pt x="6" y="7"/>
                    <a:pt x="4" y="7"/>
                  </a:cubicBezTo>
                  <a:cubicBezTo>
                    <a:pt x="2" y="7"/>
                    <a:pt x="0" y="6"/>
                    <a:pt x="0" y="3"/>
                  </a:cubicBezTo>
                  <a:cubicBezTo>
                    <a:pt x="0" y="2"/>
                    <a:pt x="2" y="0"/>
                    <a:pt x="3" y="0"/>
                  </a:cubicBezTo>
                  <a:cubicBezTo>
                    <a:pt x="5" y="0"/>
                    <a:pt x="7" y="1"/>
                    <a:pt x="8" y="3"/>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289" name="Group 5"/>
          <p:cNvGrpSpPr>
            <a:grpSpLocks noChangeAspect="1"/>
          </p:cNvGrpSpPr>
          <p:nvPr/>
        </p:nvGrpSpPr>
        <p:grpSpPr bwMode="auto">
          <a:xfrm>
            <a:off x="7988059" y="2988645"/>
            <a:ext cx="2439575" cy="3074765"/>
            <a:chOff x="2968" y="1107"/>
            <a:chExt cx="1736" cy="2188"/>
          </a:xfrm>
        </p:grpSpPr>
        <p:sp>
          <p:nvSpPr>
            <p:cNvPr id="290" name="Freeform 6"/>
            <p:cNvSpPr>
              <a:spLocks/>
            </p:cNvSpPr>
            <p:nvPr/>
          </p:nvSpPr>
          <p:spPr bwMode="auto">
            <a:xfrm>
              <a:off x="3043" y="1455"/>
              <a:ext cx="518" cy="649"/>
            </a:xfrm>
            <a:custGeom>
              <a:avLst/>
              <a:gdLst>
                <a:gd name="T0" fmla="*/ 124 w 219"/>
                <a:gd name="T1" fmla="*/ 41 h 275"/>
                <a:gd name="T2" fmla="*/ 119 w 219"/>
                <a:gd name="T3" fmla="*/ 39 h 275"/>
                <a:gd name="T4" fmla="*/ 137 w 219"/>
                <a:gd name="T5" fmla="*/ 2 h 275"/>
                <a:gd name="T6" fmla="*/ 117 w 219"/>
                <a:gd name="T7" fmla="*/ 36 h 275"/>
                <a:gd name="T8" fmla="*/ 101 w 219"/>
                <a:gd name="T9" fmla="*/ 0 h 275"/>
                <a:gd name="T10" fmla="*/ 112 w 219"/>
                <a:gd name="T11" fmla="*/ 37 h 275"/>
                <a:gd name="T12" fmla="*/ 0 w 219"/>
                <a:gd name="T13" fmla="*/ 73 h 275"/>
                <a:gd name="T14" fmla="*/ 59 w 219"/>
                <a:gd name="T15" fmla="*/ 70 h 275"/>
                <a:gd name="T16" fmla="*/ 140 w 219"/>
                <a:gd name="T17" fmla="*/ 235 h 275"/>
                <a:gd name="T18" fmla="*/ 219 w 219"/>
                <a:gd name="T19" fmla="*/ 230 h 275"/>
                <a:gd name="T20" fmla="*/ 124 w 219"/>
                <a:gd name="T21" fmla="*/ 41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9" h="275">
                  <a:moveTo>
                    <a:pt x="124" y="41"/>
                  </a:moveTo>
                  <a:cubicBezTo>
                    <a:pt x="122" y="40"/>
                    <a:pt x="121" y="40"/>
                    <a:pt x="119" y="39"/>
                  </a:cubicBezTo>
                  <a:cubicBezTo>
                    <a:pt x="143" y="37"/>
                    <a:pt x="146" y="16"/>
                    <a:pt x="137" y="2"/>
                  </a:cubicBezTo>
                  <a:cubicBezTo>
                    <a:pt x="137" y="12"/>
                    <a:pt x="123" y="29"/>
                    <a:pt x="117" y="36"/>
                  </a:cubicBezTo>
                  <a:cubicBezTo>
                    <a:pt x="129" y="18"/>
                    <a:pt x="116" y="3"/>
                    <a:pt x="101" y="0"/>
                  </a:cubicBezTo>
                  <a:cubicBezTo>
                    <a:pt x="108" y="7"/>
                    <a:pt x="111" y="27"/>
                    <a:pt x="112" y="37"/>
                  </a:cubicBezTo>
                  <a:cubicBezTo>
                    <a:pt x="70" y="26"/>
                    <a:pt x="1" y="57"/>
                    <a:pt x="0" y="73"/>
                  </a:cubicBezTo>
                  <a:cubicBezTo>
                    <a:pt x="23" y="76"/>
                    <a:pt x="59" y="70"/>
                    <a:pt x="59" y="70"/>
                  </a:cubicBezTo>
                  <a:cubicBezTo>
                    <a:pt x="59" y="70"/>
                    <a:pt x="67" y="180"/>
                    <a:pt x="140" y="235"/>
                  </a:cubicBezTo>
                  <a:cubicBezTo>
                    <a:pt x="195" y="275"/>
                    <a:pt x="219" y="230"/>
                    <a:pt x="219" y="230"/>
                  </a:cubicBezTo>
                  <a:cubicBezTo>
                    <a:pt x="219" y="230"/>
                    <a:pt x="206" y="84"/>
                    <a:pt x="124" y="41"/>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91" name="Oval 7"/>
            <p:cNvSpPr>
              <a:spLocks noChangeArrowheads="1"/>
            </p:cNvSpPr>
            <p:nvPr/>
          </p:nvSpPr>
          <p:spPr bwMode="auto">
            <a:xfrm>
              <a:off x="3225" y="1551"/>
              <a:ext cx="47" cy="45"/>
            </a:xfrm>
            <a:prstGeom prst="ellipse">
              <a:avLst/>
            </a:pr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92" name="Freeform 8"/>
            <p:cNvSpPr>
              <a:spLocks/>
            </p:cNvSpPr>
            <p:nvPr/>
          </p:nvSpPr>
          <p:spPr bwMode="auto">
            <a:xfrm>
              <a:off x="3801" y="2488"/>
              <a:ext cx="86" cy="807"/>
            </a:xfrm>
            <a:custGeom>
              <a:avLst/>
              <a:gdLst>
                <a:gd name="T0" fmla="*/ 0 w 97"/>
                <a:gd name="T1" fmla="*/ 0 h 673"/>
                <a:gd name="T2" fmla="*/ 19 w 97"/>
                <a:gd name="T3" fmla="*/ 673 h 673"/>
                <a:gd name="T4" fmla="*/ 97 w 97"/>
                <a:gd name="T5" fmla="*/ 673 h 673"/>
                <a:gd name="T6" fmla="*/ 85 w 97"/>
                <a:gd name="T7" fmla="*/ 47 h 673"/>
                <a:gd name="T8" fmla="*/ 0 w 97"/>
                <a:gd name="T9" fmla="*/ 0 h 673"/>
                <a:gd name="T10" fmla="*/ 0 w 97"/>
                <a:gd name="T11" fmla="*/ 0 h 673"/>
                <a:gd name="T12" fmla="*/ 0 w 97"/>
                <a:gd name="T13" fmla="*/ 0 h 673"/>
              </a:gdLst>
              <a:ahLst/>
              <a:cxnLst>
                <a:cxn ang="0">
                  <a:pos x="T0" y="T1"/>
                </a:cxn>
                <a:cxn ang="0">
                  <a:pos x="T2" y="T3"/>
                </a:cxn>
                <a:cxn ang="0">
                  <a:pos x="T4" y="T5"/>
                </a:cxn>
                <a:cxn ang="0">
                  <a:pos x="T6" y="T7"/>
                </a:cxn>
                <a:cxn ang="0">
                  <a:pos x="T8" y="T9"/>
                </a:cxn>
                <a:cxn ang="0">
                  <a:pos x="T10" y="T11"/>
                </a:cxn>
                <a:cxn ang="0">
                  <a:pos x="T12" y="T13"/>
                </a:cxn>
              </a:cxnLst>
              <a:rect l="0" t="0" r="r" b="b"/>
              <a:pathLst>
                <a:path w="97" h="673">
                  <a:moveTo>
                    <a:pt x="0" y="0"/>
                  </a:moveTo>
                  <a:lnTo>
                    <a:pt x="19" y="673"/>
                  </a:lnTo>
                  <a:lnTo>
                    <a:pt x="97" y="673"/>
                  </a:lnTo>
                  <a:lnTo>
                    <a:pt x="85" y="47"/>
                  </a:lnTo>
                  <a:lnTo>
                    <a:pt x="0" y="0"/>
                  </a:lnTo>
                  <a:lnTo>
                    <a:pt x="0" y="0"/>
                  </a:lnTo>
                  <a:lnTo>
                    <a:pt x="0" y="0"/>
                  </a:ln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93" name="Freeform 9"/>
            <p:cNvSpPr>
              <a:spLocks/>
            </p:cNvSpPr>
            <p:nvPr/>
          </p:nvSpPr>
          <p:spPr bwMode="auto">
            <a:xfrm>
              <a:off x="3586" y="2513"/>
              <a:ext cx="553" cy="286"/>
            </a:xfrm>
            <a:custGeom>
              <a:avLst/>
              <a:gdLst>
                <a:gd name="T0" fmla="*/ 35 w 234"/>
                <a:gd name="T1" fmla="*/ 17 h 121"/>
                <a:gd name="T2" fmla="*/ 2 w 234"/>
                <a:gd name="T3" fmla="*/ 78 h 121"/>
                <a:gd name="T4" fmla="*/ 26 w 234"/>
                <a:gd name="T5" fmla="*/ 60 h 121"/>
                <a:gd name="T6" fmla="*/ 28 w 234"/>
                <a:gd name="T7" fmla="*/ 107 h 121"/>
                <a:gd name="T8" fmla="*/ 53 w 234"/>
                <a:gd name="T9" fmla="*/ 81 h 121"/>
                <a:gd name="T10" fmla="*/ 61 w 234"/>
                <a:gd name="T11" fmla="*/ 115 h 121"/>
                <a:gd name="T12" fmla="*/ 72 w 234"/>
                <a:gd name="T13" fmla="*/ 67 h 121"/>
                <a:gd name="T14" fmla="*/ 94 w 234"/>
                <a:gd name="T15" fmla="*/ 117 h 121"/>
                <a:gd name="T16" fmla="*/ 101 w 234"/>
                <a:gd name="T17" fmla="*/ 76 h 121"/>
                <a:gd name="T18" fmla="*/ 134 w 234"/>
                <a:gd name="T19" fmla="*/ 121 h 121"/>
                <a:gd name="T20" fmla="*/ 134 w 234"/>
                <a:gd name="T21" fmla="*/ 72 h 121"/>
                <a:gd name="T22" fmla="*/ 158 w 234"/>
                <a:gd name="T23" fmla="*/ 98 h 121"/>
                <a:gd name="T24" fmla="*/ 169 w 234"/>
                <a:gd name="T25" fmla="*/ 62 h 121"/>
                <a:gd name="T26" fmla="*/ 205 w 234"/>
                <a:gd name="T27" fmla="*/ 105 h 121"/>
                <a:gd name="T28" fmla="*/ 202 w 234"/>
                <a:gd name="T29" fmla="*/ 52 h 121"/>
                <a:gd name="T30" fmla="*/ 233 w 234"/>
                <a:gd name="T31" fmla="*/ 79 h 121"/>
                <a:gd name="T32" fmla="*/ 205 w 234"/>
                <a:gd name="T33" fmla="*/ 38 h 121"/>
                <a:gd name="T34" fmla="*/ 107 w 234"/>
                <a:gd name="T35" fmla="*/ 0 h 121"/>
                <a:gd name="T36" fmla="*/ 35 w 234"/>
                <a:gd name="T37" fmla="*/ 17 h 121"/>
                <a:gd name="T38" fmla="*/ 35 w 234"/>
                <a:gd name="T39" fmla="*/ 17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4" h="121">
                  <a:moveTo>
                    <a:pt x="35" y="17"/>
                  </a:moveTo>
                  <a:cubicBezTo>
                    <a:pt x="30" y="22"/>
                    <a:pt x="0" y="52"/>
                    <a:pt x="2" y="78"/>
                  </a:cubicBezTo>
                  <a:cubicBezTo>
                    <a:pt x="12" y="65"/>
                    <a:pt x="26" y="60"/>
                    <a:pt x="26" y="60"/>
                  </a:cubicBezTo>
                  <a:cubicBezTo>
                    <a:pt x="26" y="60"/>
                    <a:pt x="19" y="79"/>
                    <a:pt x="28" y="107"/>
                  </a:cubicBezTo>
                  <a:cubicBezTo>
                    <a:pt x="35" y="89"/>
                    <a:pt x="53" y="81"/>
                    <a:pt x="53" y="81"/>
                  </a:cubicBezTo>
                  <a:cubicBezTo>
                    <a:pt x="53" y="81"/>
                    <a:pt x="61" y="107"/>
                    <a:pt x="61" y="115"/>
                  </a:cubicBezTo>
                  <a:cubicBezTo>
                    <a:pt x="79" y="94"/>
                    <a:pt x="72" y="67"/>
                    <a:pt x="72" y="67"/>
                  </a:cubicBezTo>
                  <a:cubicBezTo>
                    <a:pt x="72" y="67"/>
                    <a:pt x="94" y="107"/>
                    <a:pt x="94" y="117"/>
                  </a:cubicBezTo>
                  <a:cubicBezTo>
                    <a:pt x="111" y="103"/>
                    <a:pt x="101" y="76"/>
                    <a:pt x="101" y="76"/>
                  </a:cubicBezTo>
                  <a:cubicBezTo>
                    <a:pt x="101" y="76"/>
                    <a:pt x="134" y="112"/>
                    <a:pt x="134" y="121"/>
                  </a:cubicBezTo>
                  <a:cubicBezTo>
                    <a:pt x="151" y="105"/>
                    <a:pt x="137" y="79"/>
                    <a:pt x="134" y="72"/>
                  </a:cubicBezTo>
                  <a:cubicBezTo>
                    <a:pt x="130" y="65"/>
                    <a:pt x="157" y="79"/>
                    <a:pt x="158" y="98"/>
                  </a:cubicBezTo>
                  <a:cubicBezTo>
                    <a:pt x="179" y="94"/>
                    <a:pt x="169" y="62"/>
                    <a:pt x="169" y="62"/>
                  </a:cubicBezTo>
                  <a:cubicBezTo>
                    <a:pt x="169" y="62"/>
                    <a:pt x="202" y="79"/>
                    <a:pt x="205" y="105"/>
                  </a:cubicBezTo>
                  <a:cubicBezTo>
                    <a:pt x="226" y="94"/>
                    <a:pt x="202" y="52"/>
                    <a:pt x="202" y="52"/>
                  </a:cubicBezTo>
                  <a:cubicBezTo>
                    <a:pt x="202" y="52"/>
                    <a:pt x="231" y="72"/>
                    <a:pt x="233" y="79"/>
                  </a:cubicBezTo>
                  <a:cubicBezTo>
                    <a:pt x="234" y="52"/>
                    <a:pt x="219" y="48"/>
                    <a:pt x="205" y="38"/>
                  </a:cubicBezTo>
                  <a:cubicBezTo>
                    <a:pt x="191" y="27"/>
                    <a:pt x="107" y="0"/>
                    <a:pt x="107" y="0"/>
                  </a:cubicBezTo>
                  <a:cubicBezTo>
                    <a:pt x="35" y="17"/>
                    <a:pt x="35" y="17"/>
                    <a:pt x="35" y="17"/>
                  </a:cubicBezTo>
                  <a:cubicBezTo>
                    <a:pt x="35" y="17"/>
                    <a:pt x="35" y="17"/>
                    <a:pt x="35" y="17"/>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94" name="Freeform 10"/>
            <p:cNvSpPr>
              <a:spLocks/>
            </p:cNvSpPr>
            <p:nvPr/>
          </p:nvSpPr>
          <p:spPr bwMode="auto">
            <a:xfrm>
              <a:off x="3124" y="1939"/>
              <a:ext cx="1417" cy="763"/>
            </a:xfrm>
            <a:custGeom>
              <a:avLst/>
              <a:gdLst>
                <a:gd name="T0" fmla="*/ 576 w 600"/>
                <a:gd name="T1" fmla="*/ 6 h 323"/>
                <a:gd name="T2" fmla="*/ 351 w 600"/>
                <a:gd name="T3" fmla="*/ 2 h 323"/>
                <a:gd name="T4" fmla="*/ 249 w 600"/>
                <a:gd name="T5" fmla="*/ 0 h 323"/>
                <a:gd name="T6" fmla="*/ 128 w 600"/>
                <a:gd name="T7" fmla="*/ 8 h 323"/>
                <a:gd name="T8" fmla="*/ 19 w 600"/>
                <a:gd name="T9" fmla="*/ 13 h 323"/>
                <a:gd name="T10" fmla="*/ 15 w 600"/>
                <a:gd name="T11" fmla="*/ 79 h 323"/>
                <a:gd name="T12" fmla="*/ 204 w 600"/>
                <a:gd name="T13" fmla="*/ 76 h 323"/>
                <a:gd name="T14" fmla="*/ 194 w 600"/>
                <a:gd name="T15" fmla="*/ 251 h 323"/>
                <a:gd name="T16" fmla="*/ 210 w 600"/>
                <a:gd name="T17" fmla="*/ 258 h 323"/>
                <a:gd name="T18" fmla="*/ 198 w 600"/>
                <a:gd name="T19" fmla="*/ 279 h 323"/>
                <a:gd name="T20" fmla="*/ 235 w 600"/>
                <a:gd name="T21" fmla="*/ 275 h 323"/>
                <a:gd name="T22" fmla="*/ 238 w 600"/>
                <a:gd name="T23" fmla="*/ 323 h 323"/>
                <a:gd name="T24" fmla="*/ 305 w 600"/>
                <a:gd name="T25" fmla="*/ 292 h 323"/>
                <a:gd name="T26" fmla="*/ 321 w 600"/>
                <a:gd name="T27" fmla="*/ 318 h 323"/>
                <a:gd name="T28" fmla="*/ 361 w 600"/>
                <a:gd name="T29" fmla="*/ 290 h 323"/>
                <a:gd name="T30" fmla="*/ 398 w 600"/>
                <a:gd name="T31" fmla="*/ 316 h 323"/>
                <a:gd name="T32" fmla="*/ 405 w 600"/>
                <a:gd name="T33" fmla="*/ 285 h 323"/>
                <a:gd name="T34" fmla="*/ 435 w 600"/>
                <a:gd name="T35" fmla="*/ 292 h 323"/>
                <a:gd name="T36" fmla="*/ 412 w 600"/>
                <a:gd name="T37" fmla="*/ 264 h 323"/>
                <a:gd name="T38" fmla="*/ 417 w 600"/>
                <a:gd name="T39" fmla="*/ 261 h 323"/>
                <a:gd name="T40" fmla="*/ 417 w 600"/>
                <a:gd name="T41" fmla="*/ 74 h 323"/>
                <a:gd name="T42" fmla="*/ 584 w 600"/>
                <a:gd name="T43" fmla="*/ 65 h 323"/>
                <a:gd name="T44" fmla="*/ 576 w 600"/>
                <a:gd name="T45" fmla="*/ 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0" h="323">
                  <a:moveTo>
                    <a:pt x="576" y="6"/>
                  </a:moveTo>
                  <a:cubicBezTo>
                    <a:pt x="553" y="3"/>
                    <a:pt x="351" y="2"/>
                    <a:pt x="351" y="2"/>
                  </a:cubicBezTo>
                  <a:cubicBezTo>
                    <a:pt x="249" y="0"/>
                    <a:pt x="249" y="0"/>
                    <a:pt x="249" y="0"/>
                  </a:cubicBezTo>
                  <a:cubicBezTo>
                    <a:pt x="128" y="8"/>
                    <a:pt x="128" y="8"/>
                    <a:pt x="128" y="8"/>
                  </a:cubicBezTo>
                  <a:cubicBezTo>
                    <a:pt x="128" y="8"/>
                    <a:pt x="40" y="2"/>
                    <a:pt x="19" y="13"/>
                  </a:cubicBezTo>
                  <a:cubicBezTo>
                    <a:pt x="3" y="21"/>
                    <a:pt x="0" y="54"/>
                    <a:pt x="15" y="79"/>
                  </a:cubicBezTo>
                  <a:cubicBezTo>
                    <a:pt x="33" y="108"/>
                    <a:pt x="196" y="62"/>
                    <a:pt x="204" y="76"/>
                  </a:cubicBezTo>
                  <a:cubicBezTo>
                    <a:pt x="216" y="97"/>
                    <a:pt x="166" y="229"/>
                    <a:pt x="194" y="251"/>
                  </a:cubicBezTo>
                  <a:cubicBezTo>
                    <a:pt x="197" y="254"/>
                    <a:pt x="203" y="256"/>
                    <a:pt x="210" y="258"/>
                  </a:cubicBezTo>
                  <a:cubicBezTo>
                    <a:pt x="201" y="266"/>
                    <a:pt x="195" y="274"/>
                    <a:pt x="198" y="279"/>
                  </a:cubicBezTo>
                  <a:cubicBezTo>
                    <a:pt x="213" y="271"/>
                    <a:pt x="228" y="269"/>
                    <a:pt x="235" y="275"/>
                  </a:cubicBezTo>
                  <a:cubicBezTo>
                    <a:pt x="233" y="287"/>
                    <a:pt x="228" y="318"/>
                    <a:pt x="238" y="323"/>
                  </a:cubicBezTo>
                  <a:cubicBezTo>
                    <a:pt x="252" y="311"/>
                    <a:pt x="288" y="287"/>
                    <a:pt x="305" y="292"/>
                  </a:cubicBezTo>
                  <a:cubicBezTo>
                    <a:pt x="313" y="294"/>
                    <a:pt x="318" y="306"/>
                    <a:pt x="321" y="318"/>
                  </a:cubicBezTo>
                  <a:cubicBezTo>
                    <a:pt x="333" y="321"/>
                    <a:pt x="349" y="290"/>
                    <a:pt x="361" y="290"/>
                  </a:cubicBezTo>
                  <a:cubicBezTo>
                    <a:pt x="373" y="290"/>
                    <a:pt x="388" y="299"/>
                    <a:pt x="398" y="316"/>
                  </a:cubicBezTo>
                  <a:cubicBezTo>
                    <a:pt x="405" y="314"/>
                    <a:pt x="411" y="300"/>
                    <a:pt x="405" y="285"/>
                  </a:cubicBezTo>
                  <a:cubicBezTo>
                    <a:pt x="411" y="280"/>
                    <a:pt x="422" y="286"/>
                    <a:pt x="435" y="292"/>
                  </a:cubicBezTo>
                  <a:cubicBezTo>
                    <a:pt x="439" y="284"/>
                    <a:pt x="424" y="272"/>
                    <a:pt x="412" y="264"/>
                  </a:cubicBezTo>
                  <a:cubicBezTo>
                    <a:pt x="414" y="263"/>
                    <a:pt x="416" y="262"/>
                    <a:pt x="417" y="261"/>
                  </a:cubicBezTo>
                  <a:cubicBezTo>
                    <a:pt x="445" y="234"/>
                    <a:pt x="405" y="112"/>
                    <a:pt x="417" y="74"/>
                  </a:cubicBezTo>
                  <a:cubicBezTo>
                    <a:pt x="425" y="50"/>
                    <a:pt x="570" y="132"/>
                    <a:pt x="584" y="65"/>
                  </a:cubicBezTo>
                  <a:cubicBezTo>
                    <a:pt x="587" y="51"/>
                    <a:pt x="600" y="8"/>
                    <a:pt x="576" y="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95" name="Freeform 11"/>
            <p:cNvSpPr>
              <a:spLocks/>
            </p:cNvSpPr>
            <p:nvPr/>
          </p:nvSpPr>
          <p:spPr bwMode="auto">
            <a:xfrm>
              <a:off x="4453" y="1967"/>
              <a:ext cx="251" cy="175"/>
            </a:xfrm>
            <a:custGeom>
              <a:avLst/>
              <a:gdLst>
                <a:gd name="T0" fmla="*/ 16 w 106"/>
                <a:gd name="T1" fmla="*/ 4 h 74"/>
                <a:gd name="T2" fmla="*/ 95 w 106"/>
                <a:gd name="T3" fmla="*/ 18 h 74"/>
                <a:gd name="T4" fmla="*/ 66 w 106"/>
                <a:gd name="T5" fmla="*/ 21 h 74"/>
                <a:gd name="T6" fmla="*/ 106 w 106"/>
                <a:gd name="T7" fmla="*/ 53 h 74"/>
                <a:gd name="T8" fmla="*/ 53 w 106"/>
                <a:gd name="T9" fmla="*/ 39 h 74"/>
                <a:gd name="T10" fmla="*/ 80 w 106"/>
                <a:gd name="T11" fmla="*/ 74 h 74"/>
                <a:gd name="T12" fmla="*/ 16 w 106"/>
                <a:gd name="T13" fmla="*/ 46 h 74"/>
                <a:gd name="T14" fmla="*/ 18 w 106"/>
                <a:gd name="T15" fmla="*/ 9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74">
                  <a:moveTo>
                    <a:pt x="16" y="4"/>
                  </a:moveTo>
                  <a:cubicBezTo>
                    <a:pt x="16" y="4"/>
                    <a:pt x="69" y="0"/>
                    <a:pt x="95" y="18"/>
                  </a:cubicBezTo>
                  <a:cubicBezTo>
                    <a:pt x="76" y="18"/>
                    <a:pt x="66" y="21"/>
                    <a:pt x="66" y="21"/>
                  </a:cubicBezTo>
                  <a:cubicBezTo>
                    <a:pt x="66" y="21"/>
                    <a:pt x="104" y="34"/>
                    <a:pt x="106" y="53"/>
                  </a:cubicBezTo>
                  <a:cubicBezTo>
                    <a:pt x="83" y="42"/>
                    <a:pt x="53" y="39"/>
                    <a:pt x="53" y="39"/>
                  </a:cubicBezTo>
                  <a:cubicBezTo>
                    <a:pt x="53" y="39"/>
                    <a:pt x="78" y="56"/>
                    <a:pt x="80" y="74"/>
                  </a:cubicBezTo>
                  <a:cubicBezTo>
                    <a:pt x="57" y="63"/>
                    <a:pt x="31" y="48"/>
                    <a:pt x="16" y="46"/>
                  </a:cubicBezTo>
                  <a:cubicBezTo>
                    <a:pt x="0" y="44"/>
                    <a:pt x="18" y="9"/>
                    <a:pt x="18" y="9"/>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96" name="Freeform 12"/>
            <p:cNvSpPr>
              <a:spLocks/>
            </p:cNvSpPr>
            <p:nvPr/>
          </p:nvSpPr>
          <p:spPr bwMode="auto">
            <a:xfrm>
              <a:off x="2968" y="1967"/>
              <a:ext cx="248" cy="175"/>
            </a:xfrm>
            <a:custGeom>
              <a:avLst/>
              <a:gdLst>
                <a:gd name="T0" fmla="*/ 89 w 105"/>
                <a:gd name="T1" fmla="*/ 4 h 74"/>
                <a:gd name="T2" fmla="*/ 10 w 105"/>
                <a:gd name="T3" fmla="*/ 18 h 74"/>
                <a:gd name="T4" fmla="*/ 40 w 105"/>
                <a:gd name="T5" fmla="*/ 21 h 74"/>
                <a:gd name="T6" fmla="*/ 0 w 105"/>
                <a:gd name="T7" fmla="*/ 53 h 74"/>
                <a:gd name="T8" fmla="*/ 52 w 105"/>
                <a:gd name="T9" fmla="*/ 39 h 74"/>
                <a:gd name="T10" fmla="*/ 26 w 105"/>
                <a:gd name="T11" fmla="*/ 74 h 74"/>
                <a:gd name="T12" fmla="*/ 89 w 105"/>
                <a:gd name="T13" fmla="*/ 46 h 74"/>
                <a:gd name="T14" fmla="*/ 87 w 105"/>
                <a:gd name="T15" fmla="*/ 9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89" y="4"/>
                  </a:moveTo>
                  <a:cubicBezTo>
                    <a:pt x="89" y="4"/>
                    <a:pt x="37" y="0"/>
                    <a:pt x="10" y="18"/>
                  </a:cubicBezTo>
                  <a:cubicBezTo>
                    <a:pt x="30" y="18"/>
                    <a:pt x="40" y="21"/>
                    <a:pt x="40" y="21"/>
                  </a:cubicBezTo>
                  <a:cubicBezTo>
                    <a:pt x="40" y="21"/>
                    <a:pt x="2" y="34"/>
                    <a:pt x="0" y="53"/>
                  </a:cubicBezTo>
                  <a:cubicBezTo>
                    <a:pt x="23" y="42"/>
                    <a:pt x="52" y="39"/>
                    <a:pt x="52" y="39"/>
                  </a:cubicBezTo>
                  <a:cubicBezTo>
                    <a:pt x="52" y="39"/>
                    <a:pt x="28" y="56"/>
                    <a:pt x="26" y="74"/>
                  </a:cubicBezTo>
                  <a:cubicBezTo>
                    <a:pt x="49" y="63"/>
                    <a:pt x="73" y="48"/>
                    <a:pt x="89" y="46"/>
                  </a:cubicBezTo>
                  <a:cubicBezTo>
                    <a:pt x="105" y="44"/>
                    <a:pt x="87" y="9"/>
                    <a:pt x="87" y="9"/>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97" name="Freeform 13"/>
            <p:cNvSpPr>
              <a:spLocks/>
            </p:cNvSpPr>
            <p:nvPr/>
          </p:nvSpPr>
          <p:spPr bwMode="auto">
            <a:xfrm>
              <a:off x="3549" y="1495"/>
              <a:ext cx="548" cy="557"/>
            </a:xfrm>
            <a:custGeom>
              <a:avLst/>
              <a:gdLst>
                <a:gd name="T0" fmla="*/ 116 w 232"/>
                <a:gd name="T1" fmla="*/ 5 h 236"/>
                <a:gd name="T2" fmla="*/ 13 w 232"/>
                <a:gd name="T3" fmla="*/ 119 h 236"/>
                <a:gd name="T4" fmla="*/ 227 w 232"/>
                <a:gd name="T5" fmla="*/ 111 h 236"/>
                <a:gd name="T6" fmla="*/ 116 w 232"/>
                <a:gd name="T7" fmla="*/ 5 h 236"/>
              </a:gdLst>
              <a:ahLst/>
              <a:cxnLst>
                <a:cxn ang="0">
                  <a:pos x="T0" y="T1"/>
                </a:cxn>
                <a:cxn ang="0">
                  <a:pos x="T2" y="T3"/>
                </a:cxn>
                <a:cxn ang="0">
                  <a:pos x="T4" y="T5"/>
                </a:cxn>
                <a:cxn ang="0">
                  <a:pos x="T6" y="T7"/>
                </a:cxn>
              </a:cxnLst>
              <a:rect l="0" t="0" r="r" b="b"/>
              <a:pathLst>
                <a:path w="232" h="236">
                  <a:moveTo>
                    <a:pt x="116" y="5"/>
                  </a:moveTo>
                  <a:cubicBezTo>
                    <a:pt x="70" y="8"/>
                    <a:pt x="0" y="2"/>
                    <a:pt x="13" y="119"/>
                  </a:cubicBezTo>
                  <a:cubicBezTo>
                    <a:pt x="26" y="236"/>
                    <a:pt x="232" y="199"/>
                    <a:pt x="227" y="111"/>
                  </a:cubicBezTo>
                  <a:cubicBezTo>
                    <a:pt x="221" y="23"/>
                    <a:pt x="198" y="0"/>
                    <a:pt x="116" y="5"/>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98" name="Freeform 14"/>
            <p:cNvSpPr>
              <a:spLocks/>
            </p:cNvSpPr>
            <p:nvPr/>
          </p:nvSpPr>
          <p:spPr bwMode="auto">
            <a:xfrm>
              <a:off x="3572" y="1889"/>
              <a:ext cx="567" cy="208"/>
            </a:xfrm>
            <a:custGeom>
              <a:avLst/>
              <a:gdLst>
                <a:gd name="T0" fmla="*/ 89 w 240"/>
                <a:gd name="T1" fmla="*/ 0 h 88"/>
                <a:gd name="T2" fmla="*/ 9 w 240"/>
                <a:gd name="T3" fmla="*/ 49 h 88"/>
                <a:gd name="T4" fmla="*/ 69 w 240"/>
                <a:gd name="T5" fmla="*/ 33 h 88"/>
                <a:gd name="T6" fmla="*/ 70 w 240"/>
                <a:gd name="T7" fmla="*/ 88 h 88"/>
                <a:gd name="T8" fmla="*/ 116 w 240"/>
                <a:gd name="T9" fmla="*/ 37 h 88"/>
                <a:gd name="T10" fmla="*/ 155 w 240"/>
                <a:gd name="T11" fmla="*/ 84 h 88"/>
                <a:gd name="T12" fmla="*/ 171 w 240"/>
                <a:gd name="T13" fmla="*/ 31 h 88"/>
                <a:gd name="T14" fmla="*/ 240 w 240"/>
                <a:gd name="T15" fmla="*/ 46 h 88"/>
                <a:gd name="T16" fmla="*/ 151 w 240"/>
                <a:gd name="T17" fmla="*/ 0 h 88"/>
                <a:gd name="T18" fmla="*/ 89 w 240"/>
                <a:gd name="T19" fmla="*/ 0 h 88"/>
                <a:gd name="T20" fmla="*/ 89 w 240"/>
                <a:gd name="T21"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0" h="88">
                  <a:moveTo>
                    <a:pt x="89" y="0"/>
                  </a:moveTo>
                  <a:cubicBezTo>
                    <a:pt x="89" y="0"/>
                    <a:pt x="0" y="22"/>
                    <a:pt x="9" y="49"/>
                  </a:cubicBezTo>
                  <a:cubicBezTo>
                    <a:pt x="31" y="39"/>
                    <a:pt x="41" y="26"/>
                    <a:pt x="69" y="33"/>
                  </a:cubicBezTo>
                  <a:cubicBezTo>
                    <a:pt x="60" y="45"/>
                    <a:pt x="64" y="72"/>
                    <a:pt x="70" y="88"/>
                  </a:cubicBezTo>
                  <a:cubicBezTo>
                    <a:pt x="83" y="64"/>
                    <a:pt x="98" y="46"/>
                    <a:pt x="116" y="37"/>
                  </a:cubicBezTo>
                  <a:cubicBezTo>
                    <a:pt x="130" y="47"/>
                    <a:pt x="146" y="64"/>
                    <a:pt x="155" y="84"/>
                  </a:cubicBezTo>
                  <a:cubicBezTo>
                    <a:pt x="164" y="68"/>
                    <a:pt x="166" y="50"/>
                    <a:pt x="171" y="31"/>
                  </a:cubicBezTo>
                  <a:cubicBezTo>
                    <a:pt x="197" y="34"/>
                    <a:pt x="227" y="41"/>
                    <a:pt x="240" y="46"/>
                  </a:cubicBezTo>
                  <a:cubicBezTo>
                    <a:pt x="201" y="5"/>
                    <a:pt x="151" y="0"/>
                    <a:pt x="151" y="0"/>
                  </a:cubicBezTo>
                  <a:cubicBezTo>
                    <a:pt x="89" y="0"/>
                    <a:pt x="89" y="0"/>
                    <a:pt x="89" y="0"/>
                  </a:cubicBezTo>
                  <a:cubicBezTo>
                    <a:pt x="89" y="0"/>
                    <a:pt x="89" y="0"/>
                    <a:pt x="89" y="0"/>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99" name="Freeform 15"/>
            <p:cNvSpPr>
              <a:spLocks/>
            </p:cNvSpPr>
            <p:nvPr/>
          </p:nvSpPr>
          <p:spPr bwMode="auto">
            <a:xfrm>
              <a:off x="3464" y="1107"/>
              <a:ext cx="756" cy="591"/>
            </a:xfrm>
            <a:custGeom>
              <a:avLst/>
              <a:gdLst>
                <a:gd name="T0" fmla="*/ 0 w 320"/>
                <a:gd name="T1" fmla="*/ 208 h 250"/>
                <a:gd name="T2" fmla="*/ 91 w 320"/>
                <a:gd name="T3" fmla="*/ 215 h 250"/>
                <a:gd name="T4" fmla="*/ 305 w 320"/>
                <a:gd name="T5" fmla="*/ 191 h 250"/>
                <a:gd name="T6" fmla="*/ 211 w 320"/>
                <a:gd name="T7" fmla="*/ 160 h 250"/>
                <a:gd name="T8" fmla="*/ 211 w 320"/>
                <a:gd name="T9" fmla="*/ 107 h 250"/>
                <a:gd name="T10" fmla="*/ 247 w 320"/>
                <a:gd name="T11" fmla="*/ 58 h 250"/>
                <a:gd name="T12" fmla="*/ 320 w 320"/>
                <a:gd name="T13" fmla="*/ 83 h 250"/>
                <a:gd name="T14" fmla="*/ 226 w 320"/>
                <a:gd name="T15" fmla="*/ 17 h 250"/>
                <a:gd name="T16" fmla="*/ 109 w 320"/>
                <a:gd name="T17" fmla="*/ 101 h 250"/>
                <a:gd name="T18" fmla="*/ 97 w 320"/>
                <a:gd name="T19" fmla="*/ 162 h 250"/>
                <a:gd name="T20" fmla="*/ 0 w 320"/>
                <a:gd name="T21" fmla="*/ 208 h 250"/>
                <a:gd name="T22" fmla="*/ 0 w 320"/>
                <a:gd name="T23" fmla="*/ 208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0" h="250">
                  <a:moveTo>
                    <a:pt x="0" y="208"/>
                  </a:moveTo>
                  <a:cubicBezTo>
                    <a:pt x="32" y="230"/>
                    <a:pt x="62" y="219"/>
                    <a:pt x="91" y="215"/>
                  </a:cubicBezTo>
                  <a:cubicBezTo>
                    <a:pt x="165" y="205"/>
                    <a:pt x="267" y="250"/>
                    <a:pt x="305" y="191"/>
                  </a:cubicBezTo>
                  <a:cubicBezTo>
                    <a:pt x="278" y="179"/>
                    <a:pt x="211" y="160"/>
                    <a:pt x="211" y="160"/>
                  </a:cubicBezTo>
                  <a:cubicBezTo>
                    <a:pt x="211" y="160"/>
                    <a:pt x="203" y="123"/>
                    <a:pt x="211" y="107"/>
                  </a:cubicBezTo>
                  <a:cubicBezTo>
                    <a:pt x="217" y="94"/>
                    <a:pt x="210" y="68"/>
                    <a:pt x="247" y="58"/>
                  </a:cubicBezTo>
                  <a:cubicBezTo>
                    <a:pt x="284" y="47"/>
                    <a:pt x="320" y="83"/>
                    <a:pt x="320" y="83"/>
                  </a:cubicBezTo>
                  <a:cubicBezTo>
                    <a:pt x="320" y="83"/>
                    <a:pt x="272" y="26"/>
                    <a:pt x="226" y="17"/>
                  </a:cubicBezTo>
                  <a:cubicBezTo>
                    <a:pt x="136" y="0"/>
                    <a:pt x="119" y="61"/>
                    <a:pt x="109" y="101"/>
                  </a:cubicBezTo>
                  <a:cubicBezTo>
                    <a:pt x="104" y="123"/>
                    <a:pt x="97" y="162"/>
                    <a:pt x="97" y="162"/>
                  </a:cubicBezTo>
                  <a:cubicBezTo>
                    <a:pt x="0" y="208"/>
                    <a:pt x="0" y="208"/>
                    <a:pt x="0" y="208"/>
                  </a:cubicBezTo>
                  <a:cubicBezTo>
                    <a:pt x="0" y="208"/>
                    <a:pt x="0" y="208"/>
                    <a:pt x="0" y="20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0" name="Freeform 16"/>
            <p:cNvSpPr>
              <a:spLocks/>
            </p:cNvSpPr>
            <p:nvPr/>
          </p:nvSpPr>
          <p:spPr bwMode="auto">
            <a:xfrm>
              <a:off x="3686" y="1665"/>
              <a:ext cx="113" cy="64"/>
            </a:xfrm>
            <a:custGeom>
              <a:avLst/>
              <a:gdLst>
                <a:gd name="T0" fmla="*/ 12 w 48"/>
                <a:gd name="T1" fmla="*/ 0 h 27"/>
                <a:gd name="T2" fmla="*/ 26 w 48"/>
                <a:gd name="T3" fmla="*/ 27 h 27"/>
                <a:gd name="T4" fmla="*/ 42 w 48"/>
                <a:gd name="T5" fmla="*/ 0 h 27"/>
                <a:gd name="T6" fmla="*/ 24 w 48"/>
                <a:gd name="T7" fmla="*/ 22 h 27"/>
                <a:gd name="T8" fmla="*/ 12 w 48"/>
                <a:gd name="T9" fmla="*/ 0 h 27"/>
              </a:gdLst>
              <a:ahLst/>
              <a:cxnLst>
                <a:cxn ang="0">
                  <a:pos x="T0" y="T1"/>
                </a:cxn>
                <a:cxn ang="0">
                  <a:pos x="T2" y="T3"/>
                </a:cxn>
                <a:cxn ang="0">
                  <a:pos x="T4" y="T5"/>
                </a:cxn>
                <a:cxn ang="0">
                  <a:pos x="T6" y="T7"/>
                </a:cxn>
                <a:cxn ang="0">
                  <a:pos x="T8" y="T9"/>
                </a:cxn>
              </a:cxnLst>
              <a:rect l="0" t="0" r="r" b="b"/>
              <a:pathLst>
                <a:path w="48" h="27">
                  <a:moveTo>
                    <a:pt x="12" y="0"/>
                  </a:moveTo>
                  <a:cubicBezTo>
                    <a:pt x="12" y="0"/>
                    <a:pt x="0" y="27"/>
                    <a:pt x="26" y="27"/>
                  </a:cubicBezTo>
                  <a:cubicBezTo>
                    <a:pt x="48" y="27"/>
                    <a:pt x="42" y="0"/>
                    <a:pt x="42" y="0"/>
                  </a:cubicBezTo>
                  <a:cubicBezTo>
                    <a:pt x="42" y="0"/>
                    <a:pt x="38" y="23"/>
                    <a:pt x="24" y="22"/>
                  </a:cubicBezTo>
                  <a:cubicBezTo>
                    <a:pt x="16" y="21"/>
                    <a:pt x="12" y="0"/>
                    <a:pt x="12"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1" name="Freeform 17"/>
            <p:cNvSpPr>
              <a:spLocks/>
            </p:cNvSpPr>
            <p:nvPr/>
          </p:nvSpPr>
          <p:spPr bwMode="auto">
            <a:xfrm>
              <a:off x="3839" y="1665"/>
              <a:ext cx="118" cy="64"/>
            </a:xfrm>
            <a:custGeom>
              <a:avLst/>
              <a:gdLst>
                <a:gd name="T0" fmla="*/ 12 w 50"/>
                <a:gd name="T1" fmla="*/ 0 h 27"/>
                <a:gd name="T2" fmla="*/ 28 w 50"/>
                <a:gd name="T3" fmla="*/ 27 h 27"/>
                <a:gd name="T4" fmla="*/ 43 w 50"/>
                <a:gd name="T5" fmla="*/ 0 h 27"/>
                <a:gd name="T6" fmla="*/ 25 w 50"/>
                <a:gd name="T7" fmla="*/ 22 h 27"/>
                <a:gd name="T8" fmla="*/ 12 w 50"/>
                <a:gd name="T9" fmla="*/ 0 h 27"/>
              </a:gdLst>
              <a:ahLst/>
              <a:cxnLst>
                <a:cxn ang="0">
                  <a:pos x="T0" y="T1"/>
                </a:cxn>
                <a:cxn ang="0">
                  <a:pos x="T2" y="T3"/>
                </a:cxn>
                <a:cxn ang="0">
                  <a:pos x="T4" y="T5"/>
                </a:cxn>
                <a:cxn ang="0">
                  <a:pos x="T6" y="T7"/>
                </a:cxn>
                <a:cxn ang="0">
                  <a:pos x="T8" y="T9"/>
                </a:cxn>
              </a:cxnLst>
              <a:rect l="0" t="0" r="r" b="b"/>
              <a:pathLst>
                <a:path w="50" h="27">
                  <a:moveTo>
                    <a:pt x="12" y="0"/>
                  </a:moveTo>
                  <a:cubicBezTo>
                    <a:pt x="12" y="0"/>
                    <a:pt x="0" y="27"/>
                    <a:pt x="28" y="27"/>
                  </a:cubicBezTo>
                  <a:cubicBezTo>
                    <a:pt x="50" y="27"/>
                    <a:pt x="43" y="0"/>
                    <a:pt x="43" y="0"/>
                  </a:cubicBezTo>
                  <a:cubicBezTo>
                    <a:pt x="43" y="0"/>
                    <a:pt x="39" y="23"/>
                    <a:pt x="25" y="22"/>
                  </a:cubicBezTo>
                  <a:cubicBezTo>
                    <a:pt x="16" y="21"/>
                    <a:pt x="12" y="0"/>
                    <a:pt x="12"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2" name="Freeform 18"/>
            <p:cNvSpPr>
              <a:spLocks/>
            </p:cNvSpPr>
            <p:nvPr/>
          </p:nvSpPr>
          <p:spPr bwMode="auto">
            <a:xfrm>
              <a:off x="3551" y="1717"/>
              <a:ext cx="534" cy="231"/>
            </a:xfrm>
            <a:custGeom>
              <a:avLst/>
              <a:gdLst>
                <a:gd name="T0" fmla="*/ 226 w 226"/>
                <a:gd name="T1" fmla="*/ 30 h 98"/>
                <a:gd name="T2" fmla="*/ 153 w 226"/>
                <a:gd name="T3" fmla="*/ 91 h 98"/>
                <a:gd name="T4" fmla="*/ 23 w 226"/>
                <a:gd name="T5" fmla="*/ 57 h 98"/>
                <a:gd name="T6" fmla="*/ 9 w 226"/>
                <a:gd name="T7" fmla="*/ 0 h 98"/>
                <a:gd name="T8" fmla="*/ 64 w 226"/>
                <a:gd name="T9" fmla="*/ 76 h 98"/>
                <a:gd name="T10" fmla="*/ 176 w 226"/>
                <a:gd name="T11" fmla="*/ 74 h 98"/>
                <a:gd name="T12" fmla="*/ 226 w 226"/>
                <a:gd name="T13" fmla="*/ 30 h 98"/>
              </a:gdLst>
              <a:ahLst/>
              <a:cxnLst>
                <a:cxn ang="0">
                  <a:pos x="T0" y="T1"/>
                </a:cxn>
                <a:cxn ang="0">
                  <a:pos x="T2" y="T3"/>
                </a:cxn>
                <a:cxn ang="0">
                  <a:pos x="T4" y="T5"/>
                </a:cxn>
                <a:cxn ang="0">
                  <a:pos x="T6" y="T7"/>
                </a:cxn>
                <a:cxn ang="0">
                  <a:pos x="T8" y="T9"/>
                </a:cxn>
                <a:cxn ang="0">
                  <a:pos x="T10" y="T11"/>
                </a:cxn>
                <a:cxn ang="0">
                  <a:pos x="T12" y="T13"/>
                </a:cxn>
              </a:cxnLst>
              <a:rect l="0" t="0" r="r" b="b"/>
              <a:pathLst>
                <a:path w="226" h="98">
                  <a:moveTo>
                    <a:pt x="226" y="30"/>
                  </a:moveTo>
                  <a:cubicBezTo>
                    <a:pt x="226" y="30"/>
                    <a:pt x="211" y="89"/>
                    <a:pt x="153" y="91"/>
                  </a:cubicBezTo>
                  <a:cubicBezTo>
                    <a:pt x="104" y="94"/>
                    <a:pt x="51" y="98"/>
                    <a:pt x="23" y="57"/>
                  </a:cubicBezTo>
                  <a:cubicBezTo>
                    <a:pt x="0" y="25"/>
                    <a:pt x="9" y="0"/>
                    <a:pt x="9" y="0"/>
                  </a:cubicBezTo>
                  <a:cubicBezTo>
                    <a:pt x="9" y="0"/>
                    <a:pt x="13" y="63"/>
                    <a:pt x="64" y="76"/>
                  </a:cubicBezTo>
                  <a:cubicBezTo>
                    <a:pt x="104" y="86"/>
                    <a:pt x="149" y="80"/>
                    <a:pt x="176" y="74"/>
                  </a:cubicBezTo>
                  <a:cubicBezTo>
                    <a:pt x="205" y="68"/>
                    <a:pt x="226" y="30"/>
                    <a:pt x="226" y="30"/>
                  </a:cubicBezTo>
                  <a:close/>
                </a:path>
              </a:pathLst>
            </a:custGeom>
            <a:solidFill>
              <a:srgbClr val="D3C0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3" name="Freeform 19"/>
            <p:cNvSpPr>
              <a:spLocks/>
            </p:cNvSpPr>
            <p:nvPr/>
          </p:nvSpPr>
          <p:spPr bwMode="auto">
            <a:xfrm>
              <a:off x="3662" y="1771"/>
              <a:ext cx="357" cy="54"/>
            </a:xfrm>
            <a:custGeom>
              <a:avLst/>
              <a:gdLst>
                <a:gd name="T0" fmla="*/ 8 w 151"/>
                <a:gd name="T1" fmla="*/ 7 h 23"/>
                <a:gd name="T2" fmla="*/ 78 w 151"/>
                <a:gd name="T3" fmla="*/ 14 h 23"/>
                <a:gd name="T4" fmla="*/ 142 w 151"/>
                <a:gd name="T5" fmla="*/ 0 h 23"/>
                <a:gd name="T6" fmla="*/ 151 w 151"/>
                <a:gd name="T7" fmla="*/ 0 h 23"/>
                <a:gd name="T8" fmla="*/ 80 w 151"/>
                <a:gd name="T9" fmla="*/ 23 h 23"/>
                <a:gd name="T10" fmla="*/ 0 w 151"/>
                <a:gd name="T11" fmla="*/ 9 h 23"/>
                <a:gd name="T12" fmla="*/ 8 w 151"/>
                <a:gd name="T13" fmla="*/ 7 h 23"/>
                <a:gd name="T14" fmla="*/ 8 w 151"/>
                <a:gd name="T15" fmla="*/ 7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1" h="23">
                  <a:moveTo>
                    <a:pt x="8" y="7"/>
                  </a:moveTo>
                  <a:cubicBezTo>
                    <a:pt x="8" y="7"/>
                    <a:pt x="34" y="16"/>
                    <a:pt x="78" y="14"/>
                  </a:cubicBezTo>
                  <a:cubicBezTo>
                    <a:pt x="123" y="13"/>
                    <a:pt x="142" y="0"/>
                    <a:pt x="142" y="0"/>
                  </a:cubicBezTo>
                  <a:cubicBezTo>
                    <a:pt x="151" y="0"/>
                    <a:pt x="151" y="0"/>
                    <a:pt x="151" y="0"/>
                  </a:cubicBezTo>
                  <a:cubicBezTo>
                    <a:pt x="151" y="0"/>
                    <a:pt x="117" y="23"/>
                    <a:pt x="80" y="23"/>
                  </a:cubicBezTo>
                  <a:cubicBezTo>
                    <a:pt x="43" y="23"/>
                    <a:pt x="0" y="9"/>
                    <a:pt x="0" y="9"/>
                  </a:cubicBezTo>
                  <a:cubicBezTo>
                    <a:pt x="8" y="7"/>
                    <a:pt x="8" y="7"/>
                    <a:pt x="8" y="7"/>
                  </a:cubicBezTo>
                  <a:cubicBezTo>
                    <a:pt x="8" y="7"/>
                    <a:pt x="8" y="7"/>
                    <a:pt x="8" y="7"/>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4" name="Freeform 20"/>
            <p:cNvSpPr>
              <a:spLocks/>
            </p:cNvSpPr>
            <p:nvPr/>
          </p:nvSpPr>
          <p:spPr bwMode="auto">
            <a:xfrm>
              <a:off x="3957" y="1710"/>
              <a:ext cx="104" cy="94"/>
            </a:xfrm>
            <a:custGeom>
              <a:avLst/>
              <a:gdLst>
                <a:gd name="T0" fmla="*/ 26 w 44"/>
                <a:gd name="T1" fmla="*/ 6 h 40"/>
                <a:gd name="T2" fmla="*/ 7 w 44"/>
                <a:gd name="T3" fmla="*/ 13 h 40"/>
                <a:gd name="T4" fmla="*/ 20 w 44"/>
                <a:gd name="T5" fmla="*/ 39 h 40"/>
                <a:gd name="T6" fmla="*/ 26 w 44"/>
                <a:gd name="T7" fmla="*/ 6 h 40"/>
              </a:gdLst>
              <a:ahLst/>
              <a:cxnLst>
                <a:cxn ang="0">
                  <a:pos x="T0" y="T1"/>
                </a:cxn>
                <a:cxn ang="0">
                  <a:pos x="T2" y="T3"/>
                </a:cxn>
                <a:cxn ang="0">
                  <a:pos x="T4" y="T5"/>
                </a:cxn>
                <a:cxn ang="0">
                  <a:pos x="T6" y="T7"/>
                </a:cxn>
              </a:cxnLst>
              <a:rect l="0" t="0" r="r" b="b"/>
              <a:pathLst>
                <a:path w="44" h="40">
                  <a:moveTo>
                    <a:pt x="26" y="6"/>
                  </a:moveTo>
                  <a:cubicBezTo>
                    <a:pt x="26" y="6"/>
                    <a:pt x="15" y="0"/>
                    <a:pt x="7" y="13"/>
                  </a:cubicBezTo>
                  <a:cubicBezTo>
                    <a:pt x="0" y="26"/>
                    <a:pt x="6" y="40"/>
                    <a:pt x="20" y="39"/>
                  </a:cubicBezTo>
                  <a:cubicBezTo>
                    <a:pt x="35" y="38"/>
                    <a:pt x="44" y="14"/>
                    <a:pt x="26" y="6"/>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5" name="Freeform 21"/>
            <p:cNvSpPr>
              <a:spLocks/>
            </p:cNvSpPr>
            <p:nvPr/>
          </p:nvSpPr>
          <p:spPr bwMode="auto">
            <a:xfrm>
              <a:off x="3627" y="1731"/>
              <a:ext cx="85" cy="101"/>
            </a:xfrm>
            <a:custGeom>
              <a:avLst/>
              <a:gdLst>
                <a:gd name="T0" fmla="*/ 13 w 36"/>
                <a:gd name="T1" fmla="*/ 2 h 43"/>
                <a:gd name="T2" fmla="*/ 0 w 36"/>
                <a:gd name="T3" fmla="*/ 18 h 43"/>
                <a:gd name="T4" fmla="*/ 24 w 36"/>
                <a:gd name="T5" fmla="*/ 34 h 43"/>
                <a:gd name="T6" fmla="*/ 13 w 36"/>
                <a:gd name="T7" fmla="*/ 2 h 43"/>
              </a:gdLst>
              <a:ahLst/>
              <a:cxnLst>
                <a:cxn ang="0">
                  <a:pos x="T0" y="T1"/>
                </a:cxn>
                <a:cxn ang="0">
                  <a:pos x="T2" y="T3"/>
                </a:cxn>
                <a:cxn ang="0">
                  <a:pos x="T4" y="T5"/>
                </a:cxn>
                <a:cxn ang="0">
                  <a:pos x="T6" y="T7"/>
                </a:cxn>
              </a:cxnLst>
              <a:rect l="0" t="0" r="r" b="b"/>
              <a:pathLst>
                <a:path w="36" h="43">
                  <a:moveTo>
                    <a:pt x="13" y="2"/>
                  </a:moveTo>
                  <a:cubicBezTo>
                    <a:pt x="13" y="2"/>
                    <a:pt x="0" y="2"/>
                    <a:pt x="0" y="18"/>
                  </a:cubicBezTo>
                  <a:cubicBezTo>
                    <a:pt x="0" y="33"/>
                    <a:pt x="12" y="43"/>
                    <a:pt x="24" y="34"/>
                  </a:cubicBezTo>
                  <a:cubicBezTo>
                    <a:pt x="36" y="26"/>
                    <a:pt x="32" y="0"/>
                    <a:pt x="13" y="2"/>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6" name="Freeform 22"/>
            <p:cNvSpPr>
              <a:spLocks/>
            </p:cNvSpPr>
            <p:nvPr/>
          </p:nvSpPr>
          <p:spPr bwMode="auto">
            <a:xfrm>
              <a:off x="3868" y="2154"/>
              <a:ext cx="191" cy="208"/>
            </a:xfrm>
            <a:custGeom>
              <a:avLst/>
              <a:gdLst>
                <a:gd name="T0" fmla="*/ 74 w 81"/>
                <a:gd name="T1" fmla="*/ 3 h 88"/>
                <a:gd name="T2" fmla="*/ 10 w 81"/>
                <a:gd name="T3" fmla="*/ 5 h 88"/>
                <a:gd name="T4" fmla="*/ 12 w 81"/>
                <a:gd name="T5" fmla="*/ 81 h 88"/>
                <a:gd name="T6" fmla="*/ 79 w 81"/>
                <a:gd name="T7" fmla="*/ 73 h 88"/>
                <a:gd name="T8" fmla="*/ 74 w 81"/>
                <a:gd name="T9" fmla="*/ 3 h 88"/>
              </a:gdLst>
              <a:ahLst/>
              <a:cxnLst>
                <a:cxn ang="0">
                  <a:pos x="T0" y="T1"/>
                </a:cxn>
                <a:cxn ang="0">
                  <a:pos x="T2" y="T3"/>
                </a:cxn>
                <a:cxn ang="0">
                  <a:pos x="T4" y="T5"/>
                </a:cxn>
                <a:cxn ang="0">
                  <a:pos x="T6" y="T7"/>
                </a:cxn>
                <a:cxn ang="0">
                  <a:pos x="T8" y="T9"/>
                </a:cxn>
              </a:cxnLst>
              <a:rect l="0" t="0" r="r" b="b"/>
              <a:pathLst>
                <a:path w="81" h="88">
                  <a:moveTo>
                    <a:pt x="74" y="3"/>
                  </a:moveTo>
                  <a:cubicBezTo>
                    <a:pt x="74" y="3"/>
                    <a:pt x="12" y="0"/>
                    <a:pt x="10" y="5"/>
                  </a:cubicBezTo>
                  <a:cubicBezTo>
                    <a:pt x="9" y="10"/>
                    <a:pt x="0" y="76"/>
                    <a:pt x="12" y="81"/>
                  </a:cubicBezTo>
                  <a:cubicBezTo>
                    <a:pt x="24" y="87"/>
                    <a:pt x="79" y="88"/>
                    <a:pt x="79" y="73"/>
                  </a:cubicBezTo>
                  <a:cubicBezTo>
                    <a:pt x="79" y="57"/>
                    <a:pt x="81" y="9"/>
                    <a:pt x="74" y="3"/>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7" name="Freeform 23"/>
            <p:cNvSpPr>
              <a:spLocks/>
            </p:cNvSpPr>
            <p:nvPr/>
          </p:nvSpPr>
          <p:spPr bwMode="auto">
            <a:xfrm>
              <a:off x="3674" y="1334"/>
              <a:ext cx="300" cy="187"/>
            </a:xfrm>
            <a:custGeom>
              <a:avLst/>
              <a:gdLst>
                <a:gd name="T0" fmla="*/ 9 w 127"/>
                <a:gd name="T1" fmla="*/ 69 h 79"/>
                <a:gd name="T2" fmla="*/ 125 w 127"/>
                <a:gd name="T3" fmla="*/ 65 h 79"/>
                <a:gd name="T4" fmla="*/ 120 w 127"/>
                <a:gd name="T5" fmla="*/ 9 h 79"/>
                <a:gd name="T6" fmla="*/ 21 w 127"/>
                <a:gd name="T7" fmla="*/ 8 h 79"/>
                <a:gd name="T8" fmla="*/ 9 w 127"/>
                <a:gd name="T9" fmla="*/ 69 h 79"/>
              </a:gdLst>
              <a:ahLst/>
              <a:cxnLst>
                <a:cxn ang="0">
                  <a:pos x="T0" y="T1"/>
                </a:cxn>
                <a:cxn ang="0">
                  <a:pos x="T2" y="T3"/>
                </a:cxn>
                <a:cxn ang="0">
                  <a:pos x="T4" y="T5"/>
                </a:cxn>
                <a:cxn ang="0">
                  <a:pos x="T6" y="T7"/>
                </a:cxn>
                <a:cxn ang="0">
                  <a:pos x="T8" y="T9"/>
                </a:cxn>
              </a:cxnLst>
              <a:rect l="0" t="0" r="r" b="b"/>
              <a:pathLst>
                <a:path w="127" h="79">
                  <a:moveTo>
                    <a:pt x="9" y="69"/>
                  </a:moveTo>
                  <a:cubicBezTo>
                    <a:pt x="9" y="69"/>
                    <a:pt x="96" y="79"/>
                    <a:pt x="125" y="65"/>
                  </a:cubicBezTo>
                  <a:cubicBezTo>
                    <a:pt x="127" y="58"/>
                    <a:pt x="123" y="14"/>
                    <a:pt x="120" y="9"/>
                  </a:cubicBezTo>
                  <a:cubicBezTo>
                    <a:pt x="102" y="10"/>
                    <a:pt x="35" y="0"/>
                    <a:pt x="21" y="8"/>
                  </a:cubicBezTo>
                  <a:cubicBezTo>
                    <a:pt x="14" y="11"/>
                    <a:pt x="0" y="58"/>
                    <a:pt x="9" y="69"/>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8" name="Freeform 24"/>
            <p:cNvSpPr>
              <a:spLocks/>
            </p:cNvSpPr>
            <p:nvPr/>
          </p:nvSpPr>
          <p:spPr bwMode="auto">
            <a:xfrm>
              <a:off x="3827" y="2019"/>
              <a:ext cx="29" cy="515"/>
            </a:xfrm>
            <a:custGeom>
              <a:avLst/>
              <a:gdLst>
                <a:gd name="T0" fmla="*/ 10 w 12"/>
                <a:gd name="T1" fmla="*/ 0 h 218"/>
                <a:gd name="T2" fmla="*/ 9 w 12"/>
                <a:gd name="T3" fmla="*/ 27 h 218"/>
                <a:gd name="T4" fmla="*/ 8 w 12"/>
                <a:gd name="T5" fmla="*/ 61 h 218"/>
                <a:gd name="T6" fmla="*/ 8 w 12"/>
                <a:gd name="T7" fmla="*/ 111 h 218"/>
                <a:gd name="T8" fmla="*/ 8 w 12"/>
                <a:gd name="T9" fmla="*/ 161 h 218"/>
                <a:gd name="T10" fmla="*/ 12 w 12"/>
                <a:gd name="T11" fmla="*/ 218 h 218"/>
                <a:gd name="T12" fmla="*/ 1 w 12"/>
                <a:gd name="T13" fmla="*/ 163 h 218"/>
                <a:gd name="T14" fmla="*/ 1 w 12"/>
                <a:gd name="T15" fmla="*/ 65 h 218"/>
                <a:gd name="T16" fmla="*/ 10 w 12"/>
                <a:gd name="T17"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218">
                  <a:moveTo>
                    <a:pt x="10" y="0"/>
                  </a:moveTo>
                  <a:cubicBezTo>
                    <a:pt x="10" y="0"/>
                    <a:pt x="11" y="13"/>
                    <a:pt x="9" y="27"/>
                  </a:cubicBezTo>
                  <a:cubicBezTo>
                    <a:pt x="7" y="42"/>
                    <a:pt x="8" y="40"/>
                    <a:pt x="8" y="61"/>
                  </a:cubicBezTo>
                  <a:cubicBezTo>
                    <a:pt x="8" y="82"/>
                    <a:pt x="8" y="93"/>
                    <a:pt x="8" y="111"/>
                  </a:cubicBezTo>
                  <a:cubicBezTo>
                    <a:pt x="8" y="128"/>
                    <a:pt x="8" y="142"/>
                    <a:pt x="8" y="161"/>
                  </a:cubicBezTo>
                  <a:cubicBezTo>
                    <a:pt x="8" y="185"/>
                    <a:pt x="12" y="218"/>
                    <a:pt x="12" y="218"/>
                  </a:cubicBezTo>
                  <a:cubicBezTo>
                    <a:pt x="12" y="218"/>
                    <a:pt x="0" y="205"/>
                    <a:pt x="1" y="163"/>
                  </a:cubicBezTo>
                  <a:cubicBezTo>
                    <a:pt x="3" y="121"/>
                    <a:pt x="1" y="78"/>
                    <a:pt x="1" y="65"/>
                  </a:cubicBezTo>
                  <a:cubicBezTo>
                    <a:pt x="1" y="52"/>
                    <a:pt x="4" y="12"/>
                    <a:pt x="10" y="0"/>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9" name="Freeform 25"/>
            <p:cNvSpPr>
              <a:spLocks/>
            </p:cNvSpPr>
            <p:nvPr/>
          </p:nvSpPr>
          <p:spPr bwMode="auto">
            <a:xfrm>
              <a:off x="3638" y="2541"/>
              <a:ext cx="442" cy="61"/>
            </a:xfrm>
            <a:custGeom>
              <a:avLst/>
              <a:gdLst>
                <a:gd name="T0" fmla="*/ 0 w 187"/>
                <a:gd name="T1" fmla="*/ 0 h 26"/>
                <a:gd name="T2" fmla="*/ 187 w 187"/>
                <a:gd name="T3" fmla="*/ 7 h 26"/>
                <a:gd name="T4" fmla="*/ 0 w 187"/>
                <a:gd name="T5" fmla="*/ 0 h 26"/>
              </a:gdLst>
              <a:ahLst/>
              <a:cxnLst>
                <a:cxn ang="0">
                  <a:pos x="T0" y="T1"/>
                </a:cxn>
                <a:cxn ang="0">
                  <a:pos x="T2" y="T3"/>
                </a:cxn>
                <a:cxn ang="0">
                  <a:pos x="T4" y="T5"/>
                </a:cxn>
              </a:cxnLst>
              <a:rect l="0" t="0" r="r" b="b"/>
              <a:pathLst>
                <a:path w="187" h="26">
                  <a:moveTo>
                    <a:pt x="0" y="0"/>
                  </a:moveTo>
                  <a:cubicBezTo>
                    <a:pt x="29" y="4"/>
                    <a:pt x="122" y="19"/>
                    <a:pt x="187" y="7"/>
                  </a:cubicBezTo>
                  <a:cubicBezTo>
                    <a:pt x="154" y="26"/>
                    <a:pt x="5" y="13"/>
                    <a:pt x="0" y="0"/>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
        <p:nvSpPr>
          <p:cNvPr id="310" name="Freeform 52"/>
          <p:cNvSpPr>
            <a:spLocks/>
          </p:cNvSpPr>
          <p:nvPr/>
        </p:nvSpPr>
        <p:spPr bwMode="auto">
          <a:xfrm>
            <a:off x="0" y="5181600"/>
            <a:ext cx="11163675" cy="1676399"/>
          </a:xfrm>
          <a:custGeom>
            <a:avLst/>
            <a:gdLst/>
            <a:ahLst/>
            <a:cxnLst/>
            <a:rect l="l" t="t" r="r" b="b"/>
            <a:pathLst>
              <a:path w="11770175" h="1788354">
                <a:moveTo>
                  <a:pt x="4772978" y="1"/>
                </a:moveTo>
                <a:cubicBezTo>
                  <a:pt x="7049831" y="-885"/>
                  <a:pt x="9586677" y="653751"/>
                  <a:pt x="11770175" y="1788354"/>
                </a:cubicBezTo>
                <a:lnTo>
                  <a:pt x="0" y="1788354"/>
                </a:lnTo>
                <a:cubicBezTo>
                  <a:pt x="0" y="1702293"/>
                  <a:pt x="0" y="1591933"/>
                  <a:pt x="0" y="1450411"/>
                </a:cubicBezTo>
                <a:cubicBezTo>
                  <a:pt x="1180705" y="450899"/>
                  <a:pt x="2887716" y="735"/>
                  <a:pt x="4772978" y="1"/>
                </a:cubicBezTo>
                <a:close/>
              </a:path>
            </a:pathLst>
          </a:custGeom>
          <a:solidFill>
            <a:srgbClr val="AFAF51"/>
          </a:solidFill>
          <a:ln>
            <a:noFill/>
          </a:ln>
        </p:spPr>
        <p:txBody>
          <a:bodyPr vert="horz" wrap="square" lIns="91440" tIns="45720" rIns="91440" bIns="45720" numCol="1" anchor="t" anchorCtr="0" compatLnSpc="1">
            <a:prstTxWarp prst="textNoShape">
              <a:avLst/>
            </a:prstTxWarp>
          </a:bodyPr>
          <a:lstStyle/>
          <a:p>
            <a:endParaRPr/>
          </a:p>
        </p:txBody>
      </p:sp>
      <p:grpSp>
        <p:nvGrpSpPr>
          <p:cNvPr id="311" name="Group 29"/>
          <p:cNvGrpSpPr>
            <a:grpSpLocks noChangeAspect="1"/>
          </p:cNvGrpSpPr>
          <p:nvPr/>
        </p:nvGrpSpPr>
        <p:grpSpPr bwMode="auto">
          <a:xfrm flipH="1">
            <a:off x="9191537" y="4800600"/>
            <a:ext cx="2998875" cy="2083312"/>
            <a:chOff x="2481" y="1188"/>
            <a:chExt cx="2735" cy="1900"/>
          </a:xfrm>
        </p:grpSpPr>
        <p:sp>
          <p:nvSpPr>
            <p:cNvPr id="312" name="Freeform 30"/>
            <p:cNvSpPr>
              <a:spLocks/>
            </p:cNvSpPr>
            <p:nvPr/>
          </p:nvSpPr>
          <p:spPr bwMode="auto">
            <a:xfrm>
              <a:off x="3336" y="1462"/>
              <a:ext cx="748" cy="931"/>
            </a:xfrm>
            <a:custGeom>
              <a:avLst/>
              <a:gdLst>
                <a:gd name="T0" fmla="*/ 72 w 317"/>
                <a:gd name="T1" fmla="*/ 21 h 394"/>
                <a:gd name="T2" fmla="*/ 133 w 317"/>
                <a:gd name="T3" fmla="*/ 59 h 394"/>
                <a:gd name="T4" fmla="*/ 293 w 317"/>
                <a:gd name="T5" fmla="*/ 160 h 394"/>
                <a:gd name="T6" fmla="*/ 293 w 317"/>
                <a:gd name="T7" fmla="*/ 298 h 394"/>
                <a:gd name="T8" fmla="*/ 213 w 317"/>
                <a:gd name="T9" fmla="*/ 360 h 394"/>
                <a:gd name="T10" fmla="*/ 169 w 317"/>
                <a:gd name="T11" fmla="*/ 367 h 394"/>
                <a:gd name="T12" fmla="*/ 121 w 317"/>
                <a:gd name="T13" fmla="*/ 385 h 394"/>
                <a:gd name="T14" fmla="*/ 24 w 317"/>
                <a:gd name="T15" fmla="*/ 382 h 394"/>
                <a:gd name="T16" fmla="*/ 2 w 317"/>
                <a:gd name="T17" fmla="*/ 157 h 394"/>
                <a:gd name="T18" fmla="*/ 72 w 317"/>
                <a:gd name="T19" fmla="*/ 21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7" h="394">
                  <a:moveTo>
                    <a:pt x="72" y="21"/>
                  </a:moveTo>
                  <a:cubicBezTo>
                    <a:pt x="72" y="21"/>
                    <a:pt x="140" y="0"/>
                    <a:pt x="133" y="59"/>
                  </a:cubicBezTo>
                  <a:cubicBezTo>
                    <a:pt x="131" y="76"/>
                    <a:pt x="256" y="74"/>
                    <a:pt x="293" y="160"/>
                  </a:cubicBezTo>
                  <a:cubicBezTo>
                    <a:pt x="293" y="160"/>
                    <a:pt x="317" y="248"/>
                    <a:pt x="293" y="298"/>
                  </a:cubicBezTo>
                  <a:cubicBezTo>
                    <a:pt x="270" y="349"/>
                    <a:pt x="213" y="360"/>
                    <a:pt x="213" y="360"/>
                  </a:cubicBezTo>
                  <a:cubicBezTo>
                    <a:pt x="169" y="367"/>
                    <a:pt x="169" y="367"/>
                    <a:pt x="169" y="367"/>
                  </a:cubicBezTo>
                  <a:cubicBezTo>
                    <a:pt x="169" y="367"/>
                    <a:pt x="169" y="385"/>
                    <a:pt x="121" y="385"/>
                  </a:cubicBezTo>
                  <a:cubicBezTo>
                    <a:pt x="73" y="385"/>
                    <a:pt x="31" y="394"/>
                    <a:pt x="24" y="382"/>
                  </a:cubicBezTo>
                  <a:cubicBezTo>
                    <a:pt x="15" y="369"/>
                    <a:pt x="0" y="177"/>
                    <a:pt x="2" y="157"/>
                  </a:cubicBezTo>
                  <a:cubicBezTo>
                    <a:pt x="10" y="86"/>
                    <a:pt x="72" y="21"/>
                    <a:pt x="72" y="2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13" name="Freeform 31"/>
            <p:cNvSpPr>
              <a:spLocks/>
            </p:cNvSpPr>
            <p:nvPr/>
          </p:nvSpPr>
          <p:spPr bwMode="auto">
            <a:xfrm>
              <a:off x="3423" y="1552"/>
              <a:ext cx="307" cy="222"/>
            </a:xfrm>
            <a:custGeom>
              <a:avLst/>
              <a:gdLst>
                <a:gd name="T0" fmla="*/ 37 w 130"/>
                <a:gd name="T1" fmla="*/ 31 h 94"/>
                <a:gd name="T2" fmla="*/ 48 w 130"/>
                <a:gd name="T3" fmla="*/ 3 h 94"/>
                <a:gd name="T4" fmla="*/ 84 w 130"/>
                <a:gd name="T5" fmla="*/ 0 h 94"/>
                <a:gd name="T6" fmla="*/ 77 w 130"/>
                <a:gd name="T7" fmla="*/ 18 h 94"/>
                <a:gd name="T8" fmla="*/ 97 w 130"/>
                <a:gd name="T9" fmla="*/ 45 h 94"/>
                <a:gd name="T10" fmla="*/ 130 w 130"/>
                <a:gd name="T11" fmla="*/ 72 h 94"/>
                <a:gd name="T12" fmla="*/ 14 w 130"/>
                <a:gd name="T13" fmla="*/ 94 h 94"/>
                <a:gd name="T14" fmla="*/ 10 w 130"/>
                <a:gd name="T15" fmla="*/ 70 h 94"/>
                <a:gd name="T16" fmla="*/ 37 w 130"/>
                <a:gd name="T17" fmla="*/ 3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94">
                  <a:moveTo>
                    <a:pt x="37" y="31"/>
                  </a:moveTo>
                  <a:cubicBezTo>
                    <a:pt x="39" y="18"/>
                    <a:pt x="48" y="3"/>
                    <a:pt x="48" y="3"/>
                  </a:cubicBezTo>
                  <a:cubicBezTo>
                    <a:pt x="48" y="3"/>
                    <a:pt x="48" y="3"/>
                    <a:pt x="84" y="0"/>
                  </a:cubicBezTo>
                  <a:cubicBezTo>
                    <a:pt x="84" y="0"/>
                    <a:pt x="84" y="0"/>
                    <a:pt x="77" y="18"/>
                  </a:cubicBezTo>
                  <a:cubicBezTo>
                    <a:pt x="77" y="18"/>
                    <a:pt x="77" y="39"/>
                    <a:pt x="97" y="45"/>
                  </a:cubicBezTo>
                  <a:cubicBezTo>
                    <a:pt x="118" y="50"/>
                    <a:pt x="130" y="72"/>
                    <a:pt x="130" y="72"/>
                  </a:cubicBezTo>
                  <a:cubicBezTo>
                    <a:pt x="14" y="94"/>
                    <a:pt x="14" y="94"/>
                    <a:pt x="14" y="94"/>
                  </a:cubicBezTo>
                  <a:cubicBezTo>
                    <a:pt x="14" y="94"/>
                    <a:pt x="0" y="91"/>
                    <a:pt x="10" y="70"/>
                  </a:cubicBezTo>
                  <a:cubicBezTo>
                    <a:pt x="21" y="43"/>
                    <a:pt x="28" y="40"/>
                    <a:pt x="37" y="31"/>
                  </a:cubicBezTo>
                  <a:close/>
                </a:path>
              </a:pathLst>
            </a:custGeom>
            <a:solidFill>
              <a:srgbClr val="7895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14" name="Freeform 32"/>
            <p:cNvSpPr>
              <a:spLocks/>
            </p:cNvSpPr>
            <p:nvPr/>
          </p:nvSpPr>
          <p:spPr bwMode="auto">
            <a:xfrm>
              <a:off x="3241" y="1661"/>
              <a:ext cx="754" cy="661"/>
            </a:xfrm>
            <a:custGeom>
              <a:avLst/>
              <a:gdLst>
                <a:gd name="T0" fmla="*/ 92 w 319"/>
                <a:gd name="T1" fmla="*/ 37 h 280"/>
                <a:gd name="T2" fmla="*/ 193 w 319"/>
                <a:gd name="T3" fmla="*/ 24 h 280"/>
                <a:gd name="T4" fmla="*/ 315 w 319"/>
                <a:gd name="T5" fmla="*/ 124 h 280"/>
                <a:gd name="T6" fmla="*/ 237 w 319"/>
                <a:gd name="T7" fmla="*/ 256 h 280"/>
                <a:gd name="T8" fmla="*/ 117 w 319"/>
                <a:gd name="T9" fmla="*/ 261 h 280"/>
                <a:gd name="T10" fmla="*/ 92 w 319"/>
                <a:gd name="T11" fmla="*/ 37 h 280"/>
              </a:gdLst>
              <a:ahLst/>
              <a:cxnLst>
                <a:cxn ang="0">
                  <a:pos x="T0" y="T1"/>
                </a:cxn>
                <a:cxn ang="0">
                  <a:pos x="T2" y="T3"/>
                </a:cxn>
                <a:cxn ang="0">
                  <a:pos x="T4" y="T5"/>
                </a:cxn>
                <a:cxn ang="0">
                  <a:pos x="T6" y="T7"/>
                </a:cxn>
                <a:cxn ang="0">
                  <a:pos x="T8" y="T9"/>
                </a:cxn>
                <a:cxn ang="0">
                  <a:pos x="T10" y="T11"/>
                </a:cxn>
              </a:cxnLst>
              <a:rect l="0" t="0" r="r" b="b"/>
              <a:pathLst>
                <a:path w="319" h="280">
                  <a:moveTo>
                    <a:pt x="92" y="37"/>
                  </a:moveTo>
                  <a:cubicBezTo>
                    <a:pt x="118" y="3"/>
                    <a:pt x="158" y="9"/>
                    <a:pt x="193" y="24"/>
                  </a:cubicBezTo>
                  <a:cubicBezTo>
                    <a:pt x="229" y="0"/>
                    <a:pt x="310" y="55"/>
                    <a:pt x="315" y="124"/>
                  </a:cubicBezTo>
                  <a:cubicBezTo>
                    <a:pt x="319" y="181"/>
                    <a:pt x="314" y="248"/>
                    <a:pt x="237" y="256"/>
                  </a:cubicBezTo>
                  <a:cubicBezTo>
                    <a:pt x="204" y="280"/>
                    <a:pt x="143" y="280"/>
                    <a:pt x="117" y="261"/>
                  </a:cubicBezTo>
                  <a:cubicBezTo>
                    <a:pt x="0" y="266"/>
                    <a:pt x="3" y="44"/>
                    <a:pt x="92" y="37"/>
                  </a:cubicBezTo>
                  <a:close/>
                </a:path>
              </a:pathLst>
            </a:custGeom>
            <a:solidFill>
              <a:srgbClr val="CA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15" name="Freeform 33"/>
            <p:cNvSpPr>
              <a:spLocks/>
            </p:cNvSpPr>
            <p:nvPr/>
          </p:nvSpPr>
          <p:spPr bwMode="auto">
            <a:xfrm>
              <a:off x="2481" y="1188"/>
              <a:ext cx="1055" cy="1314"/>
            </a:xfrm>
            <a:custGeom>
              <a:avLst/>
              <a:gdLst>
                <a:gd name="T0" fmla="*/ 63 w 447"/>
                <a:gd name="T1" fmla="*/ 118 h 556"/>
                <a:gd name="T2" fmla="*/ 145 w 447"/>
                <a:gd name="T3" fmla="*/ 25 h 556"/>
                <a:gd name="T4" fmla="*/ 239 w 447"/>
                <a:gd name="T5" fmla="*/ 63 h 556"/>
                <a:gd name="T6" fmla="*/ 332 w 447"/>
                <a:gd name="T7" fmla="*/ 108 h 556"/>
                <a:gd name="T8" fmla="*/ 447 w 447"/>
                <a:gd name="T9" fmla="*/ 339 h 556"/>
                <a:gd name="T10" fmla="*/ 405 w 447"/>
                <a:gd name="T11" fmla="*/ 471 h 556"/>
                <a:gd name="T12" fmla="*/ 313 w 447"/>
                <a:gd name="T13" fmla="*/ 514 h 556"/>
                <a:gd name="T14" fmla="*/ 211 w 447"/>
                <a:gd name="T15" fmla="*/ 551 h 556"/>
                <a:gd name="T16" fmla="*/ 102 w 447"/>
                <a:gd name="T17" fmla="*/ 530 h 556"/>
                <a:gd name="T18" fmla="*/ 43 w 447"/>
                <a:gd name="T19" fmla="*/ 534 h 556"/>
                <a:gd name="T20" fmla="*/ 0 w 447"/>
                <a:gd name="T21" fmla="*/ 468 h 556"/>
                <a:gd name="T22" fmla="*/ 0 w 447"/>
                <a:gd name="T23" fmla="*/ 152 h 556"/>
                <a:gd name="T24" fmla="*/ 63 w 447"/>
                <a:gd name="T25" fmla="*/ 118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6">
                  <a:moveTo>
                    <a:pt x="63" y="118"/>
                  </a:moveTo>
                  <a:cubicBezTo>
                    <a:pt x="114" y="44"/>
                    <a:pt x="145" y="25"/>
                    <a:pt x="145" y="25"/>
                  </a:cubicBezTo>
                  <a:cubicBezTo>
                    <a:pt x="209" y="0"/>
                    <a:pt x="239" y="63"/>
                    <a:pt x="239" y="63"/>
                  </a:cubicBezTo>
                  <a:cubicBezTo>
                    <a:pt x="239" y="63"/>
                    <a:pt x="300" y="104"/>
                    <a:pt x="332" y="108"/>
                  </a:cubicBezTo>
                  <a:cubicBezTo>
                    <a:pt x="398" y="118"/>
                    <a:pt x="447" y="288"/>
                    <a:pt x="447" y="339"/>
                  </a:cubicBezTo>
                  <a:cubicBezTo>
                    <a:pt x="447" y="389"/>
                    <a:pt x="426" y="443"/>
                    <a:pt x="405" y="471"/>
                  </a:cubicBezTo>
                  <a:cubicBezTo>
                    <a:pt x="384" y="498"/>
                    <a:pt x="338" y="510"/>
                    <a:pt x="313" y="514"/>
                  </a:cubicBezTo>
                  <a:cubicBezTo>
                    <a:pt x="287" y="536"/>
                    <a:pt x="273" y="545"/>
                    <a:pt x="211" y="551"/>
                  </a:cubicBezTo>
                  <a:cubicBezTo>
                    <a:pt x="151" y="556"/>
                    <a:pt x="102" y="530"/>
                    <a:pt x="102" y="530"/>
                  </a:cubicBezTo>
                  <a:cubicBezTo>
                    <a:pt x="102" y="530"/>
                    <a:pt x="74" y="541"/>
                    <a:pt x="43" y="534"/>
                  </a:cubicBezTo>
                  <a:cubicBezTo>
                    <a:pt x="28" y="530"/>
                    <a:pt x="11" y="498"/>
                    <a:pt x="0" y="468"/>
                  </a:cubicBezTo>
                  <a:cubicBezTo>
                    <a:pt x="0" y="152"/>
                    <a:pt x="0" y="152"/>
                    <a:pt x="0" y="152"/>
                  </a:cubicBezTo>
                  <a:cubicBezTo>
                    <a:pt x="42" y="112"/>
                    <a:pt x="63" y="118"/>
                    <a:pt x="63" y="118"/>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16" name="Freeform 34"/>
            <p:cNvSpPr>
              <a:spLocks/>
            </p:cNvSpPr>
            <p:nvPr/>
          </p:nvSpPr>
          <p:spPr bwMode="auto">
            <a:xfrm>
              <a:off x="2481" y="1420"/>
              <a:ext cx="1006" cy="1093"/>
            </a:xfrm>
            <a:custGeom>
              <a:avLst/>
              <a:gdLst>
                <a:gd name="T0" fmla="*/ 120 w 426"/>
                <a:gd name="T1" fmla="*/ 39 h 463"/>
                <a:gd name="T2" fmla="*/ 267 w 426"/>
                <a:gd name="T3" fmla="*/ 35 h 463"/>
                <a:gd name="T4" fmla="*/ 417 w 426"/>
                <a:gd name="T5" fmla="*/ 228 h 463"/>
                <a:gd name="T6" fmla="*/ 307 w 426"/>
                <a:gd name="T7" fmla="*/ 397 h 463"/>
                <a:gd name="T8" fmla="*/ 104 w 426"/>
                <a:gd name="T9" fmla="*/ 405 h 463"/>
                <a:gd name="T10" fmla="*/ 0 w 426"/>
                <a:gd name="T11" fmla="*/ 321 h 463"/>
                <a:gd name="T12" fmla="*/ 0 w 426"/>
                <a:gd name="T13" fmla="*/ 110 h 463"/>
                <a:gd name="T14" fmla="*/ 120 w 426"/>
                <a:gd name="T15" fmla="*/ 39 h 4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6" h="463">
                  <a:moveTo>
                    <a:pt x="120" y="39"/>
                  </a:moveTo>
                  <a:cubicBezTo>
                    <a:pt x="153" y="3"/>
                    <a:pt x="236" y="0"/>
                    <a:pt x="267" y="35"/>
                  </a:cubicBezTo>
                  <a:cubicBezTo>
                    <a:pt x="339" y="10"/>
                    <a:pt x="407" y="111"/>
                    <a:pt x="417" y="228"/>
                  </a:cubicBezTo>
                  <a:cubicBezTo>
                    <a:pt x="426" y="324"/>
                    <a:pt x="389" y="393"/>
                    <a:pt x="307" y="397"/>
                  </a:cubicBezTo>
                  <a:cubicBezTo>
                    <a:pt x="278" y="437"/>
                    <a:pt x="140" y="463"/>
                    <a:pt x="104" y="405"/>
                  </a:cubicBezTo>
                  <a:cubicBezTo>
                    <a:pt x="58" y="419"/>
                    <a:pt x="5" y="393"/>
                    <a:pt x="0" y="321"/>
                  </a:cubicBezTo>
                  <a:cubicBezTo>
                    <a:pt x="0" y="110"/>
                    <a:pt x="0" y="110"/>
                    <a:pt x="0" y="110"/>
                  </a:cubicBezTo>
                  <a:cubicBezTo>
                    <a:pt x="20" y="62"/>
                    <a:pt x="59" y="30"/>
                    <a:pt x="120" y="39"/>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17" name="Freeform 35"/>
            <p:cNvSpPr>
              <a:spLocks/>
            </p:cNvSpPr>
            <p:nvPr/>
          </p:nvSpPr>
          <p:spPr bwMode="auto">
            <a:xfrm>
              <a:off x="3111" y="1502"/>
              <a:ext cx="362" cy="844"/>
            </a:xfrm>
            <a:custGeom>
              <a:avLst/>
              <a:gdLst>
                <a:gd name="T0" fmla="*/ 86 w 153"/>
                <a:gd name="T1" fmla="*/ 40 h 357"/>
                <a:gd name="T2" fmla="*/ 140 w 153"/>
                <a:gd name="T3" fmla="*/ 256 h 357"/>
                <a:gd name="T4" fmla="*/ 68 w 153"/>
                <a:gd name="T5" fmla="*/ 356 h 357"/>
                <a:gd name="T6" fmla="*/ 46 w 153"/>
                <a:gd name="T7" fmla="*/ 355 h 357"/>
                <a:gd name="T8" fmla="*/ 128 w 153"/>
                <a:gd name="T9" fmla="*/ 191 h 357"/>
                <a:gd name="T10" fmla="*/ 45 w 153"/>
                <a:gd name="T11" fmla="*/ 22 h 357"/>
                <a:gd name="T12" fmla="*/ 0 w 153"/>
                <a:gd name="T13" fmla="*/ 0 h 357"/>
                <a:gd name="T14" fmla="*/ 86 w 153"/>
                <a:gd name="T15" fmla="*/ 40 h 3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357">
                  <a:moveTo>
                    <a:pt x="86" y="40"/>
                  </a:moveTo>
                  <a:cubicBezTo>
                    <a:pt x="122" y="90"/>
                    <a:pt x="153" y="169"/>
                    <a:pt x="140" y="256"/>
                  </a:cubicBezTo>
                  <a:cubicBezTo>
                    <a:pt x="131" y="315"/>
                    <a:pt x="99" y="354"/>
                    <a:pt x="68" y="356"/>
                  </a:cubicBezTo>
                  <a:cubicBezTo>
                    <a:pt x="62" y="357"/>
                    <a:pt x="46" y="355"/>
                    <a:pt x="46" y="355"/>
                  </a:cubicBezTo>
                  <a:cubicBezTo>
                    <a:pt x="46" y="355"/>
                    <a:pt x="144" y="329"/>
                    <a:pt x="128" y="191"/>
                  </a:cubicBezTo>
                  <a:cubicBezTo>
                    <a:pt x="115" y="77"/>
                    <a:pt x="68" y="33"/>
                    <a:pt x="45" y="22"/>
                  </a:cubicBezTo>
                  <a:cubicBezTo>
                    <a:pt x="22" y="11"/>
                    <a:pt x="0" y="0"/>
                    <a:pt x="0" y="0"/>
                  </a:cubicBezTo>
                  <a:cubicBezTo>
                    <a:pt x="0" y="0"/>
                    <a:pt x="58" y="3"/>
                    <a:pt x="86" y="4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18" name="Freeform 36"/>
            <p:cNvSpPr>
              <a:spLocks/>
            </p:cNvSpPr>
            <p:nvPr/>
          </p:nvSpPr>
          <p:spPr bwMode="auto">
            <a:xfrm>
              <a:off x="3057" y="1590"/>
              <a:ext cx="227" cy="734"/>
            </a:xfrm>
            <a:custGeom>
              <a:avLst/>
              <a:gdLst>
                <a:gd name="T0" fmla="*/ 80 w 96"/>
                <a:gd name="T1" fmla="*/ 108 h 311"/>
                <a:gd name="T2" fmla="*/ 74 w 96"/>
                <a:gd name="T3" fmla="*/ 284 h 311"/>
                <a:gd name="T4" fmla="*/ 49 w 96"/>
                <a:gd name="T5" fmla="*/ 311 h 311"/>
                <a:gd name="T6" fmla="*/ 70 w 96"/>
                <a:gd name="T7" fmla="*/ 122 h 311"/>
                <a:gd name="T8" fmla="*/ 0 w 96"/>
                <a:gd name="T9" fmla="*/ 0 h 311"/>
                <a:gd name="T10" fmla="*/ 80 w 96"/>
                <a:gd name="T11" fmla="*/ 108 h 311"/>
              </a:gdLst>
              <a:ahLst/>
              <a:cxnLst>
                <a:cxn ang="0">
                  <a:pos x="T0" y="T1"/>
                </a:cxn>
                <a:cxn ang="0">
                  <a:pos x="T2" y="T3"/>
                </a:cxn>
                <a:cxn ang="0">
                  <a:pos x="T4" y="T5"/>
                </a:cxn>
                <a:cxn ang="0">
                  <a:pos x="T6" y="T7"/>
                </a:cxn>
                <a:cxn ang="0">
                  <a:pos x="T8" y="T9"/>
                </a:cxn>
                <a:cxn ang="0">
                  <a:pos x="T10" y="T11"/>
                </a:cxn>
              </a:cxnLst>
              <a:rect l="0" t="0" r="r" b="b"/>
              <a:pathLst>
                <a:path w="96" h="311">
                  <a:moveTo>
                    <a:pt x="80" y="108"/>
                  </a:moveTo>
                  <a:cubicBezTo>
                    <a:pt x="96" y="185"/>
                    <a:pt x="89" y="248"/>
                    <a:pt x="74" y="284"/>
                  </a:cubicBezTo>
                  <a:cubicBezTo>
                    <a:pt x="64" y="309"/>
                    <a:pt x="49" y="311"/>
                    <a:pt x="49" y="311"/>
                  </a:cubicBezTo>
                  <a:cubicBezTo>
                    <a:pt x="49" y="311"/>
                    <a:pt x="79" y="255"/>
                    <a:pt x="70" y="122"/>
                  </a:cubicBezTo>
                  <a:cubicBezTo>
                    <a:pt x="65" y="40"/>
                    <a:pt x="0" y="0"/>
                    <a:pt x="0" y="0"/>
                  </a:cubicBezTo>
                  <a:cubicBezTo>
                    <a:pt x="0" y="0"/>
                    <a:pt x="62" y="4"/>
                    <a:pt x="80" y="108"/>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19" name="Freeform 37"/>
            <p:cNvSpPr>
              <a:spLocks/>
            </p:cNvSpPr>
            <p:nvPr/>
          </p:nvSpPr>
          <p:spPr bwMode="auto">
            <a:xfrm>
              <a:off x="2615" y="1594"/>
              <a:ext cx="149" cy="778"/>
            </a:xfrm>
            <a:custGeom>
              <a:avLst/>
              <a:gdLst>
                <a:gd name="T0" fmla="*/ 49 w 63"/>
                <a:gd name="T1" fmla="*/ 0 h 329"/>
                <a:gd name="T2" fmla="*/ 16 w 63"/>
                <a:gd name="T3" fmla="*/ 104 h 329"/>
                <a:gd name="T4" fmla="*/ 63 w 63"/>
                <a:gd name="T5" fmla="*/ 329 h 329"/>
                <a:gd name="T6" fmla="*/ 47 w 63"/>
                <a:gd name="T7" fmla="*/ 321 h 329"/>
                <a:gd name="T8" fmla="*/ 1 w 63"/>
                <a:gd name="T9" fmla="*/ 101 h 329"/>
                <a:gd name="T10" fmla="*/ 49 w 63"/>
                <a:gd name="T11" fmla="*/ 0 h 329"/>
              </a:gdLst>
              <a:ahLst/>
              <a:cxnLst>
                <a:cxn ang="0">
                  <a:pos x="T0" y="T1"/>
                </a:cxn>
                <a:cxn ang="0">
                  <a:pos x="T2" y="T3"/>
                </a:cxn>
                <a:cxn ang="0">
                  <a:pos x="T4" y="T5"/>
                </a:cxn>
                <a:cxn ang="0">
                  <a:pos x="T6" y="T7"/>
                </a:cxn>
                <a:cxn ang="0">
                  <a:pos x="T8" y="T9"/>
                </a:cxn>
                <a:cxn ang="0">
                  <a:pos x="T10" y="T11"/>
                </a:cxn>
              </a:cxnLst>
              <a:rect l="0" t="0" r="r" b="b"/>
              <a:pathLst>
                <a:path w="63" h="329">
                  <a:moveTo>
                    <a:pt x="49" y="0"/>
                  </a:moveTo>
                  <a:cubicBezTo>
                    <a:pt x="49" y="0"/>
                    <a:pt x="19" y="32"/>
                    <a:pt x="16" y="104"/>
                  </a:cubicBezTo>
                  <a:cubicBezTo>
                    <a:pt x="11" y="195"/>
                    <a:pt x="63" y="329"/>
                    <a:pt x="63" y="329"/>
                  </a:cubicBezTo>
                  <a:cubicBezTo>
                    <a:pt x="63" y="329"/>
                    <a:pt x="54" y="322"/>
                    <a:pt x="47" y="321"/>
                  </a:cubicBezTo>
                  <a:cubicBezTo>
                    <a:pt x="18" y="280"/>
                    <a:pt x="0" y="187"/>
                    <a:pt x="1" y="101"/>
                  </a:cubicBezTo>
                  <a:cubicBezTo>
                    <a:pt x="1" y="15"/>
                    <a:pt x="49" y="0"/>
                    <a:pt x="49"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0" name="Freeform 38"/>
            <p:cNvSpPr>
              <a:spLocks/>
            </p:cNvSpPr>
            <p:nvPr/>
          </p:nvSpPr>
          <p:spPr bwMode="auto">
            <a:xfrm>
              <a:off x="2705" y="1301"/>
              <a:ext cx="401" cy="256"/>
            </a:xfrm>
            <a:custGeom>
              <a:avLst/>
              <a:gdLst>
                <a:gd name="T0" fmla="*/ 70 w 170"/>
                <a:gd name="T1" fmla="*/ 0 h 108"/>
                <a:gd name="T2" fmla="*/ 98 w 170"/>
                <a:gd name="T3" fmla="*/ 0 h 108"/>
                <a:gd name="T4" fmla="*/ 96 w 170"/>
                <a:gd name="T5" fmla="*/ 28 h 108"/>
                <a:gd name="T6" fmla="*/ 138 w 170"/>
                <a:gd name="T7" fmla="*/ 47 h 108"/>
                <a:gd name="T8" fmla="*/ 170 w 170"/>
                <a:gd name="T9" fmla="*/ 87 h 108"/>
                <a:gd name="T10" fmla="*/ 3 w 170"/>
                <a:gd name="T11" fmla="*/ 84 h 108"/>
                <a:gd name="T12" fmla="*/ 70 w 170"/>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70" h="108">
                  <a:moveTo>
                    <a:pt x="70" y="0"/>
                  </a:moveTo>
                  <a:cubicBezTo>
                    <a:pt x="70" y="0"/>
                    <a:pt x="70" y="0"/>
                    <a:pt x="98" y="0"/>
                  </a:cubicBezTo>
                  <a:cubicBezTo>
                    <a:pt x="98" y="0"/>
                    <a:pt x="98" y="0"/>
                    <a:pt x="96" y="28"/>
                  </a:cubicBezTo>
                  <a:cubicBezTo>
                    <a:pt x="96" y="28"/>
                    <a:pt x="107" y="35"/>
                    <a:pt x="138" y="47"/>
                  </a:cubicBezTo>
                  <a:cubicBezTo>
                    <a:pt x="168" y="58"/>
                    <a:pt x="170" y="87"/>
                    <a:pt x="170" y="87"/>
                  </a:cubicBezTo>
                  <a:cubicBezTo>
                    <a:pt x="110" y="107"/>
                    <a:pt x="4" y="108"/>
                    <a:pt x="3" y="84"/>
                  </a:cubicBezTo>
                  <a:cubicBezTo>
                    <a:pt x="0" y="60"/>
                    <a:pt x="70" y="0"/>
                    <a:pt x="70" y="0"/>
                  </a:cubicBezTo>
                  <a:close/>
                </a:path>
              </a:pathLst>
            </a:custGeom>
            <a:solidFill>
              <a:srgbClr val="6F86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1" name="Freeform 39"/>
            <p:cNvSpPr>
              <a:spLocks/>
            </p:cNvSpPr>
            <p:nvPr/>
          </p:nvSpPr>
          <p:spPr bwMode="auto">
            <a:xfrm>
              <a:off x="2674" y="1301"/>
              <a:ext cx="340" cy="286"/>
            </a:xfrm>
            <a:custGeom>
              <a:avLst/>
              <a:gdLst>
                <a:gd name="T0" fmla="*/ 83 w 144"/>
                <a:gd name="T1" fmla="*/ 0 h 121"/>
                <a:gd name="T2" fmla="*/ 47 w 144"/>
                <a:gd name="T3" fmla="*/ 52 h 121"/>
                <a:gd name="T4" fmla="*/ 52 w 144"/>
                <a:gd name="T5" fmla="*/ 92 h 121"/>
                <a:gd name="T6" fmla="*/ 144 w 144"/>
                <a:gd name="T7" fmla="*/ 96 h 121"/>
                <a:gd name="T8" fmla="*/ 32 w 144"/>
                <a:gd name="T9" fmla="*/ 107 h 121"/>
                <a:gd name="T10" fmla="*/ 27 w 144"/>
                <a:gd name="T11" fmla="*/ 50 h 121"/>
                <a:gd name="T12" fmla="*/ 83 w 144"/>
                <a:gd name="T13" fmla="*/ 0 h 121"/>
              </a:gdLst>
              <a:ahLst/>
              <a:cxnLst>
                <a:cxn ang="0">
                  <a:pos x="T0" y="T1"/>
                </a:cxn>
                <a:cxn ang="0">
                  <a:pos x="T2" y="T3"/>
                </a:cxn>
                <a:cxn ang="0">
                  <a:pos x="T4" y="T5"/>
                </a:cxn>
                <a:cxn ang="0">
                  <a:pos x="T6" y="T7"/>
                </a:cxn>
                <a:cxn ang="0">
                  <a:pos x="T8" y="T9"/>
                </a:cxn>
                <a:cxn ang="0">
                  <a:pos x="T10" y="T11"/>
                </a:cxn>
                <a:cxn ang="0">
                  <a:pos x="T12" y="T13"/>
                </a:cxn>
              </a:cxnLst>
              <a:rect l="0" t="0" r="r" b="b"/>
              <a:pathLst>
                <a:path w="144" h="121">
                  <a:moveTo>
                    <a:pt x="83" y="0"/>
                  </a:moveTo>
                  <a:cubicBezTo>
                    <a:pt x="83" y="0"/>
                    <a:pt x="49" y="39"/>
                    <a:pt x="47" y="52"/>
                  </a:cubicBezTo>
                  <a:cubicBezTo>
                    <a:pt x="46" y="65"/>
                    <a:pt x="46" y="88"/>
                    <a:pt x="52" y="92"/>
                  </a:cubicBezTo>
                  <a:cubicBezTo>
                    <a:pt x="80" y="110"/>
                    <a:pt x="133" y="96"/>
                    <a:pt x="144" y="96"/>
                  </a:cubicBezTo>
                  <a:cubicBezTo>
                    <a:pt x="119" y="112"/>
                    <a:pt x="74" y="121"/>
                    <a:pt x="32" y="107"/>
                  </a:cubicBezTo>
                  <a:cubicBezTo>
                    <a:pt x="0" y="96"/>
                    <a:pt x="15" y="73"/>
                    <a:pt x="27" y="50"/>
                  </a:cubicBezTo>
                  <a:cubicBezTo>
                    <a:pt x="42" y="21"/>
                    <a:pt x="83" y="0"/>
                    <a:pt x="83" y="0"/>
                  </a:cubicBezTo>
                  <a:close/>
                </a:path>
              </a:pathLst>
            </a:custGeom>
            <a:solidFill>
              <a:srgbClr val="5C6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2" name="Freeform 40"/>
            <p:cNvSpPr>
              <a:spLocks/>
            </p:cNvSpPr>
            <p:nvPr/>
          </p:nvSpPr>
          <p:spPr bwMode="auto">
            <a:xfrm>
              <a:off x="4080" y="2055"/>
              <a:ext cx="1136" cy="1018"/>
            </a:xfrm>
            <a:custGeom>
              <a:avLst/>
              <a:gdLst>
                <a:gd name="T0" fmla="*/ 228 w 481"/>
                <a:gd name="T1" fmla="*/ 1 h 431"/>
                <a:gd name="T2" fmla="*/ 298 w 481"/>
                <a:gd name="T3" fmla="*/ 2 h 431"/>
                <a:gd name="T4" fmla="*/ 330 w 481"/>
                <a:gd name="T5" fmla="*/ 58 h 431"/>
                <a:gd name="T6" fmla="*/ 379 w 481"/>
                <a:gd name="T7" fmla="*/ 116 h 431"/>
                <a:gd name="T8" fmla="*/ 473 w 481"/>
                <a:gd name="T9" fmla="*/ 324 h 431"/>
                <a:gd name="T10" fmla="*/ 380 w 481"/>
                <a:gd name="T11" fmla="*/ 431 h 431"/>
                <a:gd name="T12" fmla="*/ 74 w 481"/>
                <a:gd name="T13" fmla="*/ 431 h 431"/>
                <a:gd name="T14" fmla="*/ 18 w 481"/>
                <a:gd name="T15" fmla="*/ 338 h 431"/>
                <a:gd name="T16" fmla="*/ 110 w 481"/>
                <a:gd name="T17" fmla="*/ 106 h 431"/>
                <a:gd name="T18" fmla="*/ 173 w 481"/>
                <a:gd name="T19" fmla="*/ 89 h 431"/>
                <a:gd name="T20" fmla="*/ 230 w 481"/>
                <a:gd name="T21" fmla="*/ 46 h 431"/>
                <a:gd name="T22" fmla="*/ 228 w 481"/>
                <a:gd name="T23" fmla="*/ 1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1" h="431">
                  <a:moveTo>
                    <a:pt x="228" y="1"/>
                  </a:moveTo>
                  <a:cubicBezTo>
                    <a:pt x="252" y="2"/>
                    <a:pt x="277" y="2"/>
                    <a:pt x="298" y="2"/>
                  </a:cubicBezTo>
                  <a:cubicBezTo>
                    <a:pt x="303" y="19"/>
                    <a:pt x="326" y="46"/>
                    <a:pt x="330" y="58"/>
                  </a:cubicBezTo>
                  <a:cubicBezTo>
                    <a:pt x="355" y="69"/>
                    <a:pt x="370" y="101"/>
                    <a:pt x="379" y="116"/>
                  </a:cubicBezTo>
                  <a:cubicBezTo>
                    <a:pt x="430" y="131"/>
                    <a:pt x="481" y="213"/>
                    <a:pt x="473" y="324"/>
                  </a:cubicBezTo>
                  <a:cubicBezTo>
                    <a:pt x="466" y="417"/>
                    <a:pt x="422" y="423"/>
                    <a:pt x="380" y="431"/>
                  </a:cubicBezTo>
                  <a:cubicBezTo>
                    <a:pt x="74" y="431"/>
                    <a:pt x="74" y="431"/>
                    <a:pt x="74" y="431"/>
                  </a:cubicBezTo>
                  <a:cubicBezTo>
                    <a:pt x="48" y="424"/>
                    <a:pt x="25" y="403"/>
                    <a:pt x="18" y="338"/>
                  </a:cubicBezTo>
                  <a:cubicBezTo>
                    <a:pt x="0" y="188"/>
                    <a:pt x="56" y="131"/>
                    <a:pt x="110" y="106"/>
                  </a:cubicBezTo>
                  <a:cubicBezTo>
                    <a:pt x="125" y="99"/>
                    <a:pt x="148" y="94"/>
                    <a:pt x="173" y="89"/>
                  </a:cubicBezTo>
                  <a:cubicBezTo>
                    <a:pt x="199" y="65"/>
                    <a:pt x="215" y="61"/>
                    <a:pt x="230" y="46"/>
                  </a:cubicBezTo>
                  <a:cubicBezTo>
                    <a:pt x="225" y="33"/>
                    <a:pt x="217" y="0"/>
                    <a:pt x="228" y="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3" name="Freeform 41"/>
            <p:cNvSpPr>
              <a:spLocks/>
            </p:cNvSpPr>
            <p:nvPr/>
          </p:nvSpPr>
          <p:spPr bwMode="auto">
            <a:xfrm>
              <a:off x="4217" y="2235"/>
              <a:ext cx="992" cy="838"/>
            </a:xfrm>
            <a:custGeom>
              <a:avLst/>
              <a:gdLst>
                <a:gd name="T0" fmla="*/ 221 w 420"/>
                <a:gd name="T1" fmla="*/ 7 h 355"/>
                <a:gd name="T2" fmla="*/ 285 w 420"/>
                <a:gd name="T3" fmla="*/ 37 h 355"/>
                <a:gd name="T4" fmla="*/ 359 w 420"/>
                <a:gd name="T5" fmla="*/ 355 h 355"/>
                <a:gd name="T6" fmla="*/ 159 w 420"/>
                <a:gd name="T7" fmla="*/ 355 h 355"/>
                <a:gd name="T8" fmla="*/ 115 w 420"/>
                <a:gd name="T9" fmla="*/ 339 h 355"/>
                <a:gd name="T10" fmla="*/ 0 w 420"/>
                <a:gd name="T11" fmla="*/ 170 h 355"/>
                <a:gd name="T12" fmla="*/ 151 w 420"/>
                <a:gd name="T13" fmla="*/ 29 h 355"/>
                <a:gd name="T14" fmla="*/ 221 w 420"/>
                <a:gd name="T15" fmla="*/ 7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0" h="355">
                  <a:moveTo>
                    <a:pt x="221" y="7"/>
                  </a:moveTo>
                  <a:cubicBezTo>
                    <a:pt x="244" y="7"/>
                    <a:pt x="267" y="15"/>
                    <a:pt x="285" y="37"/>
                  </a:cubicBezTo>
                  <a:cubicBezTo>
                    <a:pt x="401" y="37"/>
                    <a:pt x="420" y="312"/>
                    <a:pt x="359" y="355"/>
                  </a:cubicBezTo>
                  <a:cubicBezTo>
                    <a:pt x="159" y="355"/>
                    <a:pt x="159" y="355"/>
                    <a:pt x="159" y="355"/>
                  </a:cubicBezTo>
                  <a:cubicBezTo>
                    <a:pt x="141" y="351"/>
                    <a:pt x="125" y="346"/>
                    <a:pt x="115" y="339"/>
                  </a:cubicBezTo>
                  <a:cubicBezTo>
                    <a:pt x="13" y="335"/>
                    <a:pt x="0" y="247"/>
                    <a:pt x="0" y="170"/>
                  </a:cubicBezTo>
                  <a:cubicBezTo>
                    <a:pt x="1" y="80"/>
                    <a:pt x="103" y="0"/>
                    <a:pt x="151" y="29"/>
                  </a:cubicBezTo>
                  <a:cubicBezTo>
                    <a:pt x="174" y="17"/>
                    <a:pt x="198" y="8"/>
                    <a:pt x="221" y="7"/>
                  </a:cubicBezTo>
                  <a:close/>
                </a:path>
              </a:pathLst>
            </a:custGeom>
            <a:solidFill>
              <a:srgbClr val="CB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4" name="Freeform 42"/>
            <p:cNvSpPr>
              <a:spLocks/>
            </p:cNvSpPr>
            <p:nvPr/>
          </p:nvSpPr>
          <p:spPr bwMode="auto">
            <a:xfrm>
              <a:off x="4472" y="2388"/>
              <a:ext cx="101" cy="624"/>
            </a:xfrm>
            <a:custGeom>
              <a:avLst/>
              <a:gdLst>
                <a:gd name="T0" fmla="*/ 43 w 43"/>
                <a:gd name="T1" fmla="*/ 0 h 264"/>
                <a:gd name="T2" fmla="*/ 1 w 43"/>
                <a:gd name="T3" fmla="*/ 118 h 264"/>
                <a:gd name="T4" fmla="*/ 22 w 43"/>
                <a:gd name="T5" fmla="*/ 264 h 264"/>
                <a:gd name="T6" fmla="*/ 40 w 43"/>
                <a:gd name="T7" fmla="*/ 257 h 264"/>
                <a:gd name="T8" fmla="*/ 25 w 43"/>
                <a:gd name="T9" fmla="*/ 127 h 264"/>
                <a:gd name="T10" fmla="*/ 43 w 43"/>
                <a:gd name="T11" fmla="*/ 0 h 264"/>
              </a:gdLst>
              <a:ahLst/>
              <a:cxnLst>
                <a:cxn ang="0">
                  <a:pos x="T0" y="T1"/>
                </a:cxn>
                <a:cxn ang="0">
                  <a:pos x="T2" y="T3"/>
                </a:cxn>
                <a:cxn ang="0">
                  <a:pos x="T4" y="T5"/>
                </a:cxn>
                <a:cxn ang="0">
                  <a:pos x="T6" y="T7"/>
                </a:cxn>
                <a:cxn ang="0">
                  <a:pos x="T8" y="T9"/>
                </a:cxn>
                <a:cxn ang="0">
                  <a:pos x="T10" y="T11"/>
                </a:cxn>
              </a:cxnLst>
              <a:rect l="0" t="0" r="r" b="b"/>
              <a:pathLst>
                <a:path w="43" h="264">
                  <a:moveTo>
                    <a:pt x="43" y="0"/>
                  </a:moveTo>
                  <a:cubicBezTo>
                    <a:pt x="16" y="23"/>
                    <a:pt x="0" y="66"/>
                    <a:pt x="1" y="118"/>
                  </a:cubicBezTo>
                  <a:cubicBezTo>
                    <a:pt x="2" y="170"/>
                    <a:pt x="22" y="264"/>
                    <a:pt x="22" y="264"/>
                  </a:cubicBezTo>
                  <a:cubicBezTo>
                    <a:pt x="40" y="257"/>
                    <a:pt x="40" y="257"/>
                    <a:pt x="40" y="257"/>
                  </a:cubicBezTo>
                  <a:cubicBezTo>
                    <a:pt x="40" y="257"/>
                    <a:pt x="26" y="171"/>
                    <a:pt x="25" y="127"/>
                  </a:cubicBezTo>
                  <a:cubicBezTo>
                    <a:pt x="25" y="83"/>
                    <a:pt x="25" y="49"/>
                    <a:pt x="43"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5" name="Freeform 43"/>
            <p:cNvSpPr>
              <a:spLocks/>
            </p:cNvSpPr>
            <p:nvPr/>
          </p:nvSpPr>
          <p:spPr bwMode="auto">
            <a:xfrm>
              <a:off x="4840" y="2556"/>
              <a:ext cx="132" cy="463"/>
            </a:xfrm>
            <a:custGeom>
              <a:avLst/>
              <a:gdLst>
                <a:gd name="T0" fmla="*/ 31 w 56"/>
                <a:gd name="T1" fmla="*/ 0 h 196"/>
                <a:gd name="T2" fmla="*/ 44 w 56"/>
                <a:gd name="T3" fmla="*/ 118 h 196"/>
                <a:gd name="T4" fmla="*/ 21 w 56"/>
                <a:gd name="T5" fmla="*/ 192 h 196"/>
                <a:gd name="T6" fmla="*/ 0 w 56"/>
                <a:gd name="T7" fmla="*/ 196 h 196"/>
                <a:gd name="T8" fmla="*/ 37 w 56"/>
                <a:gd name="T9" fmla="*/ 91 h 196"/>
                <a:gd name="T10" fmla="*/ 31 w 56"/>
                <a:gd name="T11" fmla="*/ 0 h 196"/>
              </a:gdLst>
              <a:ahLst/>
              <a:cxnLst>
                <a:cxn ang="0">
                  <a:pos x="T0" y="T1"/>
                </a:cxn>
                <a:cxn ang="0">
                  <a:pos x="T2" y="T3"/>
                </a:cxn>
                <a:cxn ang="0">
                  <a:pos x="T4" y="T5"/>
                </a:cxn>
                <a:cxn ang="0">
                  <a:pos x="T6" y="T7"/>
                </a:cxn>
                <a:cxn ang="0">
                  <a:pos x="T8" y="T9"/>
                </a:cxn>
                <a:cxn ang="0">
                  <a:pos x="T10" y="T11"/>
                </a:cxn>
              </a:cxnLst>
              <a:rect l="0" t="0" r="r" b="b"/>
              <a:pathLst>
                <a:path w="56" h="196">
                  <a:moveTo>
                    <a:pt x="31" y="0"/>
                  </a:moveTo>
                  <a:cubicBezTo>
                    <a:pt x="56" y="22"/>
                    <a:pt x="50" y="85"/>
                    <a:pt x="44" y="118"/>
                  </a:cubicBezTo>
                  <a:cubicBezTo>
                    <a:pt x="39" y="149"/>
                    <a:pt x="21" y="192"/>
                    <a:pt x="21" y="192"/>
                  </a:cubicBezTo>
                  <a:cubicBezTo>
                    <a:pt x="0" y="196"/>
                    <a:pt x="0" y="196"/>
                    <a:pt x="0" y="196"/>
                  </a:cubicBezTo>
                  <a:cubicBezTo>
                    <a:pt x="0" y="196"/>
                    <a:pt x="31" y="145"/>
                    <a:pt x="37" y="91"/>
                  </a:cubicBezTo>
                  <a:cubicBezTo>
                    <a:pt x="40" y="72"/>
                    <a:pt x="43" y="32"/>
                    <a:pt x="31"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6" name="Freeform 44"/>
            <p:cNvSpPr>
              <a:spLocks/>
            </p:cNvSpPr>
            <p:nvPr/>
          </p:nvSpPr>
          <p:spPr bwMode="auto">
            <a:xfrm>
              <a:off x="4517" y="2102"/>
              <a:ext cx="408" cy="274"/>
            </a:xfrm>
            <a:custGeom>
              <a:avLst/>
              <a:gdLst>
                <a:gd name="T0" fmla="*/ 0 w 173"/>
                <a:gd name="T1" fmla="*/ 97 h 116"/>
                <a:gd name="T2" fmla="*/ 40 w 173"/>
                <a:gd name="T3" fmla="*/ 59 h 116"/>
                <a:gd name="T4" fmla="*/ 65 w 173"/>
                <a:gd name="T5" fmla="*/ 22 h 116"/>
                <a:gd name="T6" fmla="*/ 54 w 173"/>
                <a:gd name="T7" fmla="*/ 0 h 116"/>
                <a:gd name="T8" fmla="*/ 101 w 173"/>
                <a:gd name="T9" fmla="*/ 0 h 116"/>
                <a:gd name="T10" fmla="*/ 117 w 173"/>
                <a:gd name="T11" fmla="*/ 36 h 116"/>
                <a:gd name="T12" fmla="*/ 158 w 173"/>
                <a:gd name="T13" fmla="*/ 84 h 116"/>
                <a:gd name="T14" fmla="*/ 155 w 173"/>
                <a:gd name="T15" fmla="*/ 116 h 116"/>
                <a:gd name="T16" fmla="*/ 0 w 173"/>
                <a:gd name="T17" fmla="*/ 97 h 116"/>
                <a:gd name="T18" fmla="*/ 0 w 173"/>
                <a:gd name="T19" fmla="*/ 9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 h="116">
                  <a:moveTo>
                    <a:pt x="0" y="97"/>
                  </a:moveTo>
                  <a:cubicBezTo>
                    <a:pt x="0" y="97"/>
                    <a:pt x="14" y="69"/>
                    <a:pt x="40" y="59"/>
                  </a:cubicBezTo>
                  <a:cubicBezTo>
                    <a:pt x="67" y="50"/>
                    <a:pt x="65" y="22"/>
                    <a:pt x="65" y="22"/>
                  </a:cubicBezTo>
                  <a:cubicBezTo>
                    <a:pt x="54" y="0"/>
                    <a:pt x="54" y="0"/>
                    <a:pt x="54" y="0"/>
                  </a:cubicBezTo>
                  <a:cubicBezTo>
                    <a:pt x="101" y="0"/>
                    <a:pt x="101" y="0"/>
                    <a:pt x="101" y="0"/>
                  </a:cubicBezTo>
                  <a:cubicBezTo>
                    <a:pt x="101" y="0"/>
                    <a:pt x="114" y="19"/>
                    <a:pt x="117" y="36"/>
                  </a:cubicBezTo>
                  <a:cubicBezTo>
                    <a:pt x="130" y="47"/>
                    <a:pt x="139" y="50"/>
                    <a:pt x="158" y="84"/>
                  </a:cubicBezTo>
                  <a:cubicBezTo>
                    <a:pt x="173" y="112"/>
                    <a:pt x="155" y="116"/>
                    <a:pt x="155" y="116"/>
                  </a:cubicBezTo>
                  <a:cubicBezTo>
                    <a:pt x="0" y="97"/>
                    <a:pt x="0" y="97"/>
                    <a:pt x="0" y="97"/>
                  </a:cubicBezTo>
                  <a:cubicBezTo>
                    <a:pt x="0" y="97"/>
                    <a:pt x="0" y="97"/>
                    <a:pt x="0" y="97"/>
                  </a:cubicBezTo>
                  <a:close/>
                </a:path>
              </a:pathLst>
            </a:custGeom>
            <a:solidFill>
              <a:srgbClr val="7794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7" name="Freeform 45"/>
            <p:cNvSpPr>
              <a:spLocks/>
            </p:cNvSpPr>
            <p:nvPr/>
          </p:nvSpPr>
          <p:spPr bwMode="auto">
            <a:xfrm>
              <a:off x="4949" y="2414"/>
              <a:ext cx="234" cy="648"/>
            </a:xfrm>
            <a:custGeom>
              <a:avLst/>
              <a:gdLst>
                <a:gd name="T0" fmla="*/ 28 w 99"/>
                <a:gd name="T1" fmla="*/ 0 h 274"/>
                <a:gd name="T2" fmla="*/ 74 w 99"/>
                <a:gd name="T3" fmla="*/ 104 h 274"/>
                <a:gd name="T4" fmla="*/ 0 w 99"/>
                <a:gd name="T5" fmla="*/ 274 h 274"/>
                <a:gd name="T6" fmla="*/ 6 w 99"/>
                <a:gd name="T7" fmla="*/ 253 h 274"/>
                <a:gd name="T8" fmla="*/ 59 w 99"/>
                <a:gd name="T9" fmla="*/ 110 h 274"/>
                <a:gd name="T10" fmla="*/ 28 w 99"/>
                <a:gd name="T11" fmla="*/ 0 h 274"/>
              </a:gdLst>
              <a:ahLst/>
              <a:cxnLst>
                <a:cxn ang="0">
                  <a:pos x="T0" y="T1"/>
                </a:cxn>
                <a:cxn ang="0">
                  <a:pos x="T2" y="T3"/>
                </a:cxn>
                <a:cxn ang="0">
                  <a:pos x="T4" y="T5"/>
                </a:cxn>
                <a:cxn ang="0">
                  <a:pos x="T6" y="T7"/>
                </a:cxn>
                <a:cxn ang="0">
                  <a:pos x="T8" y="T9"/>
                </a:cxn>
                <a:cxn ang="0">
                  <a:pos x="T10" y="T11"/>
                </a:cxn>
              </a:cxnLst>
              <a:rect l="0" t="0" r="r" b="b"/>
              <a:pathLst>
                <a:path w="99" h="274">
                  <a:moveTo>
                    <a:pt x="28" y="0"/>
                  </a:moveTo>
                  <a:cubicBezTo>
                    <a:pt x="28" y="0"/>
                    <a:pt x="63" y="34"/>
                    <a:pt x="74" y="104"/>
                  </a:cubicBezTo>
                  <a:cubicBezTo>
                    <a:pt x="99" y="253"/>
                    <a:pt x="0" y="274"/>
                    <a:pt x="0" y="274"/>
                  </a:cubicBezTo>
                  <a:cubicBezTo>
                    <a:pt x="6" y="253"/>
                    <a:pt x="6" y="253"/>
                    <a:pt x="6" y="253"/>
                  </a:cubicBezTo>
                  <a:cubicBezTo>
                    <a:pt x="6" y="253"/>
                    <a:pt x="67" y="228"/>
                    <a:pt x="59" y="110"/>
                  </a:cubicBezTo>
                  <a:cubicBezTo>
                    <a:pt x="56" y="66"/>
                    <a:pt x="28" y="0"/>
                    <a:pt x="28"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8" name="Freeform 46"/>
            <p:cNvSpPr>
              <a:spLocks/>
            </p:cNvSpPr>
            <p:nvPr/>
          </p:nvSpPr>
          <p:spPr bwMode="auto">
            <a:xfrm>
              <a:off x="4179" y="2322"/>
              <a:ext cx="276" cy="744"/>
            </a:xfrm>
            <a:custGeom>
              <a:avLst/>
              <a:gdLst>
                <a:gd name="T0" fmla="*/ 117 w 117"/>
                <a:gd name="T1" fmla="*/ 0 h 315"/>
                <a:gd name="T2" fmla="*/ 7 w 117"/>
                <a:gd name="T3" fmla="*/ 113 h 315"/>
                <a:gd name="T4" fmla="*/ 32 w 117"/>
                <a:gd name="T5" fmla="*/ 284 h 315"/>
                <a:gd name="T6" fmla="*/ 94 w 117"/>
                <a:gd name="T7" fmla="*/ 303 h 315"/>
                <a:gd name="T8" fmla="*/ 97 w 117"/>
                <a:gd name="T9" fmla="*/ 285 h 315"/>
                <a:gd name="T10" fmla="*/ 26 w 117"/>
                <a:gd name="T11" fmla="*/ 191 h 315"/>
                <a:gd name="T12" fmla="*/ 67 w 117"/>
                <a:gd name="T13" fmla="*/ 40 h 315"/>
                <a:gd name="T14" fmla="*/ 117 w 117"/>
                <a:gd name="T15" fmla="*/ 0 h 3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315">
                  <a:moveTo>
                    <a:pt x="117" y="0"/>
                  </a:moveTo>
                  <a:cubicBezTo>
                    <a:pt x="117" y="0"/>
                    <a:pt x="15" y="35"/>
                    <a:pt x="7" y="113"/>
                  </a:cubicBezTo>
                  <a:cubicBezTo>
                    <a:pt x="0" y="190"/>
                    <a:pt x="9" y="254"/>
                    <a:pt x="32" y="284"/>
                  </a:cubicBezTo>
                  <a:cubicBezTo>
                    <a:pt x="55" y="315"/>
                    <a:pt x="94" y="303"/>
                    <a:pt x="94" y="303"/>
                  </a:cubicBezTo>
                  <a:cubicBezTo>
                    <a:pt x="97" y="285"/>
                    <a:pt x="97" y="285"/>
                    <a:pt x="97" y="285"/>
                  </a:cubicBezTo>
                  <a:cubicBezTo>
                    <a:pt x="97" y="285"/>
                    <a:pt x="36" y="294"/>
                    <a:pt x="26" y="191"/>
                  </a:cubicBezTo>
                  <a:cubicBezTo>
                    <a:pt x="16" y="86"/>
                    <a:pt x="41" y="71"/>
                    <a:pt x="67" y="40"/>
                  </a:cubicBezTo>
                  <a:cubicBezTo>
                    <a:pt x="94" y="9"/>
                    <a:pt x="117" y="0"/>
                    <a:pt x="117"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9" name="Freeform 47"/>
            <p:cNvSpPr>
              <a:spLocks/>
            </p:cNvSpPr>
            <p:nvPr/>
          </p:nvSpPr>
          <p:spPr bwMode="auto">
            <a:xfrm>
              <a:off x="3773" y="1710"/>
              <a:ext cx="233" cy="548"/>
            </a:xfrm>
            <a:custGeom>
              <a:avLst/>
              <a:gdLst>
                <a:gd name="T0" fmla="*/ 40 w 99"/>
                <a:gd name="T1" fmla="*/ 28 h 232"/>
                <a:gd name="T2" fmla="*/ 0 w 99"/>
                <a:gd name="T3" fmla="*/ 0 h 232"/>
                <a:gd name="T4" fmla="*/ 90 w 99"/>
                <a:gd name="T5" fmla="*/ 79 h 232"/>
                <a:gd name="T6" fmla="*/ 80 w 99"/>
                <a:gd name="T7" fmla="*/ 209 h 232"/>
                <a:gd name="T8" fmla="*/ 35 w 99"/>
                <a:gd name="T9" fmla="*/ 227 h 232"/>
                <a:gd name="T10" fmla="*/ 31 w 99"/>
                <a:gd name="T11" fmla="*/ 214 h 232"/>
                <a:gd name="T12" fmla="*/ 80 w 99"/>
                <a:gd name="T13" fmla="*/ 139 h 232"/>
                <a:gd name="T14" fmla="*/ 40 w 99"/>
                <a:gd name="T15" fmla="*/ 28 h 2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232">
                  <a:moveTo>
                    <a:pt x="40" y="28"/>
                  </a:moveTo>
                  <a:cubicBezTo>
                    <a:pt x="18" y="5"/>
                    <a:pt x="0" y="0"/>
                    <a:pt x="0" y="0"/>
                  </a:cubicBezTo>
                  <a:cubicBezTo>
                    <a:pt x="0" y="0"/>
                    <a:pt x="80" y="21"/>
                    <a:pt x="90" y="79"/>
                  </a:cubicBezTo>
                  <a:cubicBezTo>
                    <a:pt x="99" y="136"/>
                    <a:pt x="95" y="185"/>
                    <a:pt x="80" y="209"/>
                  </a:cubicBezTo>
                  <a:cubicBezTo>
                    <a:pt x="64" y="232"/>
                    <a:pt x="35" y="227"/>
                    <a:pt x="35" y="227"/>
                  </a:cubicBezTo>
                  <a:cubicBezTo>
                    <a:pt x="31" y="214"/>
                    <a:pt x="31" y="214"/>
                    <a:pt x="31" y="214"/>
                  </a:cubicBezTo>
                  <a:cubicBezTo>
                    <a:pt x="31" y="214"/>
                    <a:pt x="77" y="217"/>
                    <a:pt x="80" y="139"/>
                  </a:cubicBezTo>
                  <a:cubicBezTo>
                    <a:pt x="81" y="59"/>
                    <a:pt x="62" y="49"/>
                    <a:pt x="40" y="28"/>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0" name="Freeform 48"/>
            <p:cNvSpPr>
              <a:spLocks/>
            </p:cNvSpPr>
            <p:nvPr/>
          </p:nvSpPr>
          <p:spPr bwMode="auto">
            <a:xfrm>
              <a:off x="3690" y="1765"/>
              <a:ext cx="92" cy="467"/>
            </a:xfrm>
            <a:custGeom>
              <a:avLst/>
              <a:gdLst>
                <a:gd name="T0" fmla="*/ 0 w 39"/>
                <a:gd name="T1" fmla="*/ 0 h 198"/>
                <a:gd name="T2" fmla="*/ 37 w 39"/>
                <a:gd name="T3" fmla="*/ 87 h 198"/>
                <a:gd name="T4" fmla="*/ 29 w 39"/>
                <a:gd name="T5" fmla="*/ 198 h 198"/>
                <a:gd name="T6" fmla="*/ 15 w 39"/>
                <a:gd name="T7" fmla="*/ 194 h 198"/>
                <a:gd name="T8" fmla="*/ 19 w 39"/>
                <a:gd name="T9" fmla="*/ 95 h 198"/>
                <a:gd name="T10" fmla="*/ 0 w 39"/>
                <a:gd name="T11" fmla="*/ 0 h 198"/>
              </a:gdLst>
              <a:ahLst/>
              <a:cxnLst>
                <a:cxn ang="0">
                  <a:pos x="T0" y="T1"/>
                </a:cxn>
                <a:cxn ang="0">
                  <a:pos x="T2" y="T3"/>
                </a:cxn>
                <a:cxn ang="0">
                  <a:pos x="T4" y="T5"/>
                </a:cxn>
                <a:cxn ang="0">
                  <a:pos x="T6" y="T7"/>
                </a:cxn>
                <a:cxn ang="0">
                  <a:pos x="T8" y="T9"/>
                </a:cxn>
                <a:cxn ang="0">
                  <a:pos x="T10" y="T11"/>
                </a:cxn>
              </a:cxnLst>
              <a:rect l="0" t="0" r="r" b="b"/>
              <a:pathLst>
                <a:path w="39" h="198">
                  <a:moveTo>
                    <a:pt x="0" y="0"/>
                  </a:moveTo>
                  <a:cubicBezTo>
                    <a:pt x="21" y="16"/>
                    <a:pt x="35" y="47"/>
                    <a:pt x="37" y="87"/>
                  </a:cubicBezTo>
                  <a:cubicBezTo>
                    <a:pt x="39" y="127"/>
                    <a:pt x="29" y="198"/>
                    <a:pt x="29" y="198"/>
                  </a:cubicBezTo>
                  <a:cubicBezTo>
                    <a:pt x="15" y="194"/>
                    <a:pt x="15" y="194"/>
                    <a:pt x="15" y="194"/>
                  </a:cubicBezTo>
                  <a:cubicBezTo>
                    <a:pt x="15" y="194"/>
                    <a:pt x="21" y="129"/>
                    <a:pt x="19" y="95"/>
                  </a:cubicBezTo>
                  <a:cubicBezTo>
                    <a:pt x="18" y="61"/>
                    <a:pt x="15" y="35"/>
                    <a:pt x="0" y="0"/>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1" name="Freeform 49"/>
            <p:cNvSpPr>
              <a:spLocks/>
            </p:cNvSpPr>
            <p:nvPr/>
          </p:nvSpPr>
          <p:spPr bwMode="auto">
            <a:xfrm>
              <a:off x="2481" y="1663"/>
              <a:ext cx="2130" cy="1410"/>
            </a:xfrm>
            <a:custGeom>
              <a:avLst/>
              <a:gdLst>
                <a:gd name="T0" fmla="*/ 0 w 902"/>
                <a:gd name="T1" fmla="*/ 242 h 597"/>
                <a:gd name="T2" fmla="*/ 49 w 902"/>
                <a:gd name="T3" fmla="*/ 238 h 597"/>
                <a:gd name="T4" fmla="*/ 239 w 902"/>
                <a:gd name="T5" fmla="*/ 146 h 597"/>
                <a:gd name="T6" fmla="*/ 286 w 902"/>
                <a:gd name="T7" fmla="*/ 10 h 597"/>
                <a:gd name="T8" fmla="*/ 403 w 902"/>
                <a:gd name="T9" fmla="*/ 46 h 597"/>
                <a:gd name="T10" fmla="*/ 387 w 902"/>
                <a:gd name="T11" fmla="*/ 132 h 597"/>
                <a:gd name="T12" fmla="*/ 520 w 902"/>
                <a:gd name="T13" fmla="*/ 148 h 597"/>
                <a:gd name="T14" fmla="*/ 587 w 902"/>
                <a:gd name="T15" fmla="*/ 190 h 597"/>
                <a:gd name="T16" fmla="*/ 723 w 902"/>
                <a:gd name="T17" fmla="*/ 224 h 597"/>
                <a:gd name="T18" fmla="*/ 898 w 902"/>
                <a:gd name="T19" fmla="*/ 500 h 597"/>
                <a:gd name="T20" fmla="*/ 902 w 902"/>
                <a:gd name="T21" fmla="*/ 597 h 597"/>
                <a:gd name="T22" fmla="*/ 0 w 902"/>
                <a:gd name="T23" fmla="*/ 597 h 597"/>
                <a:gd name="T24" fmla="*/ 0 w 902"/>
                <a:gd name="T25" fmla="*/ 242 h 597"/>
                <a:gd name="T26" fmla="*/ 0 w 902"/>
                <a:gd name="T27" fmla="*/ 242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2" h="597">
                  <a:moveTo>
                    <a:pt x="0" y="242"/>
                  </a:moveTo>
                  <a:cubicBezTo>
                    <a:pt x="17" y="238"/>
                    <a:pt x="34" y="238"/>
                    <a:pt x="49" y="238"/>
                  </a:cubicBezTo>
                  <a:cubicBezTo>
                    <a:pt x="78" y="188"/>
                    <a:pt x="161" y="135"/>
                    <a:pt x="239" y="146"/>
                  </a:cubicBezTo>
                  <a:cubicBezTo>
                    <a:pt x="239" y="83"/>
                    <a:pt x="260" y="35"/>
                    <a:pt x="286" y="10"/>
                  </a:cubicBezTo>
                  <a:cubicBezTo>
                    <a:pt x="317" y="0"/>
                    <a:pt x="381" y="28"/>
                    <a:pt x="403" y="46"/>
                  </a:cubicBezTo>
                  <a:cubicBezTo>
                    <a:pt x="387" y="74"/>
                    <a:pt x="382" y="111"/>
                    <a:pt x="387" y="132"/>
                  </a:cubicBezTo>
                  <a:cubicBezTo>
                    <a:pt x="387" y="132"/>
                    <a:pt x="468" y="126"/>
                    <a:pt x="520" y="148"/>
                  </a:cubicBezTo>
                  <a:cubicBezTo>
                    <a:pt x="570" y="169"/>
                    <a:pt x="587" y="190"/>
                    <a:pt x="587" y="190"/>
                  </a:cubicBezTo>
                  <a:cubicBezTo>
                    <a:pt x="587" y="190"/>
                    <a:pt x="684" y="202"/>
                    <a:pt x="723" y="224"/>
                  </a:cubicBezTo>
                  <a:cubicBezTo>
                    <a:pt x="775" y="253"/>
                    <a:pt x="884" y="347"/>
                    <a:pt x="898" y="500"/>
                  </a:cubicBezTo>
                  <a:cubicBezTo>
                    <a:pt x="900" y="536"/>
                    <a:pt x="901" y="568"/>
                    <a:pt x="902" y="597"/>
                  </a:cubicBezTo>
                  <a:cubicBezTo>
                    <a:pt x="0" y="597"/>
                    <a:pt x="0" y="597"/>
                    <a:pt x="0" y="597"/>
                  </a:cubicBezTo>
                  <a:cubicBezTo>
                    <a:pt x="0" y="242"/>
                    <a:pt x="0" y="242"/>
                    <a:pt x="0" y="242"/>
                  </a:cubicBezTo>
                  <a:cubicBezTo>
                    <a:pt x="0" y="242"/>
                    <a:pt x="0" y="242"/>
                    <a:pt x="0" y="24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2" name="Freeform 50"/>
            <p:cNvSpPr>
              <a:spLocks/>
            </p:cNvSpPr>
            <p:nvPr/>
          </p:nvSpPr>
          <p:spPr bwMode="auto">
            <a:xfrm>
              <a:off x="2481" y="2036"/>
              <a:ext cx="2118" cy="1037"/>
            </a:xfrm>
            <a:custGeom>
              <a:avLst/>
              <a:gdLst>
                <a:gd name="T0" fmla="*/ 0 w 897"/>
                <a:gd name="T1" fmla="*/ 127 h 439"/>
                <a:gd name="T2" fmla="*/ 73 w 897"/>
                <a:gd name="T3" fmla="*/ 112 h 439"/>
                <a:gd name="T4" fmla="*/ 463 w 897"/>
                <a:gd name="T5" fmla="*/ 34 h 439"/>
                <a:gd name="T6" fmla="*/ 615 w 897"/>
                <a:gd name="T7" fmla="*/ 60 h 439"/>
                <a:gd name="T8" fmla="*/ 872 w 897"/>
                <a:gd name="T9" fmla="*/ 439 h 439"/>
                <a:gd name="T10" fmla="*/ 0 w 897"/>
                <a:gd name="T11" fmla="*/ 439 h 439"/>
                <a:gd name="T12" fmla="*/ 0 w 897"/>
                <a:gd name="T13" fmla="*/ 127 h 439"/>
                <a:gd name="T14" fmla="*/ 0 w 897"/>
                <a:gd name="T15" fmla="*/ 127 h 4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7" h="439">
                  <a:moveTo>
                    <a:pt x="0" y="127"/>
                  </a:moveTo>
                  <a:cubicBezTo>
                    <a:pt x="22" y="118"/>
                    <a:pt x="48" y="112"/>
                    <a:pt x="73" y="112"/>
                  </a:cubicBezTo>
                  <a:cubicBezTo>
                    <a:pt x="161" y="0"/>
                    <a:pt x="344" y="8"/>
                    <a:pt x="463" y="34"/>
                  </a:cubicBezTo>
                  <a:cubicBezTo>
                    <a:pt x="577" y="60"/>
                    <a:pt x="615" y="60"/>
                    <a:pt x="615" y="60"/>
                  </a:cubicBezTo>
                  <a:cubicBezTo>
                    <a:pt x="728" y="57"/>
                    <a:pt x="897" y="200"/>
                    <a:pt x="872" y="439"/>
                  </a:cubicBezTo>
                  <a:cubicBezTo>
                    <a:pt x="0" y="439"/>
                    <a:pt x="0" y="439"/>
                    <a:pt x="0" y="439"/>
                  </a:cubicBezTo>
                  <a:cubicBezTo>
                    <a:pt x="0" y="127"/>
                    <a:pt x="0" y="127"/>
                    <a:pt x="0" y="127"/>
                  </a:cubicBezTo>
                  <a:cubicBezTo>
                    <a:pt x="0" y="127"/>
                    <a:pt x="0" y="127"/>
                    <a:pt x="0" y="127"/>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3" name="Freeform 51"/>
            <p:cNvSpPr>
              <a:spLocks/>
            </p:cNvSpPr>
            <p:nvPr/>
          </p:nvSpPr>
          <p:spPr bwMode="auto">
            <a:xfrm>
              <a:off x="2639" y="1755"/>
              <a:ext cx="1186" cy="657"/>
            </a:xfrm>
            <a:custGeom>
              <a:avLst/>
              <a:gdLst>
                <a:gd name="T0" fmla="*/ 96 w 502"/>
                <a:gd name="T1" fmla="*/ 162 h 278"/>
                <a:gd name="T2" fmla="*/ 198 w 502"/>
                <a:gd name="T3" fmla="*/ 145 h 278"/>
                <a:gd name="T4" fmla="*/ 228 w 502"/>
                <a:gd name="T5" fmla="*/ 6 h 278"/>
                <a:gd name="T6" fmla="*/ 305 w 502"/>
                <a:gd name="T7" fmla="*/ 30 h 278"/>
                <a:gd name="T8" fmla="*/ 291 w 502"/>
                <a:gd name="T9" fmla="*/ 143 h 278"/>
                <a:gd name="T10" fmla="*/ 502 w 502"/>
                <a:gd name="T11" fmla="*/ 207 h 278"/>
                <a:gd name="T12" fmla="*/ 389 w 502"/>
                <a:gd name="T13" fmla="*/ 184 h 278"/>
                <a:gd name="T14" fmla="*/ 436 w 502"/>
                <a:gd name="T15" fmla="*/ 248 h 278"/>
                <a:gd name="T16" fmla="*/ 285 w 502"/>
                <a:gd name="T17" fmla="*/ 211 h 278"/>
                <a:gd name="T18" fmla="*/ 136 w 502"/>
                <a:gd name="T19" fmla="*/ 278 h 278"/>
                <a:gd name="T20" fmla="*/ 132 w 502"/>
                <a:gd name="T21" fmla="*/ 198 h 278"/>
                <a:gd name="T22" fmla="*/ 0 w 502"/>
                <a:gd name="T23" fmla="*/ 247 h 278"/>
                <a:gd name="T24" fmla="*/ 96 w 502"/>
                <a:gd name="T25" fmla="*/ 162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2" h="278">
                  <a:moveTo>
                    <a:pt x="96" y="162"/>
                  </a:moveTo>
                  <a:cubicBezTo>
                    <a:pt x="149" y="139"/>
                    <a:pt x="198" y="145"/>
                    <a:pt x="198" y="145"/>
                  </a:cubicBezTo>
                  <a:cubicBezTo>
                    <a:pt x="198" y="145"/>
                    <a:pt x="188" y="62"/>
                    <a:pt x="228" y="6"/>
                  </a:cubicBezTo>
                  <a:cubicBezTo>
                    <a:pt x="277" y="0"/>
                    <a:pt x="305" y="30"/>
                    <a:pt x="305" y="30"/>
                  </a:cubicBezTo>
                  <a:cubicBezTo>
                    <a:pt x="305" y="30"/>
                    <a:pt x="275" y="124"/>
                    <a:pt x="291" y="143"/>
                  </a:cubicBezTo>
                  <a:cubicBezTo>
                    <a:pt x="331" y="143"/>
                    <a:pt x="418" y="115"/>
                    <a:pt x="502" y="207"/>
                  </a:cubicBezTo>
                  <a:cubicBezTo>
                    <a:pt x="502" y="207"/>
                    <a:pt x="425" y="179"/>
                    <a:pt x="389" y="184"/>
                  </a:cubicBezTo>
                  <a:cubicBezTo>
                    <a:pt x="436" y="211"/>
                    <a:pt x="436" y="248"/>
                    <a:pt x="436" y="248"/>
                  </a:cubicBezTo>
                  <a:cubicBezTo>
                    <a:pt x="436" y="248"/>
                    <a:pt x="351" y="213"/>
                    <a:pt x="285" y="211"/>
                  </a:cubicBezTo>
                  <a:cubicBezTo>
                    <a:pt x="226" y="221"/>
                    <a:pt x="136" y="278"/>
                    <a:pt x="136" y="278"/>
                  </a:cubicBezTo>
                  <a:cubicBezTo>
                    <a:pt x="136" y="278"/>
                    <a:pt x="122" y="247"/>
                    <a:pt x="132" y="198"/>
                  </a:cubicBezTo>
                  <a:cubicBezTo>
                    <a:pt x="87" y="207"/>
                    <a:pt x="0" y="247"/>
                    <a:pt x="0" y="247"/>
                  </a:cubicBezTo>
                  <a:cubicBezTo>
                    <a:pt x="0" y="247"/>
                    <a:pt x="24" y="194"/>
                    <a:pt x="96" y="162"/>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4" name="Freeform 52"/>
            <p:cNvSpPr>
              <a:spLocks/>
            </p:cNvSpPr>
            <p:nvPr/>
          </p:nvSpPr>
          <p:spPr bwMode="auto">
            <a:xfrm>
              <a:off x="3938" y="2223"/>
              <a:ext cx="567" cy="850"/>
            </a:xfrm>
            <a:custGeom>
              <a:avLst/>
              <a:gdLst>
                <a:gd name="T0" fmla="*/ 189 w 240"/>
                <a:gd name="T1" fmla="*/ 180 h 360"/>
                <a:gd name="T2" fmla="*/ 0 w 240"/>
                <a:gd name="T3" fmla="*/ 19 h 360"/>
                <a:gd name="T4" fmla="*/ 159 w 240"/>
                <a:gd name="T5" fmla="*/ 84 h 360"/>
                <a:gd name="T6" fmla="*/ 240 w 240"/>
                <a:gd name="T7" fmla="*/ 326 h 360"/>
                <a:gd name="T8" fmla="*/ 240 w 240"/>
                <a:gd name="T9" fmla="*/ 360 h 360"/>
                <a:gd name="T10" fmla="*/ 216 w 240"/>
                <a:gd name="T11" fmla="*/ 360 h 360"/>
                <a:gd name="T12" fmla="*/ 189 w 240"/>
                <a:gd name="T13" fmla="*/ 180 h 360"/>
              </a:gdLst>
              <a:ahLst/>
              <a:cxnLst>
                <a:cxn ang="0">
                  <a:pos x="T0" y="T1"/>
                </a:cxn>
                <a:cxn ang="0">
                  <a:pos x="T2" y="T3"/>
                </a:cxn>
                <a:cxn ang="0">
                  <a:pos x="T4" y="T5"/>
                </a:cxn>
                <a:cxn ang="0">
                  <a:pos x="T6" y="T7"/>
                </a:cxn>
                <a:cxn ang="0">
                  <a:pos x="T8" y="T9"/>
                </a:cxn>
                <a:cxn ang="0">
                  <a:pos x="T10" y="T11"/>
                </a:cxn>
                <a:cxn ang="0">
                  <a:pos x="T12" y="T13"/>
                </a:cxn>
              </a:cxnLst>
              <a:rect l="0" t="0" r="r" b="b"/>
              <a:pathLst>
                <a:path w="240" h="360">
                  <a:moveTo>
                    <a:pt x="189" y="180"/>
                  </a:moveTo>
                  <a:cubicBezTo>
                    <a:pt x="130" y="16"/>
                    <a:pt x="53" y="33"/>
                    <a:pt x="0" y="19"/>
                  </a:cubicBezTo>
                  <a:cubicBezTo>
                    <a:pt x="45" y="0"/>
                    <a:pt x="117" y="27"/>
                    <a:pt x="159" y="84"/>
                  </a:cubicBezTo>
                  <a:cubicBezTo>
                    <a:pt x="202" y="141"/>
                    <a:pt x="240" y="245"/>
                    <a:pt x="240" y="326"/>
                  </a:cubicBezTo>
                  <a:cubicBezTo>
                    <a:pt x="240" y="339"/>
                    <a:pt x="240" y="350"/>
                    <a:pt x="240" y="360"/>
                  </a:cubicBezTo>
                  <a:cubicBezTo>
                    <a:pt x="216" y="360"/>
                    <a:pt x="216" y="360"/>
                    <a:pt x="216" y="360"/>
                  </a:cubicBezTo>
                  <a:cubicBezTo>
                    <a:pt x="218" y="311"/>
                    <a:pt x="213" y="248"/>
                    <a:pt x="189" y="18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5" name="Freeform 53"/>
            <p:cNvSpPr>
              <a:spLocks/>
            </p:cNvSpPr>
            <p:nvPr/>
          </p:nvSpPr>
          <p:spPr bwMode="auto">
            <a:xfrm>
              <a:off x="3073" y="1769"/>
              <a:ext cx="102" cy="374"/>
            </a:xfrm>
            <a:custGeom>
              <a:avLst/>
              <a:gdLst>
                <a:gd name="T0" fmla="*/ 43 w 43"/>
                <a:gd name="T1" fmla="*/ 0 h 158"/>
                <a:gd name="T2" fmla="*/ 17 w 43"/>
                <a:gd name="T3" fmla="*/ 85 h 158"/>
                <a:gd name="T4" fmla="*/ 15 w 43"/>
                <a:gd name="T5" fmla="*/ 158 h 158"/>
                <a:gd name="T6" fmla="*/ 8 w 43"/>
                <a:gd name="T7" fmla="*/ 83 h 158"/>
                <a:gd name="T8" fmla="*/ 43 w 43"/>
                <a:gd name="T9" fmla="*/ 0 h 158"/>
              </a:gdLst>
              <a:ahLst/>
              <a:cxnLst>
                <a:cxn ang="0">
                  <a:pos x="T0" y="T1"/>
                </a:cxn>
                <a:cxn ang="0">
                  <a:pos x="T2" y="T3"/>
                </a:cxn>
                <a:cxn ang="0">
                  <a:pos x="T4" y="T5"/>
                </a:cxn>
                <a:cxn ang="0">
                  <a:pos x="T6" y="T7"/>
                </a:cxn>
                <a:cxn ang="0">
                  <a:pos x="T8" y="T9"/>
                </a:cxn>
              </a:cxnLst>
              <a:rect l="0" t="0" r="r" b="b"/>
              <a:pathLst>
                <a:path w="43" h="158">
                  <a:moveTo>
                    <a:pt x="43" y="0"/>
                  </a:moveTo>
                  <a:cubicBezTo>
                    <a:pt x="43" y="0"/>
                    <a:pt x="20" y="49"/>
                    <a:pt x="17" y="85"/>
                  </a:cubicBezTo>
                  <a:cubicBezTo>
                    <a:pt x="14" y="106"/>
                    <a:pt x="15" y="158"/>
                    <a:pt x="15" y="158"/>
                  </a:cubicBezTo>
                  <a:cubicBezTo>
                    <a:pt x="15" y="158"/>
                    <a:pt x="0" y="139"/>
                    <a:pt x="8" y="83"/>
                  </a:cubicBezTo>
                  <a:cubicBezTo>
                    <a:pt x="18" y="15"/>
                    <a:pt x="43" y="0"/>
                    <a:pt x="43" y="0"/>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6" name="Freeform 54"/>
            <p:cNvSpPr>
              <a:spLocks/>
            </p:cNvSpPr>
            <p:nvPr/>
          </p:nvSpPr>
          <p:spPr bwMode="auto">
            <a:xfrm>
              <a:off x="3477" y="2414"/>
              <a:ext cx="291" cy="659"/>
            </a:xfrm>
            <a:custGeom>
              <a:avLst/>
              <a:gdLst>
                <a:gd name="T0" fmla="*/ 70 w 123"/>
                <a:gd name="T1" fmla="*/ 131 h 279"/>
                <a:gd name="T2" fmla="*/ 0 w 123"/>
                <a:gd name="T3" fmla="*/ 0 h 279"/>
                <a:gd name="T4" fmla="*/ 94 w 123"/>
                <a:gd name="T5" fmla="*/ 71 h 279"/>
                <a:gd name="T6" fmla="*/ 123 w 123"/>
                <a:gd name="T7" fmla="*/ 245 h 279"/>
                <a:gd name="T8" fmla="*/ 120 w 123"/>
                <a:gd name="T9" fmla="*/ 279 h 279"/>
                <a:gd name="T10" fmla="*/ 78 w 123"/>
                <a:gd name="T11" fmla="*/ 279 h 279"/>
                <a:gd name="T12" fmla="*/ 70 w 123"/>
                <a:gd name="T13" fmla="*/ 131 h 279"/>
              </a:gdLst>
              <a:ahLst/>
              <a:cxnLst>
                <a:cxn ang="0">
                  <a:pos x="T0" y="T1"/>
                </a:cxn>
                <a:cxn ang="0">
                  <a:pos x="T2" y="T3"/>
                </a:cxn>
                <a:cxn ang="0">
                  <a:pos x="T4" y="T5"/>
                </a:cxn>
                <a:cxn ang="0">
                  <a:pos x="T6" y="T7"/>
                </a:cxn>
                <a:cxn ang="0">
                  <a:pos x="T8" y="T9"/>
                </a:cxn>
                <a:cxn ang="0">
                  <a:pos x="T10" y="T11"/>
                </a:cxn>
                <a:cxn ang="0">
                  <a:pos x="T12" y="T13"/>
                </a:cxn>
              </a:cxnLst>
              <a:rect l="0" t="0" r="r" b="b"/>
              <a:pathLst>
                <a:path w="123" h="279">
                  <a:moveTo>
                    <a:pt x="70" y="131"/>
                  </a:moveTo>
                  <a:cubicBezTo>
                    <a:pt x="59" y="83"/>
                    <a:pt x="0" y="0"/>
                    <a:pt x="0" y="0"/>
                  </a:cubicBezTo>
                  <a:cubicBezTo>
                    <a:pt x="0" y="0"/>
                    <a:pt x="74" y="35"/>
                    <a:pt x="94" y="71"/>
                  </a:cubicBezTo>
                  <a:cubicBezTo>
                    <a:pt x="112" y="108"/>
                    <a:pt x="123" y="239"/>
                    <a:pt x="123" y="245"/>
                  </a:cubicBezTo>
                  <a:cubicBezTo>
                    <a:pt x="123" y="248"/>
                    <a:pt x="122" y="263"/>
                    <a:pt x="120" y="279"/>
                  </a:cubicBezTo>
                  <a:cubicBezTo>
                    <a:pt x="78" y="279"/>
                    <a:pt x="78" y="279"/>
                    <a:pt x="78" y="279"/>
                  </a:cubicBezTo>
                  <a:cubicBezTo>
                    <a:pt x="80" y="237"/>
                    <a:pt x="81" y="180"/>
                    <a:pt x="70" y="13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7" name="Freeform 55"/>
            <p:cNvSpPr>
              <a:spLocks/>
            </p:cNvSpPr>
            <p:nvPr/>
          </p:nvSpPr>
          <p:spPr bwMode="auto">
            <a:xfrm>
              <a:off x="3442" y="2393"/>
              <a:ext cx="364" cy="680"/>
            </a:xfrm>
            <a:custGeom>
              <a:avLst/>
              <a:gdLst>
                <a:gd name="T0" fmla="*/ 119 w 154"/>
                <a:gd name="T1" fmla="*/ 144 h 288"/>
                <a:gd name="T2" fmla="*/ 0 w 154"/>
                <a:gd name="T3" fmla="*/ 0 h 288"/>
                <a:gd name="T4" fmla="*/ 141 w 154"/>
                <a:gd name="T5" fmla="*/ 148 h 288"/>
                <a:gd name="T6" fmla="*/ 148 w 154"/>
                <a:gd name="T7" fmla="*/ 288 h 288"/>
                <a:gd name="T8" fmla="*/ 128 w 154"/>
                <a:gd name="T9" fmla="*/ 288 h 288"/>
                <a:gd name="T10" fmla="*/ 119 w 154"/>
                <a:gd name="T11" fmla="*/ 144 h 288"/>
              </a:gdLst>
              <a:ahLst/>
              <a:cxnLst>
                <a:cxn ang="0">
                  <a:pos x="T0" y="T1"/>
                </a:cxn>
                <a:cxn ang="0">
                  <a:pos x="T2" y="T3"/>
                </a:cxn>
                <a:cxn ang="0">
                  <a:pos x="T4" y="T5"/>
                </a:cxn>
                <a:cxn ang="0">
                  <a:pos x="T6" y="T7"/>
                </a:cxn>
                <a:cxn ang="0">
                  <a:pos x="T8" y="T9"/>
                </a:cxn>
                <a:cxn ang="0">
                  <a:pos x="T10" y="T11"/>
                </a:cxn>
              </a:cxnLst>
              <a:rect l="0" t="0" r="r" b="b"/>
              <a:pathLst>
                <a:path w="154" h="288">
                  <a:moveTo>
                    <a:pt x="119" y="144"/>
                  </a:moveTo>
                  <a:cubicBezTo>
                    <a:pt x="98" y="50"/>
                    <a:pt x="0" y="0"/>
                    <a:pt x="0" y="0"/>
                  </a:cubicBezTo>
                  <a:cubicBezTo>
                    <a:pt x="0" y="0"/>
                    <a:pt x="110" y="16"/>
                    <a:pt x="141" y="148"/>
                  </a:cubicBezTo>
                  <a:cubicBezTo>
                    <a:pt x="154" y="200"/>
                    <a:pt x="152" y="248"/>
                    <a:pt x="148" y="288"/>
                  </a:cubicBezTo>
                  <a:cubicBezTo>
                    <a:pt x="128" y="288"/>
                    <a:pt x="128" y="288"/>
                    <a:pt x="128" y="288"/>
                  </a:cubicBezTo>
                  <a:cubicBezTo>
                    <a:pt x="129" y="240"/>
                    <a:pt x="128" y="186"/>
                    <a:pt x="119" y="144"/>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8" name="Freeform 56"/>
            <p:cNvSpPr>
              <a:spLocks/>
            </p:cNvSpPr>
            <p:nvPr/>
          </p:nvSpPr>
          <p:spPr bwMode="auto">
            <a:xfrm>
              <a:off x="2481" y="2452"/>
              <a:ext cx="276" cy="621"/>
            </a:xfrm>
            <a:custGeom>
              <a:avLst/>
              <a:gdLst>
                <a:gd name="T0" fmla="*/ 0 w 117"/>
                <a:gd name="T1" fmla="*/ 194 h 263"/>
                <a:gd name="T2" fmla="*/ 24 w 117"/>
                <a:gd name="T3" fmla="*/ 72 h 263"/>
                <a:gd name="T4" fmla="*/ 117 w 117"/>
                <a:gd name="T5" fmla="*/ 0 h 263"/>
                <a:gd name="T6" fmla="*/ 48 w 117"/>
                <a:gd name="T7" fmla="*/ 131 h 263"/>
                <a:gd name="T8" fmla="*/ 40 w 117"/>
                <a:gd name="T9" fmla="*/ 263 h 263"/>
                <a:gd name="T10" fmla="*/ 0 w 117"/>
                <a:gd name="T11" fmla="*/ 263 h 263"/>
                <a:gd name="T12" fmla="*/ 0 w 117"/>
                <a:gd name="T13" fmla="*/ 194 h 263"/>
                <a:gd name="T14" fmla="*/ 0 w 117"/>
                <a:gd name="T15" fmla="*/ 194 h 2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263">
                  <a:moveTo>
                    <a:pt x="0" y="194"/>
                  </a:moveTo>
                  <a:cubicBezTo>
                    <a:pt x="5" y="152"/>
                    <a:pt x="13" y="94"/>
                    <a:pt x="24" y="72"/>
                  </a:cubicBezTo>
                  <a:cubicBezTo>
                    <a:pt x="44" y="36"/>
                    <a:pt x="117" y="0"/>
                    <a:pt x="117" y="0"/>
                  </a:cubicBezTo>
                  <a:cubicBezTo>
                    <a:pt x="117" y="0"/>
                    <a:pt x="58" y="84"/>
                    <a:pt x="48" y="131"/>
                  </a:cubicBezTo>
                  <a:cubicBezTo>
                    <a:pt x="38" y="175"/>
                    <a:pt x="37" y="224"/>
                    <a:pt x="40" y="263"/>
                  </a:cubicBezTo>
                  <a:cubicBezTo>
                    <a:pt x="0" y="263"/>
                    <a:pt x="0" y="263"/>
                    <a:pt x="0" y="263"/>
                  </a:cubicBezTo>
                  <a:cubicBezTo>
                    <a:pt x="0" y="194"/>
                    <a:pt x="0" y="194"/>
                    <a:pt x="0" y="194"/>
                  </a:cubicBezTo>
                  <a:cubicBezTo>
                    <a:pt x="0" y="194"/>
                    <a:pt x="0" y="194"/>
                    <a:pt x="0" y="19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9" name="Freeform 57"/>
            <p:cNvSpPr>
              <a:spLocks/>
            </p:cNvSpPr>
            <p:nvPr/>
          </p:nvSpPr>
          <p:spPr bwMode="auto">
            <a:xfrm>
              <a:off x="2481" y="2433"/>
              <a:ext cx="314" cy="640"/>
            </a:xfrm>
            <a:custGeom>
              <a:avLst/>
              <a:gdLst>
                <a:gd name="T0" fmla="*/ 0 w 133"/>
                <a:gd name="T1" fmla="*/ 118 h 271"/>
                <a:gd name="T2" fmla="*/ 133 w 133"/>
                <a:gd name="T3" fmla="*/ 0 h 271"/>
                <a:gd name="T4" fmla="*/ 13 w 133"/>
                <a:gd name="T5" fmla="*/ 144 h 271"/>
                <a:gd name="T6" fmla="*/ 4 w 133"/>
                <a:gd name="T7" fmla="*/ 271 h 271"/>
                <a:gd name="T8" fmla="*/ 0 w 133"/>
                <a:gd name="T9" fmla="*/ 271 h 271"/>
                <a:gd name="T10" fmla="*/ 0 w 133"/>
                <a:gd name="T11" fmla="*/ 118 h 271"/>
                <a:gd name="T12" fmla="*/ 0 w 133"/>
                <a:gd name="T13" fmla="*/ 118 h 271"/>
              </a:gdLst>
              <a:ahLst/>
              <a:cxnLst>
                <a:cxn ang="0">
                  <a:pos x="T0" y="T1"/>
                </a:cxn>
                <a:cxn ang="0">
                  <a:pos x="T2" y="T3"/>
                </a:cxn>
                <a:cxn ang="0">
                  <a:pos x="T4" y="T5"/>
                </a:cxn>
                <a:cxn ang="0">
                  <a:pos x="T6" y="T7"/>
                </a:cxn>
                <a:cxn ang="0">
                  <a:pos x="T8" y="T9"/>
                </a:cxn>
                <a:cxn ang="0">
                  <a:pos x="T10" y="T11"/>
                </a:cxn>
                <a:cxn ang="0">
                  <a:pos x="T12" y="T13"/>
                </a:cxn>
              </a:cxnLst>
              <a:rect l="0" t="0" r="r" b="b"/>
              <a:pathLst>
                <a:path w="133" h="271">
                  <a:moveTo>
                    <a:pt x="0" y="118"/>
                  </a:moveTo>
                  <a:cubicBezTo>
                    <a:pt x="38" y="13"/>
                    <a:pt x="133" y="0"/>
                    <a:pt x="133" y="0"/>
                  </a:cubicBezTo>
                  <a:cubicBezTo>
                    <a:pt x="133" y="0"/>
                    <a:pt x="34" y="50"/>
                    <a:pt x="13" y="144"/>
                  </a:cubicBezTo>
                  <a:cubicBezTo>
                    <a:pt x="5" y="181"/>
                    <a:pt x="3" y="228"/>
                    <a:pt x="4" y="271"/>
                  </a:cubicBezTo>
                  <a:cubicBezTo>
                    <a:pt x="0" y="271"/>
                    <a:pt x="0" y="271"/>
                    <a:pt x="0" y="271"/>
                  </a:cubicBezTo>
                  <a:cubicBezTo>
                    <a:pt x="0" y="118"/>
                    <a:pt x="0" y="118"/>
                    <a:pt x="0" y="118"/>
                  </a:cubicBezTo>
                  <a:cubicBezTo>
                    <a:pt x="0" y="118"/>
                    <a:pt x="0" y="118"/>
                    <a:pt x="0" y="11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40" name="Freeform 58"/>
            <p:cNvSpPr>
              <a:spLocks/>
            </p:cNvSpPr>
            <p:nvPr/>
          </p:nvSpPr>
          <p:spPr bwMode="auto">
            <a:xfrm>
              <a:off x="3307" y="1817"/>
              <a:ext cx="57" cy="281"/>
            </a:xfrm>
            <a:custGeom>
              <a:avLst/>
              <a:gdLst>
                <a:gd name="T0" fmla="*/ 24 w 24"/>
                <a:gd name="T1" fmla="*/ 9 h 119"/>
                <a:gd name="T2" fmla="*/ 12 w 24"/>
                <a:gd name="T3" fmla="*/ 62 h 119"/>
                <a:gd name="T4" fmla="*/ 13 w 24"/>
                <a:gd name="T5" fmla="*/ 117 h 119"/>
                <a:gd name="T6" fmla="*/ 4 w 24"/>
                <a:gd name="T7" fmla="*/ 119 h 119"/>
                <a:gd name="T8" fmla="*/ 0 w 24"/>
                <a:gd name="T9" fmla="*/ 60 h 119"/>
                <a:gd name="T10" fmla="*/ 17 w 24"/>
                <a:gd name="T11" fmla="*/ 0 h 119"/>
                <a:gd name="T12" fmla="*/ 24 w 24"/>
                <a:gd name="T13" fmla="*/ 9 h 119"/>
                <a:gd name="T14" fmla="*/ 24 w 24"/>
                <a:gd name="T15" fmla="*/ 9 h 1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19">
                  <a:moveTo>
                    <a:pt x="24" y="9"/>
                  </a:moveTo>
                  <a:cubicBezTo>
                    <a:pt x="24" y="9"/>
                    <a:pt x="13" y="46"/>
                    <a:pt x="12" y="62"/>
                  </a:cubicBezTo>
                  <a:cubicBezTo>
                    <a:pt x="9" y="79"/>
                    <a:pt x="13" y="117"/>
                    <a:pt x="13" y="117"/>
                  </a:cubicBezTo>
                  <a:cubicBezTo>
                    <a:pt x="4" y="119"/>
                    <a:pt x="4" y="119"/>
                    <a:pt x="4" y="119"/>
                  </a:cubicBezTo>
                  <a:cubicBezTo>
                    <a:pt x="4" y="119"/>
                    <a:pt x="0" y="79"/>
                    <a:pt x="0" y="60"/>
                  </a:cubicBezTo>
                  <a:cubicBezTo>
                    <a:pt x="0" y="41"/>
                    <a:pt x="17" y="0"/>
                    <a:pt x="17" y="0"/>
                  </a:cubicBezTo>
                  <a:cubicBezTo>
                    <a:pt x="24" y="9"/>
                    <a:pt x="24" y="9"/>
                    <a:pt x="24" y="9"/>
                  </a:cubicBezTo>
                  <a:cubicBezTo>
                    <a:pt x="24" y="9"/>
                    <a:pt x="24" y="9"/>
                    <a:pt x="24" y="9"/>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41" name="Freeform 59"/>
            <p:cNvSpPr>
              <a:spLocks/>
            </p:cNvSpPr>
            <p:nvPr/>
          </p:nvSpPr>
          <p:spPr bwMode="auto">
            <a:xfrm>
              <a:off x="3865" y="2511"/>
              <a:ext cx="949" cy="562"/>
            </a:xfrm>
            <a:custGeom>
              <a:avLst/>
              <a:gdLst>
                <a:gd name="T0" fmla="*/ 224 w 402"/>
                <a:gd name="T1" fmla="*/ 0 h 238"/>
                <a:gd name="T2" fmla="*/ 233 w 402"/>
                <a:gd name="T3" fmla="*/ 3 h 238"/>
                <a:gd name="T4" fmla="*/ 245 w 402"/>
                <a:gd name="T5" fmla="*/ 38 h 238"/>
                <a:gd name="T6" fmla="*/ 297 w 402"/>
                <a:gd name="T7" fmla="*/ 69 h 238"/>
                <a:gd name="T8" fmla="*/ 382 w 402"/>
                <a:gd name="T9" fmla="*/ 99 h 238"/>
                <a:gd name="T10" fmla="*/ 400 w 402"/>
                <a:gd name="T11" fmla="*/ 201 h 238"/>
                <a:gd name="T12" fmla="*/ 392 w 402"/>
                <a:gd name="T13" fmla="*/ 238 h 238"/>
                <a:gd name="T14" fmla="*/ 15 w 402"/>
                <a:gd name="T15" fmla="*/ 238 h 238"/>
                <a:gd name="T16" fmla="*/ 8 w 402"/>
                <a:gd name="T17" fmla="*/ 137 h 238"/>
                <a:gd name="T18" fmla="*/ 67 w 402"/>
                <a:gd name="T19" fmla="*/ 54 h 238"/>
                <a:gd name="T20" fmla="*/ 136 w 402"/>
                <a:gd name="T21" fmla="*/ 54 h 238"/>
                <a:gd name="T22" fmla="*/ 185 w 402"/>
                <a:gd name="T23" fmla="*/ 40 h 238"/>
                <a:gd name="T24" fmla="*/ 185 w 402"/>
                <a:gd name="T25" fmla="*/ 6 h 238"/>
                <a:gd name="T26" fmla="*/ 224 w 402"/>
                <a:gd name="T27"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2" h="238">
                  <a:moveTo>
                    <a:pt x="224" y="0"/>
                  </a:moveTo>
                  <a:cubicBezTo>
                    <a:pt x="228" y="0"/>
                    <a:pt x="232" y="1"/>
                    <a:pt x="233" y="3"/>
                  </a:cubicBezTo>
                  <a:cubicBezTo>
                    <a:pt x="237" y="12"/>
                    <a:pt x="245" y="38"/>
                    <a:pt x="245" y="38"/>
                  </a:cubicBezTo>
                  <a:cubicBezTo>
                    <a:pt x="245" y="38"/>
                    <a:pt x="284" y="50"/>
                    <a:pt x="297" y="69"/>
                  </a:cubicBezTo>
                  <a:cubicBezTo>
                    <a:pt x="321" y="66"/>
                    <a:pt x="370" y="76"/>
                    <a:pt x="382" y="99"/>
                  </a:cubicBezTo>
                  <a:cubicBezTo>
                    <a:pt x="394" y="121"/>
                    <a:pt x="402" y="157"/>
                    <a:pt x="400" y="201"/>
                  </a:cubicBezTo>
                  <a:cubicBezTo>
                    <a:pt x="399" y="216"/>
                    <a:pt x="396" y="228"/>
                    <a:pt x="392" y="238"/>
                  </a:cubicBezTo>
                  <a:cubicBezTo>
                    <a:pt x="15" y="238"/>
                    <a:pt x="15" y="238"/>
                    <a:pt x="15" y="238"/>
                  </a:cubicBezTo>
                  <a:cubicBezTo>
                    <a:pt x="7" y="218"/>
                    <a:pt x="0" y="185"/>
                    <a:pt x="8" y="137"/>
                  </a:cubicBezTo>
                  <a:cubicBezTo>
                    <a:pt x="12" y="114"/>
                    <a:pt x="44" y="61"/>
                    <a:pt x="67" y="54"/>
                  </a:cubicBezTo>
                  <a:cubicBezTo>
                    <a:pt x="92" y="46"/>
                    <a:pt x="136" y="54"/>
                    <a:pt x="136" y="54"/>
                  </a:cubicBezTo>
                  <a:cubicBezTo>
                    <a:pt x="136" y="54"/>
                    <a:pt x="136" y="54"/>
                    <a:pt x="185" y="40"/>
                  </a:cubicBezTo>
                  <a:cubicBezTo>
                    <a:pt x="185" y="40"/>
                    <a:pt x="185" y="40"/>
                    <a:pt x="185" y="6"/>
                  </a:cubicBezTo>
                  <a:cubicBezTo>
                    <a:pt x="185" y="6"/>
                    <a:pt x="210" y="0"/>
                    <a:pt x="224" y="0"/>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42" name="Freeform 60"/>
            <p:cNvSpPr>
              <a:spLocks/>
            </p:cNvSpPr>
            <p:nvPr/>
          </p:nvSpPr>
          <p:spPr bwMode="auto">
            <a:xfrm>
              <a:off x="4120" y="2639"/>
              <a:ext cx="465" cy="120"/>
            </a:xfrm>
            <a:custGeom>
              <a:avLst/>
              <a:gdLst>
                <a:gd name="T0" fmla="*/ 193 w 197"/>
                <a:gd name="T1" fmla="*/ 49 h 51"/>
                <a:gd name="T2" fmla="*/ 190 w 197"/>
                <a:gd name="T3" fmla="*/ 47 h 51"/>
                <a:gd name="T4" fmla="*/ 113 w 197"/>
                <a:gd name="T5" fmla="*/ 5 h 51"/>
                <a:gd name="T6" fmla="*/ 0 w 197"/>
                <a:gd name="T7" fmla="*/ 32 h 51"/>
                <a:gd name="T8" fmla="*/ 2 w 197"/>
                <a:gd name="T9" fmla="*/ 34 h 51"/>
                <a:gd name="T10" fmla="*/ 197 w 197"/>
                <a:gd name="T11" fmla="*/ 51 h 51"/>
              </a:gdLst>
              <a:ahLst/>
              <a:cxnLst>
                <a:cxn ang="0">
                  <a:pos x="T0" y="T1"/>
                </a:cxn>
                <a:cxn ang="0">
                  <a:pos x="T2" y="T3"/>
                </a:cxn>
                <a:cxn ang="0">
                  <a:pos x="T4" y="T5"/>
                </a:cxn>
                <a:cxn ang="0">
                  <a:pos x="T6" y="T7"/>
                </a:cxn>
                <a:cxn ang="0">
                  <a:pos x="T8" y="T9"/>
                </a:cxn>
                <a:cxn ang="0">
                  <a:pos x="T10" y="T11"/>
                </a:cxn>
              </a:cxnLst>
              <a:rect l="0" t="0" r="r" b="b"/>
              <a:pathLst>
                <a:path w="197" h="51">
                  <a:moveTo>
                    <a:pt x="193" y="49"/>
                  </a:moveTo>
                  <a:cubicBezTo>
                    <a:pt x="193" y="49"/>
                    <a:pt x="192" y="48"/>
                    <a:pt x="190" y="47"/>
                  </a:cubicBezTo>
                  <a:cubicBezTo>
                    <a:pt x="180" y="40"/>
                    <a:pt x="151" y="10"/>
                    <a:pt x="113" y="5"/>
                  </a:cubicBezTo>
                  <a:cubicBezTo>
                    <a:pt x="68" y="0"/>
                    <a:pt x="0" y="32"/>
                    <a:pt x="0" y="32"/>
                  </a:cubicBezTo>
                  <a:cubicBezTo>
                    <a:pt x="2" y="34"/>
                    <a:pt x="2" y="34"/>
                    <a:pt x="2" y="34"/>
                  </a:cubicBezTo>
                  <a:cubicBezTo>
                    <a:pt x="197" y="51"/>
                    <a:pt x="197" y="51"/>
                    <a:pt x="197" y="51"/>
                  </a:cubicBezTo>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43" name="Freeform 61"/>
            <p:cNvSpPr>
              <a:spLocks/>
            </p:cNvSpPr>
            <p:nvPr/>
          </p:nvSpPr>
          <p:spPr bwMode="auto">
            <a:xfrm>
              <a:off x="3919" y="2629"/>
              <a:ext cx="888" cy="459"/>
            </a:xfrm>
            <a:custGeom>
              <a:avLst/>
              <a:gdLst>
                <a:gd name="T0" fmla="*/ 180 w 376"/>
                <a:gd name="T1" fmla="*/ 24 h 194"/>
                <a:gd name="T2" fmla="*/ 268 w 376"/>
                <a:gd name="T3" fmla="*/ 54 h 194"/>
                <a:gd name="T4" fmla="*/ 341 w 376"/>
                <a:gd name="T5" fmla="*/ 194 h 194"/>
                <a:gd name="T6" fmla="*/ 15 w 376"/>
                <a:gd name="T7" fmla="*/ 194 h 194"/>
                <a:gd name="T8" fmla="*/ 2 w 376"/>
                <a:gd name="T9" fmla="*/ 123 h 194"/>
                <a:gd name="T10" fmla="*/ 101 w 376"/>
                <a:gd name="T11" fmla="*/ 45 h 194"/>
                <a:gd name="T12" fmla="*/ 180 w 376"/>
                <a:gd name="T13" fmla="*/ 24 h 194"/>
              </a:gdLst>
              <a:ahLst/>
              <a:cxnLst>
                <a:cxn ang="0">
                  <a:pos x="T0" y="T1"/>
                </a:cxn>
                <a:cxn ang="0">
                  <a:pos x="T2" y="T3"/>
                </a:cxn>
                <a:cxn ang="0">
                  <a:pos x="T4" y="T5"/>
                </a:cxn>
                <a:cxn ang="0">
                  <a:pos x="T6" y="T7"/>
                </a:cxn>
                <a:cxn ang="0">
                  <a:pos x="T8" y="T9"/>
                </a:cxn>
                <a:cxn ang="0">
                  <a:pos x="T10" y="T11"/>
                </a:cxn>
                <a:cxn ang="0">
                  <a:pos x="T12" y="T13"/>
                </a:cxn>
              </a:cxnLst>
              <a:rect l="0" t="0" r="r" b="b"/>
              <a:pathLst>
                <a:path w="376" h="194">
                  <a:moveTo>
                    <a:pt x="180" y="24"/>
                  </a:moveTo>
                  <a:cubicBezTo>
                    <a:pt x="212" y="24"/>
                    <a:pt x="246" y="33"/>
                    <a:pt x="268" y="54"/>
                  </a:cubicBezTo>
                  <a:cubicBezTo>
                    <a:pt x="354" y="36"/>
                    <a:pt x="376" y="136"/>
                    <a:pt x="341" y="194"/>
                  </a:cubicBezTo>
                  <a:cubicBezTo>
                    <a:pt x="15" y="194"/>
                    <a:pt x="15" y="194"/>
                    <a:pt x="15" y="194"/>
                  </a:cubicBezTo>
                  <a:cubicBezTo>
                    <a:pt x="4" y="173"/>
                    <a:pt x="0" y="147"/>
                    <a:pt x="2" y="123"/>
                  </a:cubicBezTo>
                  <a:cubicBezTo>
                    <a:pt x="9" y="27"/>
                    <a:pt x="66" y="0"/>
                    <a:pt x="101" y="45"/>
                  </a:cubicBezTo>
                  <a:cubicBezTo>
                    <a:pt x="116" y="32"/>
                    <a:pt x="147" y="24"/>
                    <a:pt x="180" y="24"/>
                  </a:cubicBezTo>
                  <a:close/>
                </a:path>
              </a:pathLst>
            </a:custGeom>
            <a:solidFill>
              <a:srgbClr val="EE91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44" name="Freeform 62"/>
            <p:cNvSpPr>
              <a:spLocks noEditPoints="1"/>
            </p:cNvSpPr>
            <p:nvPr/>
          </p:nvSpPr>
          <p:spPr bwMode="auto">
            <a:xfrm>
              <a:off x="3905" y="2660"/>
              <a:ext cx="869" cy="423"/>
            </a:xfrm>
            <a:custGeom>
              <a:avLst/>
              <a:gdLst>
                <a:gd name="T0" fmla="*/ 252 w 368"/>
                <a:gd name="T1" fmla="*/ 56 h 179"/>
                <a:gd name="T2" fmla="*/ 278 w 368"/>
                <a:gd name="T3" fmla="*/ 133 h 179"/>
                <a:gd name="T4" fmla="*/ 274 w 368"/>
                <a:gd name="T5" fmla="*/ 179 h 179"/>
                <a:gd name="T6" fmla="*/ 260 w 368"/>
                <a:gd name="T7" fmla="*/ 179 h 179"/>
                <a:gd name="T8" fmla="*/ 263 w 368"/>
                <a:gd name="T9" fmla="*/ 141 h 179"/>
                <a:gd name="T10" fmla="*/ 252 w 368"/>
                <a:gd name="T11" fmla="*/ 56 h 179"/>
                <a:gd name="T12" fmla="*/ 117 w 368"/>
                <a:gd name="T13" fmla="*/ 43 h 179"/>
                <a:gd name="T14" fmla="*/ 97 w 368"/>
                <a:gd name="T15" fmla="*/ 126 h 179"/>
                <a:gd name="T16" fmla="*/ 101 w 368"/>
                <a:gd name="T17" fmla="*/ 179 h 179"/>
                <a:gd name="T18" fmla="*/ 87 w 368"/>
                <a:gd name="T19" fmla="*/ 179 h 179"/>
                <a:gd name="T20" fmla="*/ 85 w 368"/>
                <a:gd name="T21" fmla="*/ 120 h 179"/>
                <a:gd name="T22" fmla="*/ 117 w 368"/>
                <a:gd name="T23" fmla="*/ 43 h 179"/>
                <a:gd name="T24" fmla="*/ 308 w 368"/>
                <a:gd name="T25" fmla="*/ 24 h 179"/>
                <a:gd name="T26" fmla="*/ 360 w 368"/>
                <a:gd name="T27" fmla="*/ 80 h 179"/>
                <a:gd name="T28" fmla="*/ 352 w 368"/>
                <a:gd name="T29" fmla="*/ 179 h 179"/>
                <a:gd name="T30" fmla="*/ 334 w 368"/>
                <a:gd name="T31" fmla="*/ 179 h 179"/>
                <a:gd name="T32" fmla="*/ 345 w 368"/>
                <a:gd name="T33" fmla="*/ 160 h 179"/>
                <a:gd name="T34" fmla="*/ 326 w 368"/>
                <a:gd name="T35" fmla="*/ 43 h 179"/>
                <a:gd name="T36" fmla="*/ 266 w 368"/>
                <a:gd name="T37" fmla="*/ 34 h 179"/>
                <a:gd name="T38" fmla="*/ 251 w 368"/>
                <a:gd name="T39" fmla="*/ 29 h 179"/>
                <a:gd name="T40" fmla="*/ 308 w 368"/>
                <a:gd name="T41" fmla="*/ 24 h 179"/>
                <a:gd name="T42" fmla="*/ 77 w 368"/>
                <a:gd name="T43" fmla="*/ 6 h 179"/>
                <a:gd name="T44" fmla="*/ 120 w 368"/>
                <a:gd name="T45" fmla="*/ 22 h 179"/>
                <a:gd name="T46" fmla="*/ 55 w 368"/>
                <a:gd name="T47" fmla="*/ 19 h 179"/>
                <a:gd name="T48" fmla="*/ 18 w 368"/>
                <a:gd name="T49" fmla="*/ 147 h 179"/>
                <a:gd name="T50" fmla="*/ 31 w 368"/>
                <a:gd name="T51" fmla="*/ 179 h 179"/>
                <a:gd name="T52" fmla="*/ 15 w 368"/>
                <a:gd name="T53" fmla="*/ 179 h 179"/>
                <a:gd name="T54" fmla="*/ 6 w 368"/>
                <a:gd name="T55" fmla="*/ 84 h 179"/>
                <a:gd name="T56" fmla="*/ 77 w 368"/>
                <a:gd name="T57" fmla="*/ 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8" h="179">
                  <a:moveTo>
                    <a:pt x="252" y="56"/>
                  </a:moveTo>
                  <a:cubicBezTo>
                    <a:pt x="267" y="57"/>
                    <a:pt x="273" y="78"/>
                    <a:pt x="278" y="133"/>
                  </a:cubicBezTo>
                  <a:cubicBezTo>
                    <a:pt x="278" y="150"/>
                    <a:pt x="276" y="166"/>
                    <a:pt x="274" y="179"/>
                  </a:cubicBezTo>
                  <a:cubicBezTo>
                    <a:pt x="260" y="179"/>
                    <a:pt x="260" y="179"/>
                    <a:pt x="260" y="179"/>
                  </a:cubicBezTo>
                  <a:cubicBezTo>
                    <a:pt x="261" y="168"/>
                    <a:pt x="263" y="156"/>
                    <a:pt x="263" y="141"/>
                  </a:cubicBezTo>
                  <a:cubicBezTo>
                    <a:pt x="265" y="94"/>
                    <a:pt x="257" y="65"/>
                    <a:pt x="252" y="56"/>
                  </a:cubicBezTo>
                  <a:close/>
                  <a:moveTo>
                    <a:pt x="117" y="43"/>
                  </a:moveTo>
                  <a:cubicBezTo>
                    <a:pt x="117" y="43"/>
                    <a:pt x="103" y="76"/>
                    <a:pt x="97" y="126"/>
                  </a:cubicBezTo>
                  <a:cubicBezTo>
                    <a:pt x="95" y="147"/>
                    <a:pt x="97" y="165"/>
                    <a:pt x="101" y="179"/>
                  </a:cubicBezTo>
                  <a:cubicBezTo>
                    <a:pt x="87" y="179"/>
                    <a:pt x="87" y="179"/>
                    <a:pt x="87" y="179"/>
                  </a:cubicBezTo>
                  <a:cubicBezTo>
                    <a:pt x="83" y="162"/>
                    <a:pt x="81" y="140"/>
                    <a:pt x="85" y="120"/>
                  </a:cubicBezTo>
                  <a:cubicBezTo>
                    <a:pt x="100" y="51"/>
                    <a:pt x="117" y="43"/>
                    <a:pt x="117" y="43"/>
                  </a:cubicBezTo>
                  <a:close/>
                  <a:moveTo>
                    <a:pt x="308" y="24"/>
                  </a:moveTo>
                  <a:cubicBezTo>
                    <a:pt x="334" y="23"/>
                    <a:pt x="353" y="49"/>
                    <a:pt x="360" y="80"/>
                  </a:cubicBezTo>
                  <a:cubicBezTo>
                    <a:pt x="368" y="119"/>
                    <a:pt x="363" y="161"/>
                    <a:pt x="352" y="179"/>
                  </a:cubicBezTo>
                  <a:cubicBezTo>
                    <a:pt x="334" y="179"/>
                    <a:pt x="334" y="179"/>
                    <a:pt x="334" y="179"/>
                  </a:cubicBezTo>
                  <a:cubicBezTo>
                    <a:pt x="345" y="160"/>
                    <a:pt x="345" y="160"/>
                    <a:pt x="345" y="160"/>
                  </a:cubicBezTo>
                  <a:cubicBezTo>
                    <a:pt x="366" y="98"/>
                    <a:pt x="338" y="50"/>
                    <a:pt x="326" y="43"/>
                  </a:cubicBezTo>
                  <a:cubicBezTo>
                    <a:pt x="314" y="36"/>
                    <a:pt x="266" y="34"/>
                    <a:pt x="266" y="34"/>
                  </a:cubicBezTo>
                  <a:cubicBezTo>
                    <a:pt x="251" y="29"/>
                    <a:pt x="251" y="29"/>
                    <a:pt x="251" y="29"/>
                  </a:cubicBezTo>
                  <a:cubicBezTo>
                    <a:pt x="251" y="29"/>
                    <a:pt x="282" y="24"/>
                    <a:pt x="308" y="24"/>
                  </a:cubicBezTo>
                  <a:close/>
                  <a:moveTo>
                    <a:pt x="77" y="6"/>
                  </a:moveTo>
                  <a:cubicBezTo>
                    <a:pt x="90" y="7"/>
                    <a:pt x="104" y="13"/>
                    <a:pt x="120" y="22"/>
                  </a:cubicBezTo>
                  <a:cubicBezTo>
                    <a:pt x="120" y="22"/>
                    <a:pt x="69" y="12"/>
                    <a:pt x="55" y="19"/>
                  </a:cubicBezTo>
                  <a:cubicBezTo>
                    <a:pt x="34" y="41"/>
                    <a:pt x="5" y="88"/>
                    <a:pt x="18" y="147"/>
                  </a:cubicBezTo>
                  <a:cubicBezTo>
                    <a:pt x="21" y="161"/>
                    <a:pt x="26" y="171"/>
                    <a:pt x="31" y="179"/>
                  </a:cubicBezTo>
                  <a:cubicBezTo>
                    <a:pt x="15" y="179"/>
                    <a:pt x="15" y="179"/>
                    <a:pt x="15" y="179"/>
                  </a:cubicBezTo>
                  <a:cubicBezTo>
                    <a:pt x="1" y="153"/>
                    <a:pt x="0" y="118"/>
                    <a:pt x="6" y="84"/>
                  </a:cubicBezTo>
                  <a:cubicBezTo>
                    <a:pt x="17" y="28"/>
                    <a:pt x="39" y="0"/>
                    <a:pt x="77" y="6"/>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45" name="Freeform 63"/>
            <p:cNvSpPr>
              <a:spLocks/>
            </p:cNvSpPr>
            <p:nvPr/>
          </p:nvSpPr>
          <p:spPr bwMode="auto">
            <a:xfrm>
              <a:off x="4240" y="2565"/>
              <a:ext cx="218" cy="218"/>
            </a:xfrm>
            <a:custGeom>
              <a:avLst/>
              <a:gdLst>
                <a:gd name="T0" fmla="*/ 0 w 92"/>
                <a:gd name="T1" fmla="*/ 68 h 92"/>
                <a:gd name="T2" fmla="*/ 50 w 92"/>
                <a:gd name="T3" fmla="*/ 89 h 92"/>
                <a:gd name="T4" fmla="*/ 92 w 92"/>
                <a:gd name="T5" fmla="*/ 71 h 92"/>
                <a:gd name="T6" fmla="*/ 69 w 92"/>
                <a:gd name="T7" fmla="*/ 56 h 92"/>
                <a:gd name="T8" fmla="*/ 64 w 92"/>
                <a:gd name="T9" fmla="*/ 6 h 92"/>
                <a:gd name="T10" fmla="*/ 37 w 92"/>
                <a:gd name="T11" fmla="*/ 7 h 92"/>
                <a:gd name="T12" fmla="*/ 42 w 92"/>
                <a:gd name="T13" fmla="*/ 37 h 92"/>
                <a:gd name="T14" fmla="*/ 0 w 92"/>
                <a:gd name="T15" fmla="*/ 68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92">
                  <a:moveTo>
                    <a:pt x="0" y="68"/>
                  </a:moveTo>
                  <a:cubicBezTo>
                    <a:pt x="0" y="68"/>
                    <a:pt x="21" y="87"/>
                    <a:pt x="50" y="89"/>
                  </a:cubicBezTo>
                  <a:cubicBezTo>
                    <a:pt x="87" y="92"/>
                    <a:pt x="92" y="71"/>
                    <a:pt x="92" y="71"/>
                  </a:cubicBezTo>
                  <a:cubicBezTo>
                    <a:pt x="69" y="56"/>
                    <a:pt x="69" y="56"/>
                    <a:pt x="69" y="56"/>
                  </a:cubicBezTo>
                  <a:cubicBezTo>
                    <a:pt x="69" y="56"/>
                    <a:pt x="83" y="32"/>
                    <a:pt x="64" y="6"/>
                  </a:cubicBezTo>
                  <a:cubicBezTo>
                    <a:pt x="47" y="0"/>
                    <a:pt x="37" y="7"/>
                    <a:pt x="37" y="7"/>
                  </a:cubicBezTo>
                  <a:cubicBezTo>
                    <a:pt x="42" y="37"/>
                    <a:pt x="42" y="37"/>
                    <a:pt x="42" y="37"/>
                  </a:cubicBezTo>
                  <a:cubicBezTo>
                    <a:pt x="42" y="37"/>
                    <a:pt x="1" y="53"/>
                    <a:pt x="0" y="6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46" name="Freeform 64"/>
            <p:cNvSpPr>
              <a:spLocks/>
            </p:cNvSpPr>
            <p:nvPr/>
          </p:nvSpPr>
          <p:spPr bwMode="auto">
            <a:xfrm>
              <a:off x="4243" y="2577"/>
              <a:ext cx="233" cy="213"/>
            </a:xfrm>
            <a:custGeom>
              <a:avLst/>
              <a:gdLst>
                <a:gd name="T0" fmla="*/ 0 w 99"/>
                <a:gd name="T1" fmla="*/ 63 h 90"/>
                <a:gd name="T2" fmla="*/ 46 w 99"/>
                <a:gd name="T3" fmla="*/ 87 h 90"/>
                <a:gd name="T4" fmla="*/ 91 w 99"/>
                <a:gd name="T5" fmla="*/ 71 h 90"/>
                <a:gd name="T6" fmla="*/ 71 w 99"/>
                <a:gd name="T7" fmla="*/ 50 h 90"/>
                <a:gd name="T8" fmla="*/ 76 w 99"/>
                <a:gd name="T9" fmla="*/ 24 h 90"/>
                <a:gd name="T10" fmla="*/ 66 w 99"/>
                <a:gd name="T11" fmla="*/ 1 h 90"/>
                <a:gd name="T12" fmla="*/ 59 w 99"/>
                <a:gd name="T13" fmla="*/ 0 h 90"/>
                <a:gd name="T14" fmla="*/ 67 w 99"/>
                <a:gd name="T15" fmla="*/ 27 h 90"/>
                <a:gd name="T16" fmla="*/ 60 w 99"/>
                <a:gd name="T17" fmla="*/ 54 h 90"/>
                <a:gd name="T18" fmla="*/ 82 w 99"/>
                <a:gd name="T19" fmla="*/ 62 h 90"/>
                <a:gd name="T20" fmla="*/ 58 w 99"/>
                <a:gd name="T21" fmla="*/ 81 h 90"/>
                <a:gd name="T22" fmla="*/ 0 w 99"/>
                <a:gd name="T23" fmla="*/ 6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90">
                  <a:moveTo>
                    <a:pt x="0" y="63"/>
                  </a:moveTo>
                  <a:cubicBezTo>
                    <a:pt x="0" y="63"/>
                    <a:pt x="19" y="86"/>
                    <a:pt x="46" y="87"/>
                  </a:cubicBezTo>
                  <a:cubicBezTo>
                    <a:pt x="73" y="89"/>
                    <a:pt x="82" y="90"/>
                    <a:pt x="91" y="71"/>
                  </a:cubicBezTo>
                  <a:cubicBezTo>
                    <a:pt x="99" y="53"/>
                    <a:pt x="71" y="50"/>
                    <a:pt x="71" y="50"/>
                  </a:cubicBezTo>
                  <a:cubicBezTo>
                    <a:pt x="71" y="50"/>
                    <a:pt x="78" y="39"/>
                    <a:pt x="76" y="24"/>
                  </a:cubicBezTo>
                  <a:cubicBezTo>
                    <a:pt x="74" y="9"/>
                    <a:pt x="66" y="1"/>
                    <a:pt x="66" y="1"/>
                  </a:cubicBezTo>
                  <a:cubicBezTo>
                    <a:pt x="59" y="0"/>
                    <a:pt x="59" y="0"/>
                    <a:pt x="59" y="0"/>
                  </a:cubicBezTo>
                  <a:cubicBezTo>
                    <a:pt x="59" y="0"/>
                    <a:pt x="68" y="13"/>
                    <a:pt x="67" y="27"/>
                  </a:cubicBezTo>
                  <a:cubicBezTo>
                    <a:pt x="66" y="40"/>
                    <a:pt x="60" y="54"/>
                    <a:pt x="60" y="54"/>
                  </a:cubicBezTo>
                  <a:cubicBezTo>
                    <a:pt x="60" y="54"/>
                    <a:pt x="82" y="56"/>
                    <a:pt x="82" y="62"/>
                  </a:cubicBezTo>
                  <a:cubicBezTo>
                    <a:pt x="82" y="74"/>
                    <a:pt x="70" y="81"/>
                    <a:pt x="58" y="81"/>
                  </a:cubicBezTo>
                  <a:cubicBezTo>
                    <a:pt x="47" y="81"/>
                    <a:pt x="0" y="63"/>
                    <a:pt x="0" y="63"/>
                  </a:cubicBezTo>
                  <a:close/>
                </a:path>
              </a:pathLst>
            </a:custGeom>
            <a:solidFill>
              <a:srgbClr val="696A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47" name="Freeform 65"/>
            <p:cNvSpPr>
              <a:spLocks/>
            </p:cNvSpPr>
            <p:nvPr/>
          </p:nvSpPr>
          <p:spPr bwMode="auto">
            <a:xfrm>
              <a:off x="3310" y="2072"/>
              <a:ext cx="507" cy="167"/>
            </a:xfrm>
            <a:custGeom>
              <a:avLst/>
              <a:gdLst>
                <a:gd name="T0" fmla="*/ 82 w 215"/>
                <a:gd name="T1" fmla="*/ 2 h 71"/>
                <a:gd name="T2" fmla="*/ 215 w 215"/>
                <a:gd name="T3" fmla="*/ 71 h 71"/>
                <a:gd name="T4" fmla="*/ 98 w 215"/>
                <a:gd name="T5" fmla="*/ 13 h 71"/>
                <a:gd name="T6" fmla="*/ 0 w 215"/>
                <a:gd name="T7" fmla="*/ 14 h 71"/>
                <a:gd name="T8" fmla="*/ 82 w 215"/>
                <a:gd name="T9" fmla="*/ 2 h 71"/>
              </a:gdLst>
              <a:ahLst/>
              <a:cxnLst>
                <a:cxn ang="0">
                  <a:pos x="T0" y="T1"/>
                </a:cxn>
                <a:cxn ang="0">
                  <a:pos x="T2" y="T3"/>
                </a:cxn>
                <a:cxn ang="0">
                  <a:pos x="T4" y="T5"/>
                </a:cxn>
                <a:cxn ang="0">
                  <a:pos x="T6" y="T7"/>
                </a:cxn>
                <a:cxn ang="0">
                  <a:pos x="T8" y="T9"/>
                </a:cxn>
              </a:cxnLst>
              <a:rect l="0" t="0" r="r" b="b"/>
              <a:pathLst>
                <a:path w="215" h="71">
                  <a:moveTo>
                    <a:pt x="82" y="2"/>
                  </a:moveTo>
                  <a:cubicBezTo>
                    <a:pt x="116" y="3"/>
                    <a:pt x="190" y="29"/>
                    <a:pt x="215" y="71"/>
                  </a:cubicBezTo>
                  <a:cubicBezTo>
                    <a:pt x="161" y="35"/>
                    <a:pt x="125" y="17"/>
                    <a:pt x="98" y="13"/>
                  </a:cubicBezTo>
                  <a:cubicBezTo>
                    <a:pt x="76" y="9"/>
                    <a:pt x="76" y="12"/>
                    <a:pt x="0" y="14"/>
                  </a:cubicBezTo>
                  <a:cubicBezTo>
                    <a:pt x="0" y="14"/>
                    <a:pt x="27" y="0"/>
                    <a:pt x="82" y="2"/>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348" name="Group 347"/>
          <p:cNvGrpSpPr/>
          <p:nvPr/>
        </p:nvGrpSpPr>
        <p:grpSpPr>
          <a:xfrm>
            <a:off x="-1588" y="3799401"/>
            <a:ext cx="4386410" cy="3084511"/>
            <a:chOff x="-1588" y="4419600"/>
            <a:chExt cx="3504440" cy="2464312"/>
          </a:xfrm>
        </p:grpSpPr>
        <p:grpSp>
          <p:nvGrpSpPr>
            <p:cNvPr id="349" name="Group 156"/>
            <p:cNvGrpSpPr>
              <a:grpSpLocks noChangeAspect="1"/>
            </p:cNvGrpSpPr>
            <p:nvPr/>
          </p:nvGrpSpPr>
          <p:grpSpPr bwMode="auto">
            <a:xfrm>
              <a:off x="-321" y="4419600"/>
              <a:ext cx="2827754" cy="2458133"/>
              <a:chOff x="437" y="-367"/>
              <a:chExt cx="5799" cy="5041"/>
            </a:xfrm>
          </p:grpSpPr>
          <p:sp>
            <p:nvSpPr>
              <p:cNvPr id="375" name="Freeform 157"/>
              <p:cNvSpPr>
                <a:spLocks/>
              </p:cNvSpPr>
              <p:nvPr/>
            </p:nvSpPr>
            <p:spPr bwMode="auto">
              <a:xfrm>
                <a:off x="2494" y="-126"/>
                <a:ext cx="1751" cy="1833"/>
              </a:xfrm>
              <a:custGeom>
                <a:avLst/>
                <a:gdLst>
                  <a:gd name="T0" fmla="*/ 484 w 741"/>
                  <a:gd name="T1" fmla="*/ 111 h 776"/>
                  <a:gd name="T2" fmla="*/ 372 w 741"/>
                  <a:gd name="T3" fmla="*/ 48 h 776"/>
                  <a:gd name="T4" fmla="*/ 375 w 741"/>
                  <a:gd name="T5" fmla="*/ 0 h 776"/>
                  <a:gd name="T6" fmla="*/ 301 w 741"/>
                  <a:gd name="T7" fmla="*/ 2 h 776"/>
                  <a:gd name="T8" fmla="*/ 207 w 741"/>
                  <a:gd name="T9" fmla="*/ 112 h 776"/>
                  <a:gd name="T10" fmla="*/ 71 w 741"/>
                  <a:gd name="T11" fmla="*/ 202 h 776"/>
                  <a:gd name="T12" fmla="*/ 48 w 741"/>
                  <a:gd name="T13" fmla="*/ 561 h 776"/>
                  <a:gd name="T14" fmla="*/ 142 w 741"/>
                  <a:gd name="T15" fmla="*/ 741 h 776"/>
                  <a:gd name="T16" fmla="*/ 229 w 741"/>
                  <a:gd name="T17" fmla="*/ 735 h 776"/>
                  <a:gd name="T18" fmla="*/ 392 w 741"/>
                  <a:gd name="T19" fmla="*/ 766 h 776"/>
                  <a:gd name="T20" fmla="*/ 542 w 741"/>
                  <a:gd name="T21" fmla="*/ 711 h 776"/>
                  <a:gd name="T22" fmla="*/ 680 w 741"/>
                  <a:gd name="T23" fmla="*/ 648 h 776"/>
                  <a:gd name="T24" fmla="*/ 741 w 741"/>
                  <a:gd name="T25" fmla="*/ 451 h 776"/>
                  <a:gd name="T26" fmla="*/ 676 w 741"/>
                  <a:gd name="T27" fmla="*/ 218 h 776"/>
                  <a:gd name="T28" fmla="*/ 484 w 741"/>
                  <a:gd name="T29" fmla="*/ 111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1" h="776">
                    <a:moveTo>
                      <a:pt x="484" y="111"/>
                    </a:moveTo>
                    <a:cubicBezTo>
                      <a:pt x="454" y="48"/>
                      <a:pt x="372" y="48"/>
                      <a:pt x="372" y="48"/>
                    </a:cubicBezTo>
                    <a:cubicBezTo>
                      <a:pt x="372" y="48"/>
                      <a:pt x="372" y="48"/>
                      <a:pt x="375" y="0"/>
                    </a:cubicBezTo>
                    <a:cubicBezTo>
                      <a:pt x="375" y="0"/>
                      <a:pt x="375" y="0"/>
                      <a:pt x="301" y="2"/>
                    </a:cubicBezTo>
                    <a:cubicBezTo>
                      <a:pt x="301" y="2"/>
                      <a:pt x="212" y="51"/>
                      <a:pt x="207" y="112"/>
                    </a:cubicBezTo>
                    <a:cubicBezTo>
                      <a:pt x="167" y="115"/>
                      <a:pt x="143" y="132"/>
                      <a:pt x="71" y="202"/>
                    </a:cubicBezTo>
                    <a:cubicBezTo>
                      <a:pt x="0" y="270"/>
                      <a:pt x="48" y="561"/>
                      <a:pt x="48" y="561"/>
                    </a:cubicBezTo>
                    <a:cubicBezTo>
                      <a:pt x="48" y="561"/>
                      <a:pt x="99" y="732"/>
                      <a:pt x="142" y="741"/>
                    </a:cubicBezTo>
                    <a:cubicBezTo>
                      <a:pt x="186" y="751"/>
                      <a:pt x="229" y="735"/>
                      <a:pt x="229" y="735"/>
                    </a:cubicBezTo>
                    <a:cubicBezTo>
                      <a:pt x="229" y="735"/>
                      <a:pt x="301" y="776"/>
                      <a:pt x="392" y="766"/>
                    </a:cubicBezTo>
                    <a:cubicBezTo>
                      <a:pt x="483" y="756"/>
                      <a:pt x="505" y="743"/>
                      <a:pt x="542" y="711"/>
                    </a:cubicBezTo>
                    <a:cubicBezTo>
                      <a:pt x="579" y="706"/>
                      <a:pt x="648" y="688"/>
                      <a:pt x="680" y="648"/>
                    </a:cubicBezTo>
                    <a:cubicBezTo>
                      <a:pt x="711" y="607"/>
                      <a:pt x="741" y="527"/>
                      <a:pt x="741" y="451"/>
                    </a:cubicBezTo>
                    <a:cubicBezTo>
                      <a:pt x="741" y="377"/>
                      <a:pt x="676" y="218"/>
                      <a:pt x="676" y="218"/>
                    </a:cubicBezTo>
                    <a:cubicBezTo>
                      <a:pt x="676" y="218"/>
                      <a:pt x="636" y="120"/>
                      <a:pt x="484" y="111"/>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76" name="Freeform 158"/>
              <p:cNvSpPr>
                <a:spLocks/>
              </p:cNvSpPr>
              <p:nvPr/>
            </p:nvSpPr>
            <p:spPr bwMode="auto">
              <a:xfrm>
                <a:off x="2365" y="89"/>
                <a:ext cx="1807" cy="1630"/>
              </a:xfrm>
              <a:custGeom>
                <a:avLst/>
                <a:gdLst>
                  <a:gd name="T0" fmla="*/ 530 w 765"/>
                  <a:gd name="T1" fmla="*/ 54 h 690"/>
                  <a:gd name="T2" fmla="*/ 311 w 765"/>
                  <a:gd name="T3" fmla="*/ 59 h 690"/>
                  <a:gd name="T4" fmla="*/ 288 w 765"/>
                  <a:gd name="T5" fmla="*/ 605 h 690"/>
                  <a:gd name="T6" fmla="*/ 587 w 765"/>
                  <a:gd name="T7" fmla="*/ 593 h 690"/>
                  <a:gd name="T8" fmla="*/ 752 w 765"/>
                  <a:gd name="T9" fmla="*/ 341 h 690"/>
                  <a:gd name="T10" fmla="*/ 530 w 765"/>
                  <a:gd name="T11" fmla="*/ 54 h 690"/>
                </a:gdLst>
                <a:ahLst/>
                <a:cxnLst>
                  <a:cxn ang="0">
                    <a:pos x="T0" y="T1"/>
                  </a:cxn>
                  <a:cxn ang="0">
                    <a:pos x="T2" y="T3"/>
                  </a:cxn>
                  <a:cxn ang="0">
                    <a:pos x="T4" y="T5"/>
                  </a:cxn>
                  <a:cxn ang="0">
                    <a:pos x="T6" y="T7"/>
                  </a:cxn>
                  <a:cxn ang="0">
                    <a:pos x="T8" y="T9"/>
                  </a:cxn>
                  <a:cxn ang="0">
                    <a:pos x="T10" y="T11"/>
                  </a:cxn>
                </a:cxnLst>
                <a:rect l="0" t="0" r="r" b="b"/>
                <a:pathLst>
                  <a:path w="765" h="690">
                    <a:moveTo>
                      <a:pt x="530" y="54"/>
                    </a:moveTo>
                    <a:cubicBezTo>
                      <a:pt x="482" y="0"/>
                      <a:pt x="360" y="6"/>
                      <a:pt x="311" y="59"/>
                    </a:cubicBezTo>
                    <a:cubicBezTo>
                      <a:pt x="0" y="13"/>
                      <a:pt x="79" y="668"/>
                      <a:pt x="288" y="605"/>
                    </a:cubicBezTo>
                    <a:cubicBezTo>
                      <a:pt x="341" y="690"/>
                      <a:pt x="546" y="652"/>
                      <a:pt x="587" y="593"/>
                    </a:cubicBezTo>
                    <a:cubicBezTo>
                      <a:pt x="710" y="587"/>
                      <a:pt x="765" y="485"/>
                      <a:pt x="752" y="341"/>
                    </a:cubicBezTo>
                    <a:cubicBezTo>
                      <a:pt x="737" y="166"/>
                      <a:pt x="635" y="16"/>
                      <a:pt x="530" y="54"/>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77" name="Freeform 159"/>
              <p:cNvSpPr>
                <a:spLocks/>
              </p:cNvSpPr>
              <p:nvPr/>
            </p:nvSpPr>
            <p:spPr bwMode="auto">
              <a:xfrm>
                <a:off x="3614" y="219"/>
                <a:ext cx="532" cy="1252"/>
              </a:xfrm>
              <a:custGeom>
                <a:avLst/>
                <a:gdLst>
                  <a:gd name="T0" fmla="*/ 0 w 225"/>
                  <a:gd name="T1" fmla="*/ 0 h 530"/>
                  <a:gd name="T2" fmla="*/ 67 w 225"/>
                  <a:gd name="T3" fmla="*/ 32 h 530"/>
                  <a:gd name="T4" fmla="*/ 189 w 225"/>
                  <a:gd name="T5" fmla="*/ 284 h 530"/>
                  <a:gd name="T6" fmla="*/ 68 w 225"/>
                  <a:gd name="T7" fmla="*/ 527 h 530"/>
                  <a:gd name="T8" fmla="*/ 100 w 225"/>
                  <a:gd name="T9" fmla="*/ 530 h 530"/>
                  <a:gd name="T10" fmla="*/ 207 w 225"/>
                  <a:gd name="T11" fmla="*/ 381 h 530"/>
                  <a:gd name="T12" fmla="*/ 126 w 225"/>
                  <a:gd name="T13" fmla="*/ 60 h 530"/>
                  <a:gd name="T14" fmla="*/ 0 w 225"/>
                  <a:gd name="T15" fmla="*/ 0 h 5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5" h="530">
                    <a:moveTo>
                      <a:pt x="0" y="0"/>
                    </a:moveTo>
                    <a:cubicBezTo>
                      <a:pt x="0" y="0"/>
                      <a:pt x="33" y="16"/>
                      <a:pt x="67" y="32"/>
                    </a:cubicBezTo>
                    <a:cubicBezTo>
                      <a:pt x="100" y="49"/>
                      <a:pt x="169" y="115"/>
                      <a:pt x="189" y="284"/>
                    </a:cubicBezTo>
                    <a:cubicBezTo>
                      <a:pt x="213" y="490"/>
                      <a:pt x="68" y="527"/>
                      <a:pt x="68" y="527"/>
                    </a:cubicBezTo>
                    <a:cubicBezTo>
                      <a:pt x="68" y="527"/>
                      <a:pt x="92" y="530"/>
                      <a:pt x="100" y="530"/>
                    </a:cubicBezTo>
                    <a:cubicBezTo>
                      <a:pt x="146" y="526"/>
                      <a:pt x="195" y="468"/>
                      <a:pt x="207" y="381"/>
                    </a:cubicBezTo>
                    <a:cubicBezTo>
                      <a:pt x="225" y="252"/>
                      <a:pt x="181" y="134"/>
                      <a:pt x="126" y="60"/>
                    </a:cubicBezTo>
                    <a:cubicBezTo>
                      <a:pt x="86" y="5"/>
                      <a:pt x="0" y="0"/>
                      <a:pt x="0"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78" name="Freeform 160"/>
              <p:cNvSpPr>
                <a:spLocks/>
              </p:cNvSpPr>
              <p:nvPr/>
            </p:nvSpPr>
            <p:spPr bwMode="auto">
              <a:xfrm>
                <a:off x="3536" y="349"/>
                <a:ext cx="329" cy="1091"/>
              </a:xfrm>
              <a:custGeom>
                <a:avLst/>
                <a:gdLst>
                  <a:gd name="T0" fmla="*/ 0 w 139"/>
                  <a:gd name="T1" fmla="*/ 0 h 462"/>
                  <a:gd name="T2" fmla="*/ 103 w 139"/>
                  <a:gd name="T3" fmla="*/ 182 h 462"/>
                  <a:gd name="T4" fmla="*/ 71 w 139"/>
                  <a:gd name="T5" fmla="*/ 462 h 462"/>
                  <a:gd name="T6" fmla="*/ 109 w 139"/>
                  <a:gd name="T7" fmla="*/ 422 h 462"/>
                  <a:gd name="T8" fmla="*/ 118 w 139"/>
                  <a:gd name="T9" fmla="*/ 160 h 462"/>
                  <a:gd name="T10" fmla="*/ 0 w 139"/>
                  <a:gd name="T11" fmla="*/ 0 h 462"/>
                </a:gdLst>
                <a:ahLst/>
                <a:cxnLst>
                  <a:cxn ang="0">
                    <a:pos x="T0" y="T1"/>
                  </a:cxn>
                  <a:cxn ang="0">
                    <a:pos x="T2" y="T3"/>
                  </a:cxn>
                  <a:cxn ang="0">
                    <a:pos x="T4" y="T5"/>
                  </a:cxn>
                  <a:cxn ang="0">
                    <a:pos x="T6" y="T7"/>
                  </a:cxn>
                  <a:cxn ang="0">
                    <a:pos x="T8" y="T9"/>
                  </a:cxn>
                  <a:cxn ang="0">
                    <a:pos x="T10" y="T11"/>
                  </a:cxn>
                </a:cxnLst>
                <a:rect l="0" t="0" r="r" b="b"/>
                <a:pathLst>
                  <a:path w="139" h="462">
                    <a:moveTo>
                      <a:pt x="0" y="0"/>
                    </a:moveTo>
                    <a:cubicBezTo>
                      <a:pt x="0" y="0"/>
                      <a:pt x="95" y="59"/>
                      <a:pt x="103" y="182"/>
                    </a:cubicBezTo>
                    <a:cubicBezTo>
                      <a:pt x="115" y="378"/>
                      <a:pt x="71" y="462"/>
                      <a:pt x="71" y="462"/>
                    </a:cubicBezTo>
                    <a:cubicBezTo>
                      <a:pt x="71" y="462"/>
                      <a:pt x="93" y="459"/>
                      <a:pt x="109" y="422"/>
                    </a:cubicBezTo>
                    <a:cubicBezTo>
                      <a:pt x="131" y="369"/>
                      <a:pt x="139" y="276"/>
                      <a:pt x="118" y="160"/>
                    </a:cubicBezTo>
                    <a:cubicBezTo>
                      <a:pt x="90" y="4"/>
                      <a:pt x="0" y="0"/>
                      <a:pt x="0"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79" name="Freeform 161"/>
              <p:cNvSpPr>
                <a:spLocks/>
              </p:cNvSpPr>
              <p:nvPr/>
            </p:nvSpPr>
            <p:spPr bwMode="auto">
              <a:xfrm>
                <a:off x="3005" y="-100"/>
                <a:ext cx="680" cy="425"/>
              </a:xfrm>
              <a:custGeom>
                <a:avLst/>
                <a:gdLst>
                  <a:gd name="T0" fmla="*/ 234 w 288"/>
                  <a:gd name="T1" fmla="*/ 75 h 180"/>
                  <a:gd name="T2" fmla="*/ 143 w 288"/>
                  <a:gd name="T3" fmla="*/ 52 h 180"/>
                  <a:gd name="T4" fmla="*/ 145 w 288"/>
                  <a:gd name="T5" fmla="*/ 0 h 180"/>
                  <a:gd name="T6" fmla="*/ 108 w 288"/>
                  <a:gd name="T7" fmla="*/ 0 h 180"/>
                  <a:gd name="T8" fmla="*/ 4 w 288"/>
                  <a:gd name="T9" fmla="*/ 138 h 180"/>
                  <a:gd name="T10" fmla="*/ 288 w 288"/>
                  <a:gd name="T11" fmla="*/ 142 h 180"/>
                  <a:gd name="T12" fmla="*/ 234 w 288"/>
                  <a:gd name="T13" fmla="*/ 75 h 180"/>
                </a:gdLst>
                <a:ahLst/>
                <a:cxnLst>
                  <a:cxn ang="0">
                    <a:pos x="T0" y="T1"/>
                  </a:cxn>
                  <a:cxn ang="0">
                    <a:pos x="T2" y="T3"/>
                  </a:cxn>
                  <a:cxn ang="0">
                    <a:pos x="T4" y="T5"/>
                  </a:cxn>
                  <a:cxn ang="0">
                    <a:pos x="T6" y="T7"/>
                  </a:cxn>
                  <a:cxn ang="0">
                    <a:pos x="T8" y="T9"/>
                  </a:cxn>
                  <a:cxn ang="0">
                    <a:pos x="T10" y="T11"/>
                  </a:cxn>
                  <a:cxn ang="0">
                    <a:pos x="T12" y="T13"/>
                  </a:cxn>
                </a:cxnLst>
                <a:rect l="0" t="0" r="r" b="b"/>
                <a:pathLst>
                  <a:path w="288" h="180">
                    <a:moveTo>
                      <a:pt x="234" y="75"/>
                    </a:moveTo>
                    <a:cubicBezTo>
                      <a:pt x="183" y="55"/>
                      <a:pt x="143" y="52"/>
                      <a:pt x="143" y="52"/>
                    </a:cubicBezTo>
                    <a:cubicBezTo>
                      <a:pt x="145" y="0"/>
                      <a:pt x="145" y="0"/>
                      <a:pt x="145" y="0"/>
                    </a:cubicBezTo>
                    <a:cubicBezTo>
                      <a:pt x="108" y="0"/>
                      <a:pt x="108" y="0"/>
                      <a:pt x="108" y="0"/>
                    </a:cubicBezTo>
                    <a:cubicBezTo>
                      <a:pt x="108" y="0"/>
                      <a:pt x="0" y="96"/>
                      <a:pt x="4" y="138"/>
                    </a:cubicBezTo>
                    <a:cubicBezTo>
                      <a:pt x="6" y="180"/>
                      <a:pt x="186" y="177"/>
                      <a:pt x="288" y="142"/>
                    </a:cubicBezTo>
                    <a:cubicBezTo>
                      <a:pt x="288" y="142"/>
                      <a:pt x="285" y="94"/>
                      <a:pt x="234" y="75"/>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0" name="Freeform 162"/>
              <p:cNvSpPr>
                <a:spLocks/>
              </p:cNvSpPr>
              <p:nvPr/>
            </p:nvSpPr>
            <p:spPr bwMode="auto">
              <a:xfrm>
                <a:off x="2955" y="-100"/>
                <a:ext cx="579" cy="475"/>
              </a:xfrm>
              <a:custGeom>
                <a:avLst/>
                <a:gdLst>
                  <a:gd name="T0" fmla="*/ 87 w 245"/>
                  <a:gd name="T1" fmla="*/ 152 h 201"/>
                  <a:gd name="T2" fmla="*/ 79 w 245"/>
                  <a:gd name="T3" fmla="*/ 83 h 201"/>
                  <a:gd name="T4" fmla="*/ 129 w 245"/>
                  <a:gd name="T5" fmla="*/ 0 h 201"/>
                  <a:gd name="T6" fmla="*/ 44 w 245"/>
                  <a:gd name="T7" fmla="*/ 81 h 201"/>
                  <a:gd name="T8" fmla="*/ 53 w 245"/>
                  <a:gd name="T9" fmla="*/ 177 h 201"/>
                  <a:gd name="T10" fmla="*/ 245 w 245"/>
                  <a:gd name="T11" fmla="*/ 158 h 201"/>
                  <a:gd name="T12" fmla="*/ 87 w 245"/>
                  <a:gd name="T13" fmla="*/ 152 h 201"/>
                </a:gdLst>
                <a:ahLst/>
                <a:cxnLst>
                  <a:cxn ang="0">
                    <a:pos x="T0" y="T1"/>
                  </a:cxn>
                  <a:cxn ang="0">
                    <a:pos x="T2" y="T3"/>
                  </a:cxn>
                  <a:cxn ang="0">
                    <a:pos x="T4" y="T5"/>
                  </a:cxn>
                  <a:cxn ang="0">
                    <a:pos x="T6" y="T7"/>
                  </a:cxn>
                  <a:cxn ang="0">
                    <a:pos x="T8" y="T9"/>
                  </a:cxn>
                  <a:cxn ang="0">
                    <a:pos x="T10" y="T11"/>
                  </a:cxn>
                  <a:cxn ang="0">
                    <a:pos x="T12" y="T13"/>
                  </a:cxn>
                </a:cxnLst>
                <a:rect l="0" t="0" r="r" b="b"/>
                <a:pathLst>
                  <a:path w="245" h="201">
                    <a:moveTo>
                      <a:pt x="87" y="152"/>
                    </a:moveTo>
                    <a:cubicBezTo>
                      <a:pt x="76" y="146"/>
                      <a:pt x="76" y="105"/>
                      <a:pt x="79" y="83"/>
                    </a:cubicBezTo>
                    <a:cubicBezTo>
                      <a:pt x="82" y="62"/>
                      <a:pt x="129" y="0"/>
                      <a:pt x="129" y="0"/>
                    </a:cubicBezTo>
                    <a:cubicBezTo>
                      <a:pt x="129" y="0"/>
                      <a:pt x="71" y="32"/>
                      <a:pt x="44" y="81"/>
                    </a:cubicBezTo>
                    <a:cubicBezTo>
                      <a:pt x="23" y="118"/>
                      <a:pt x="0" y="158"/>
                      <a:pt x="53" y="177"/>
                    </a:cubicBezTo>
                    <a:cubicBezTo>
                      <a:pt x="124" y="201"/>
                      <a:pt x="202" y="185"/>
                      <a:pt x="245" y="158"/>
                    </a:cubicBezTo>
                    <a:cubicBezTo>
                      <a:pt x="224" y="158"/>
                      <a:pt x="136" y="184"/>
                      <a:pt x="87" y="152"/>
                    </a:cubicBezTo>
                    <a:close/>
                  </a:path>
                </a:pathLst>
              </a:custGeom>
              <a:solidFill>
                <a:srgbClr val="5E6C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1" name="Freeform 163"/>
              <p:cNvSpPr>
                <a:spLocks/>
              </p:cNvSpPr>
              <p:nvPr/>
            </p:nvSpPr>
            <p:spPr bwMode="auto">
              <a:xfrm>
                <a:off x="477" y="-161"/>
                <a:ext cx="2412" cy="1991"/>
              </a:xfrm>
              <a:custGeom>
                <a:avLst/>
                <a:gdLst>
                  <a:gd name="T0" fmla="*/ 604 w 1021"/>
                  <a:gd name="T1" fmla="*/ 82 h 843"/>
                  <a:gd name="T2" fmla="*/ 341 w 1021"/>
                  <a:gd name="T3" fmla="*/ 75 h 843"/>
                  <a:gd name="T4" fmla="*/ 15 w 1021"/>
                  <a:gd name="T5" fmla="*/ 425 h 843"/>
                  <a:gd name="T6" fmla="*/ 270 w 1021"/>
                  <a:gd name="T7" fmla="*/ 726 h 843"/>
                  <a:gd name="T8" fmla="*/ 633 w 1021"/>
                  <a:gd name="T9" fmla="*/ 740 h 843"/>
                  <a:gd name="T10" fmla="*/ 604 w 1021"/>
                  <a:gd name="T11" fmla="*/ 82 h 843"/>
                </a:gdLst>
                <a:ahLst/>
                <a:cxnLst>
                  <a:cxn ang="0">
                    <a:pos x="T0" y="T1"/>
                  </a:cxn>
                  <a:cxn ang="0">
                    <a:pos x="T2" y="T3"/>
                  </a:cxn>
                  <a:cxn ang="0">
                    <a:pos x="T4" y="T5"/>
                  </a:cxn>
                  <a:cxn ang="0">
                    <a:pos x="T6" y="T7"/>
                  </a:cxn>
                  <a:cxn ang="0">
                    <a:pos x="T8" y="T9"/>
                  </a:cxn>
                  <a:cxn ang="0">
                    <a:pos x="T10" y="T11"/>
                  </a:cxn>
                </a:cxnLst>
                <a:rect l="0" t="0" r="r" b="b"/>
                <a:pathLst>
                  <a:path w="1021" h="843">
                    <a:moveTo>
                      <a:pt x="604" y="82"/>
                    </a:moveTo>
                    <a:cubicBezTo>
                      <a:pt x="531" y="0"/>
                      <a:pt x="376" y="37"/>
                      <a:pt x="341" y="75"/>
                    </a:cubicBezTo>
                    <a:cubicBezTo>
                      <a:pt x="163" y="36"/>
                      <a:pt x="34" y="214"/>
                      <a:pt x="15" y="425"/>
                    </a:cubicBezTo>
                    <a:cubicBezTo>
                      <a:pt x="0" y="597"/>
                      <a:pt x="122" y="718"/>
                      <a:pt x="270" y="726"/>
                    </a:cubicBezTo>
                    <a:cubicBezTo>
                      <a:pt x="320" y="797"/>
                      <a:pt x="568" y="843"/>
                      <a:pt x="633" y="740"/>
                    </a:cubicBezTo>
                    <a:cubicBezTo>
                      <a:pt x="884" y="817"/>
                      <a:pt x="1021" y="50"/>
                      <a:pt x="604" y="82"/>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2" name="Freeform 164"/>
              <p:cNvSpPr>
                <a:spLocks/>
              </p:cNvSpPr>
              <p:nvPr/>
            </p:nvSpPr>
            <p:spPr bwMode="auto">
              <a:xfrm>
                <a:off x="560" y="61"/>
                <a:ext cx="831" cy="1540"/>
              </a:xfrm>
              <a:custGeom>
                <a:avLst/>
                <a:gdLst>
                  <a:gd name="T0" fmla="*/ 193 w 352"/>
                  <a:gd name="T1" fmla="*/ 242 h 652"/>
                  <a:gd name="T2" fmla="*/ 206 w 352"/>
                  <a:gd name="T3" fmla="*/ 596 h 652"/>
                  <a:gd name="T4" fmla="*/ 206 w 352"/>
                  <a:gd name="T5" fmla="*/ 597 h 652"/>
                  <a:gd name="T6" fmla="*/ 48 w 352"/>
                  <a:gd name="T7" fmla="*/ 320 h 652"/>
                  <a:gd name="T8" fmla="*/ 204 w 352"/>
                  <a:gd name="T9" fmla="*/ 34 h 652"/>
                  <a:gd name="T10" fmla="*/ 297 w 352"/>
                  <a:gd name="T11" fmla="*/ 0 h 652"/>
                  <a:gd name="T12" fmla="*/ 134 w 352"/>
                  <a:gd name="T13" fmla="*/ 64 h 652"/>
                  <a:gd name="T14" fmla="*/ 24 w 352"/>
                  <a:gd name="T15" fmla="*/ 432 h 652"/>
                  <a:gd name="T16" fmla="*/ 169 w 352"/>
                  <a:gd name="T17" fmla="*/ 603 h 652"/>
                  <a:gd name="T18" fmla="*/ 207 w 352"/>
                  <a:gd name="T19" fmla="*/ 601 h 652"/>
                  <a:gd name="T20" fmla="*/ 254 w 352"/>
                  <a:gd name="T21" fmla="*/ 652 h 652"/>
                  <a:gd name="T22" fmla="*/ 213 w 352"/>
                  <a:gd name="T23" fmla="*/ 272 h 652"/>
                  <a:gd name="T24" fmla="*/ 352 w 352"/>
                  <a:gd name="T25" fmla="*/ 27 h 652"/>
                  <a:gd name="T26" fmla="*/ 193 w 352"/>
                  <a:gd name="T27" fmla="*/ 24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2" h="652">
                    <a:moveTo>
                      <a:pt x="193" y="242"/>
                    </a:moveTo>
                    <a:cubicBezTo>
                      <a:pt x="164" y="400"/>
                      <a:pt x="175" y="525"/>
                      <a:pt x="206" y="596"/>
                    </a:cubicBezTo>
                    <a:cubicBezTo>
                      <a:pt x="206" y="597"/>
                      <a:pt x="206" y="597"/>
                      <a:pt x="206" y="597"/>
                    </a:cubicBezTo>
                    <a:cubicBezTo>
                      <a:pt x="168" y="587"/>
                      <a:pt x="20" y="528"/>
                      <a:pt x="48" y="320"/>
                    </a:cubicBezTo>
                    <a:cubicBezTo>
                      <a:pt x="76" y="126"/>
                      <a:pt x="157" y="52"/>
                      <a:pt x="204" y="34"/>
                    </a:cubicBezTo>
                    <a:cubicBezTo>
                      <a:pt x="249" y="15"/>
                      <a:pt x="297" y="0"/>
                      <a:pt x="297" y="0"/>
                    </a:cubicBezTo>
                    <a:cubicBezTo>
                      <a:pt x="297" y="0"/>
                      <a:pt x="189" y="1"/>
                      <a:pt x="134" y="64"/>
                    </a:cubicBezTo>
                    <a:cubicBezTo>
                      <a:pt x="60" y="149"/>
                      <a:pt x="0" y="284"/>
                      <a:pt x="24" y="432"/>
                    </a:cubicBezTo>
                    <a:cubicBezTo>
                      <a:pt x="42" y="532"/>
                      <a:pt x="108" y="598"/>
                      <a:pt x="169" y="603"/>
                    </a:cubicBezTo>
                    <a:cubicBezTo>
                      <a:pt x="178" y="603"/>
                      <a:pt x="196" y="602"/>
                      <a:pt x="207" y="601"/>
                    </a:cubicBezTo>
                    <a:cubicBezTo>
                      <a:pt x="227" y="648"/>
                      <a:pt x="254" y="652"/>
                      <a:pt x="254" y="652"/>
                    </a:cubicBezTo>
                    <a:cubicBezTo>
                      <a:pt x="254" y="652"/>
                      <a:pt x="197" y="538"/>
                      <a:pt x="213" y="272"/>
                    </a:cubicBezTo>
                    <a:cubicBezTo>
                      <a:pt x="224" y="106"/>
                      <a:pt x="352" y="27"/>
                      <a:pt x="352" y="27"/>
                    </a:cubicBezTo>
                    <a:cubicBezTo>
                      <a:pt x="352" y="27"/>
                      <a:pt x="230" y="32"/>
                      <a:pt x="193" y="242"/>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3" name="Freeform 165"/>
              <p:cNvSpPr>
                <a:spLocks/>
              </p:cNvSpPr>
              <p:nvPr/>
            </p:nvSpPr>
            <p:spPr bwMode="auto">
              <a:xfrm>
                <a:off x="1984" y="172"/>
                <a:ext cx="262" cy="1389"/>
              </a:xfrm>
              <a:custGeom>
                <a:avLst/>
                <a:gdLst>
                  <a:gd name="T0" fmla="*/ 24 w 111"/>
                  <a:gd name="T1" fmla="*/ 0 h 588"/>
                  <a:gd name="T2" fmla="*/ 93 w 111"/>
                  <a:gd name="T3" fmla="*/ 185 h 588"/>
                  <a:gd name="T4" fmla="*/ 0 w 111"/>
                  <a:gd name="T5" fmla="*/ 588 h 588"/>
                  <a:gd name="T6" fmla="*/ 26 w 111"/>
                  <a:gd name="T7" fmla="*/ 575 h 588"/>
                  <a:gd name="T8" fmla="*/ 110 w 111"/>
                  <a:gd name="T9" fmla="*/ 182 h 588"/>
                  <a:gd name="T10" fmla="*/ 24 w 111"/>
                  <a:gd name="T11" fmla="*/ 0 h 588"/>
                </a:gdLst>
                <a:ahLst/>
                <a:cxnLst>
                  <a:cxn ang="0">
                    <a:pos x="T0" y="T1"/>
                  </a:cxn>
                  <a:cxn ang="0">
                    <a:pos x="T2" y="T3"/>
                  </a:cxn>
                  <a:cxn ang="0">
                    <a:pos x="T4" y="T5"/>
                  </a:cxn>
                  <a:cxn ang="0">
                    <a:pos x="T6" y="T7"/>
                  </a:cxn>
                  <a:cxn ang="0">
                    <a:pos x="T8" y="T9"/>
                  </a:cxn>
                  <a:cxn ang="0">
                    <a:pos x="T10" y="T11"/>
                  </a:cxn>
                </a:cxnLst>
                <a:rect l="0" t="0" r="r" b="b"/>
                <a:pathLst>
                  <a:path w="111" h="588">
                    <a:moveTo>
                      <a:pt x="24" y="0"/>
                    </a:moveTo>
                    <a:cubicBezTo>
                      <a:pt x="24" y="0"/>
                      <a:pt x="87" y="57"/>
                      <a:pt x="93" y="185"/>
                    </a:cubicBezTo>
                    <a:cubicBezTo>
                      <a:pt x="102" y="350"/>
                      <a:pt x="0" y="588"/>
                      <a:pt x="0" y="588"/>
                    </a:cubicBezTo>
                    <a:cubicBezTo>
                      <a:pt x="0" y="588"/>
                      <a:pt x="16" y="576"/>
                      <a:pt x="26" y="575"/>
                    </a:cubicBezTo>
                    <a:cubicBezTo>
                      <a:pt x="80" y="501"/>
                      <a:pt x="111" y="336"/>
                      <a:pt x="110" y="182"/>
                    </a:cubicBezTo>
                    <a:cubicBezTo>
                      <a:pt x="109" y="27"/>
                      <a:pt x="24" y="0"/>
                      <a:pt x="24"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4" name="Freeform 166"/>
              <p:cNvSpPr>
                <a:spLocks/>
              </p:cNvSpPr>
              <p:nvPr/>
            </p:nvSpPr>
            <p:spPr bwMode="auto">
              <a:xfrm>
                <a:off x="1287" y="-367"/>
                <a:ext cx="721" cy="470"/>
              </a:xfrm>
              <a:custGeom>
                <a:avLst/>
                <a:gdLst>
                  <a:gd name="T0" fmla="*/ 204 w 305"/>
                  <a:gd name="T1" fmla="*/ 111 h 199"/>
                  <a:gd name="T2" fmla="*/ 192 w 305"/>
                  <a:gd name="T3" fmla="*/ 9 h 199"/>
                  <a:gd name="T4" fmla="*/ 117 w 305"/>
                  <a:gd name="T5" fmla="*/ 15 h 199"/>
                  <a:gd name="T6" fmla="*/ 125 w 305"/>
                  <a:gd name="T7" fmla="*/ 125 h 199"/>
                  <a:gd name="T8" fmla="*/ 29 w 305"/>
                  <a:gd name="T9" fmla="*/ 115 h 199"/>
                  <a:gd name="T10" fmla="*/ 2 w 305"/>
                  <a:gd name="T11" fmla="*/ 156 h 199"/>
                  <a:gd name="T12" fmla="*/ 51 w 305"/>
                  <a:gd name="T13" fmla="*/ 177 h 199"/>
                  <a:gd name="T14" fmla="*/ 195 w 305"/>
                  <a:gd name="T15" fmla="*/ 199 h 199"/>
                  <a:gd name="T16" fmla="*/ 266 w 305"/>
                  <a:gd name="T17" fmla="*/ 147 h 199"/>
                  <a:gd name="T18" fmla="*/ 303 w 305"/>
                  <a:gd name="T19" fmla="*/ 156 h 199"/>
                  <a:gd name="T20" fmla="*/ 204 w 305"/>
                  <a:gd name="T21" fmla="*/ 111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199">
                    <a:moveTo>
                      <a:pt x="204" y="111"/>
                    </a:moveTo>
                    <a:cubicBezTo>
                      <a:pt x="191" y="73"/>
                      <a:pt x="192" y="9"/>
                      <a:pt x="192" y="9"/>
                    </a:cubicBezTo>
                    <a:cubicBezTo>
                      <a:pt x="192" y="9"/>
                      <a:pt x="157" y="0"/>
                      <a:pt x="117" y="15"/>
                    </a:cubicBezTo>
                    <a:cubicBezTo>
                      <a:pt x="125" y="40"/>
                      <a:pt x="125" y="125"/>
                      <a:pt x="125" y="125"/>
                    </a:cubicBezTo>
                    <a:cubicBezTo>
                      <a:pt x="125" y="125"/>
                      <a:pt x="47" y="98"/>
                      <a:pt x="29" y="115"/>
                    </a:cubicBezTo>
                    <a:cubicBezTo>
                      <a:pt x="0" y="141"/>
                      <a:pt x="2" y="156"/>
                      <a:pt x="2" y="156"/>
                    </a:cubicBezTo>
                    <a:cubicBezTo>
                      <a:pt x="11" y="167"/>
                      <a:pt x="13" y="169"/>
                      <a:pt x="51" y="177"/>
                    </a:cubicBezTo>
                    <a:cubicBezTo>
                      <a:pt x="136" y="167"/>
                      <a:pt x="172" y="180"/>
                      <a:pt x="195" y="199"/>
                    </a:cubicBezTo>
                    <a:cubicBezTo>
                      <a:pt x="223" y="199"/>
                      <a:pt x="248" y="152"/>
                      <a:pt x="266" y="147"/>
                    </a:cubicBezTo>
                    <a:cubicBezTo>
                      <a:pt x="288" y="142"/>
                      <a:pt x="302" y="168"/>
                      <a:pt x="303" y="156"/>
                    </a:cubicBezTo>
                    <a:cubicBezTo>
                      <a:pt x="305" y="137"/>
                      <a:pt x="254" y="110"/>
                      <a:pt x="204" y="111"/>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5" name="Freeform 167"/>
              <p:cNvSpPr>
                <a:spLocks/>
              </p:cNvSpPr>
              <p:nvPr/>
            </p:nvSpPr>
            <p:spPr bwMode="auto">
              <a:xfrm>
                <a:off x="1391" y="-343"/>
                <a:ext cx="659" cy="491"/>
              </a:xfrm>
              <a:custGeom>
                <a:avLst/>
                <a:gdLst>
                  <a:gd name="T0" fmla="*/ 158 w 279"/>
                  <a:gd name="T1" fmla="*/ 101 h 208"/>
                  <a:gd name="T2" fmla="*/ 148 w 279"/>
                  <a:gd name="T3" fmla="*/ 2 h 208"/>
                  <a:gd name="T4" fmla="*/ 129 w 279"/>
                  <a:gd name="T5" fmla="*/ 0 h 208"/>
                  <a:gd name="T6" fmla="*/ 139 w 279"/>
                  <a:gd name="T7" fmla="*/ 119 h 208"/>
                  <a:gd name="T8" fmla="*/ 176 w 279"/>
                  <a:gd name="T9" fmla="*/ 124 h 208"/>
                  <a:gd name="T10" fmla="*/ 163 w 279"/>
                  <a:gd name="T11" fmla="*/ 178 h 208"/>
                  <a:gd name="T12" fmla="*/ 0 w 279"/>
                  <a:gd name="T13" fmla="*/ 171 h 208"/>
                  <a:gd name="T14" fmla="*/ 93 w 279"/>
                  <a:gd name="T15" fmla="*/ 175 h 208"/>
                  <a:gd name="T16" fmla="*/ 178 w 279"/>
                  <a:gd name="T17" fmla="*/ 207 h 208"/>
                  <a:gd name="T18" fmla="*/ 224 w 279"/>
                  <a:gd name="T19" fmla="*/ 175 h 208"/>
                  <a:gd name="T20" fmla="*/ 268 w 279"/>
                  <a:gd name="T21" fmla="*/ 167 h 208"/>
                  <a:gd name="T22" fmla="*/ 158 w 279"/>
                  <a:gd name="T23" fmla="*/ 101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9" h="208">
                    <a:moveTo>
                      <a:pt x="158" y="101"/>
                    </a:moveTo>
                    <a:cubicBezTo>
                      <a:pt x="152" y="76"/>
                      <a:pt x="148" y="2"/>
                      <a:pt x="148" y="2"/>
                    </a:cubicBezTo>
                    <a:cubicBezTo>
                      <a:pt x="129" y="0"/>
                      <a:pt x="129" y="0"/>
                      <a:pt x="129" y="0"/>
                    </a:cubicBezTo>
                    <a:cubicBezTo>
                      <a:pt x="139" y="119"/>
                      <a:pt x="139" y="119"/>
                      <a:pt x="139" y="119"/>
                    </a:cubicBezTo>
                    <a:cubicBezTo>
                      <a:pt x="139" y="119"/>
                      <a:pt x="168" y="119"/>
                      <a:pt x="176" y="124"/>
                    </a:cubicBezTo>
                    <a:cubicBezTo>
                      <a:pt x="197" y="133"/>
                      <a:pt x="195" y="172"/>
                      <a:pt x="163" y="178"/>
                    </a:cubicBezTo>
                    <a:cubicBezTo>
                      <a:pt x="92" y="139"/>
                      <a:pt x="0" y="171"/>
                      <a:pt x="0" y="171"/>
                    </a:cubicBezTo>
                    <a:cubicBezTo>
                      <a:pt x="0" y="171"/>
                      <a:pt x="55" y="171"/>
                      <a:pt x="93" y="175"/>
                    </a:cubicBezTo>
                    <a:cubicBezTo>
                      <a:pt x="113" y="178"/>
                      <a:pt x="160" y="190"/>
                      <a:pt x="178" y="207"/>
                    </a:cubicBezTo>
                    <a:cubicBezTo>
                      <a:pt x="199" y="208"/>
                      <a:pt x="224" y="204"/>
                      <a:pt x="224" y="175"/>
                    </a:cubicBezTo>
                    <a:cubicBezTo>
                      <a:pt x="234" y="168"/>
                      <a:pt x="258" y="156"/>
                      <a:pt x="268" y="167"/>
                    </a:cubicBezTo>
                    <a:cubicBezTo>
                      <a:pt x="279" y="132"/>
                      <a:pt x="216" y="97"/>
                      <a:pt x="158" y="101"/>
                    </a:cubicBezTo>
                    <a:close/>
                  </a:path>
                </a:pathLst>
              </a:custGeom>
              <a:solidFill>
                <a:srgbClr val="617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6" name="Freeform 168"/>
              <p:cNvSpPr>
                <a:spLocks/>
              </p:cNvSpPr>
              <p:nvPr/>
            </p:nvSpPr>
            <p:spPr bwMode="auto">
              <a:xfrm>
                <a:off x="3151" y="179"/>
                <a:ext cx="2618" cy="2563"/>
              </a:xfrm>
              <a:custGeom>
                <a:avLst/>
                <a:gdLst>
                  <a:gd name="T0" fmla="*/ 718 w 980"/>
                  <a:gd name="T1" fmla="*/ 228 h 917"/>
                  <a:gd name="T2" fmla="*/ 563 w 980"/>
                  <a:gd name="T3" fmla="*/ 144 h 917"/>
                  <a:gd name="T4" fmla="*/ 535 w 980"/>
                  <a:gd name="T5" fmla="*/ 49 h 917"/>
                  <a:gd name="T6" fmla="*/ 422 w 980"/>
                  <a:gd name="T7" fmla="*/ 10 h 917"/>
                  <a:gd name="T8" fmla="*/ 385 w 980"/>
                  <a:gd name="T9" fmla="*/ 124 h 917"/>
                  <a:gd name="T10" fmla="*/ 440 w 980"/>
                  <a:gd name="T11" fmla="*/ 96 h 917"/>
                  <a:gd name="T12" fmla="*/ 440 w 980"/>
                  <a:gd name="T13" fmla="*/ 136 h 917"/>
                  <a:gd name="T14" fmla="*/ 332 w 980"/>
                  <a:gd name="T15" fmla="*/ 145 h 917"/>
                  <a:gd name="T16" fmla="*/ 245 w 980"/>
                  <a:gd name="T17" fmla="*/ 202 h 917"/>
                  <a:gd name="T18" fmla="*/ 155 w 980"/>
                  <a:gd name="T19" fmla="*/ 233 h 917"/>
                  <a:gd name="T20" fmla="*/ 24 w 980"/>
                  <a:gd name="T21" fmla="*/ 444 h 917"/>
                  <a:gd name="T22" fmla="*/ 15 w 980"/>
                  <a:gd name="T23" fmla="*/ 644 h 917"/>
                  <a:gd name="T24" fmla="*/ 214 w 980"/>
                  <a:gd name="T25" fmla="*/ 865 h 917"/>
                  <a:gd name="T26" fmla="*/ 512 w 980"/>
                  <a:gd name="T27" fmla="*/ 910 h 917"/>
                  <a:gd name="T28" fmla="*/ 824 w 980"/>
                  <a:gd name="T29" fmla="*/ 859 h 917"/>
                  <a:gd name="T30" fmla="*/ 935 w 980"/>
                  <a:gd name="T31" fmla="*/ 690 h 917"/>
                  <a:gd name="T32" fmla="*/ 923 w 980"/>
                  <a:gd name="T33" fmla="*/ 396 h 917"/>
                  <a:gd name="T34" fmla="*/ 718 w 980"/>
                  <a:gd name="T35" fmla="*/ 228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0" h="917">
                    <a:moveTo>
                      <a:pt x="718" y="228"/>
                    </a:moveTo>
                    <a:cubicBezTo>
                      <a:pt x="694" y="185"/>
                      <a:pt x="638" y="144"/>
                      <a:pt x="563" y="144"/>
                    </a:cubicBezTo>
                    <a:cubicBezTo>
                      <a:pt x="558" y="98"/>
                      <a:pt x="551" y="77"/>
                      <a:pt x="535" y="49"/>
                    </a:cubicBezTo>
                    <a:cubicBezTo>
                      <a:pt x="504" y="19"/>
                      <a:pt x="466" y="0"/>
                      <a:pt x="422" y="10"/>
                    </a:cubicBezTo>
                    <a:cubicBezTo>
                      <a:pt x="410" y="14"/>
                      <a:pt x="358" y="53"/>
                      <a:pt x="385" y="124"/>
                    </a:cubicBezTo>
                    <a:cubicBezTo>
                      <a:pt x="395" y="116"/>
                      <a:pt x="431" y="86"/>
                      <a:pt x="440" y="96"/>
                    </a:cubicBezTo>
                    <a:cubicBezTo>
                      <a:pt x="450" y="109"/>
                      <a:pt x="442" y="125"/>
                      <a:pt x="440" y="136"/>
                    </a:cubicBezTo>
                    <a:cubicBezTo>
                      <a:pt x="440" y="136"/>
                      <a:pt x="375" y="127"/>
                      <a:pt x="332" y="145"/>
                    </a:cubicBezTo>
                    <a:cubicBezTo>
                      <a:pt x="290" y="162"/>
                      <a:pt x="245" y="202"/>
                      <a:pt x="245" y="202"/>
                    </a:cubicBezTo>
                    <a:cubicBezTo>
                      <a:pt x="245" y="202"/>
                      <a:pt x="188" y="214"/>
                      <a:pt x="155" y="233"/>
                    </a:cubicBezTo>
                    <a:cubicBezTo>
                      <a:pt x="112" y="256"/>
                      <a:pt x="47" y="316"/>
                      <a:pt x="24" y="444"/>
                    </a:cubicBezTo>
                    <a:cubicBezTo>
                      <a:pt x="5" y="553"/>
                      <a:pt x="0" y="596"/>
                      <a:pt x="15" y="644"/>
                    </a:cubicBezTo>
                    <a:cubicBezTo>
                      <a:pt x="38" y="715"/>
                      <a:pt x="124" y="816"/>
                      <a:pt x="214" y="865"/>
                    </a:cubicBezTo>
                    <a:cubicBezTo>
                      <a:pt x="281" y="900"/>
                      <a:pt x="437" y="906"/>
                      <a:pt x="512" y="910"/>
                    </a:cubicBezTo>
                    <a:cubicBezTo>
                      <a:pt x="612" y="917"/>
                      <a:pt x="758" y="903"/>
                      <a:pt x="824" y="859"/>
                    </a:cubicBezTo>
                    <a:cubicBezTo>
                      <a:pt x="866" y="831"/>
                      <a:pt x="915" y="736"/>
                      <a:pt x="935" y="690"/>
                    </a:cubicBezTo>
                    <a:cubicBezTo>
                      <a:pt x="961" y="621"/>
                      <a:pt x="980" y="538"/>
                      <a:pt x="923" y="396"/>
                    </a:cubicBezTo>
                    <a:cubicBezTo>
                      <a:pt x="877" y="281"/>
                      <a:pt x="784" y="223"/>
                      <a:pt x="718" y="228"/>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7" name="Freeform 169"/>
              <p:cNvSpPr>
                <a:spLocks/>
              </p:cNvSpPr>
              <p:nvPr/>
            </p:nvSpPr>
            <p:spPr bwMode="auto">
              <a:xfrm>
                <a:off x="3255" y="538"/>
                <a:ext cx="2612" cy="2224"/>
              </a:xfrm>
              <a:custGeom>
                <a:avLst/>
                <a:gdLst>
                  <a:gd name="T0" fmla="*/ 652 w 962"/>
                  <a:gd name="T1" fmla="*/ 95 h 688"/>
                  <a:gd name="T2" fmla="*/ 328 w 962"/>
                  <a:gd name="T3" fmla="*/ 30 h 688"/>
                  <a:gd name="T4" fmla="*/ 191 w 962"/>
                  <a:gd name="T5" fmla="*/ 83 h 688"/>
                  <a:gd name="T6" fmla="*/ 8 w 962"/>
                  <a:gd name="T7" fmla="*/ 358 h 688"/>
                  <a:gd name="T8" fmla="*/ 615 w 962"/>
                  <a:gd name="T9" fmla="*/ 673 h 688"/>
                  <a:gd name="T10" fmla="*/ 652 w 962"/>
                  <a:gd name="T11" fmla="*/ 95 h 688"/>
                </a:gdLst>
                <a:ahLst/>
                <a:cxnLst>
                  <a:cxn ang="0">
                    <a:pos x="T0" y="T1"/>
                  </a:cxn>
                  <a:cxn ang="0">
                    <a:pos x="T2" y="T3"/>
                  </a:cxn>
                  <a:cxn ang="0">
                    <a:pos x="T4" y="T5"/>
                  </a:cxn>
                  <a:cxn ang="0">
                    <a:pos x="T6" y="T7"/>
                  </a:cxn>
                  <a:cxn ang="0">
                    <a:pos x="T8" y="T9"/>
                  </a:cxn>
                  <a:cxn ang="0">
                    <a:pos x="T10" y="T11"/>
                  </a:cxn>
                </a:cxnLst>
                <a:rect l="0" t="0" r="r" b="b"/>
                <a:pathLst>
                  <a:path w="962" h="688">
                    <a:moveTo>
                      <a:pt x="652" y="95"/>
                    </a:moveTo>
                    <a:cubicBezTo>
                      <a:pt x="580" y="0"/>
                      <a:pt x="426" y="7"/>
                      <a:pt x="328" y="30"/>
                    </a:cubicBezTo>
                    <a:cubicBezTo>
                      <a:pt x="232" y="50"/>
                      <a:pt x="191" y="83"/>
                      <a:pt x="191" y="83"/>
                    </a:cubicBezTo>
                    <a:cubicBezTo>
                      <a:pt x="191" y="83"/>
                      <a:pt x="25" y="104"/>
                      <a:pt x="8" y="358"/>
                    </a:cubicBezTo>
                    <a:cubicBezTo>
                      <a:pt x="0" y="688"/>
                      <a:pt x="330" y="678"/>
                      <a:pt x="615" y="673"/>
                    </a:cubicBezTo>
                    <a:cubicBezTo>
                      <a:pt x="962" y="651"/>
                      <a:pt x="898" y="90"/>
                      <a:pt x="652" y="95"/>
                    </a:cubicBezTo>
                    <a:close/>
                  </a:path>
                </a:pathLst>
              </a:custGeom>
              <a:solidFill>
                <a:srgbClr val="EE9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8" name="Freeform 170"/>
              <p:cNvSpPr>
                <a:spLocks/>
              </p:cNvSpPr>
              <p:nvPr/>
            </p:nvSpPr>
            <p:spPr bwMode="auto">
              <a:xfrm>
                <a:off x="3817" y="226"/>
                <a:ext cx="1209" cy="655"/>
              </a:xfrm>
              <a:custGeom>
                <a:avLst/>
                <a:gdLst>
                  <a:gd name="T0" fmla="*/ 341 w 420"/>
                  <a:gd name="T1" fmla="*/ 156 h 249"/>
                  <a:gd name="T2" fmla="*/ 255 w 420"/>
                  <a:gd name="T3" fmla="*/ 143 h 249"/>
                  <a:gd name="T4" fmla="*/ 240 w 420"/>
                  <a:gd name="T5" fmla="*/ 44 h 249"/>
                  <a:gd name="T6" fmla="*/ 148 w 420"/>
                  <a:gd name="T7" fmla="*/ 8 h 249"/>
                  <a:gd name="T8" fmla="*/ 112 w 420"/>
                  <a:gd name="T9" fmla="*/ 81 h 249"/>
                  <a:gd name="T10" fmla="*/ 177 w 420"/>
                  <a:gd name="T11" fmla="*/ 140 h 249"/>
                  <a:gd name="T12" fmla="*/ 0 w 420"/>
                  <a:gd name="T13" fmla="*/ 194 h 249"/>
                  <a:gd name="T14" fmla="*/ 95 w 420"/>
                  <a:gd name="T15" fmla="*/ 174 h 249"/>
                  <a:gd name="T16" fmla="*/ 75 w 420"/>
                  <a:gd name="T17" fmla="*/ 223 h 249"/>
                  <a:gd name="T18" fmla="*/ 188 w 420"/>
                  <a:gd name="T19" fmla="*/ 195 h 249"/>
                  <a:gd name="T20" fmla="*/ 285 w 420"/>
                  <a:gd name="T21" fmla="*/ 249 h 249"/>
                  <a:gd name="T22" fmla="*/ 301 w 420"/>
                  <a:gd name="T23" fmla="*/ 187 h 249"/>
                  <a:gd name="T24" fmla="*/ 420 w 420"/>
                  <a:gd name="T25" fmla="*/ 227 h 249"/>
                  <a:gd name="T26" fmla="*/ 341 w 420"/>
                  <a:gd name="T27" fmla="*/ 15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0" h="249">
                    <a:moveTo>
                      <a:pt x="341" y="156"/>
                    </a:moveTo>
                    <a:cubicBezTo>
                      <a:pt x="295" y="137"/>
                      <a:pt x="255" y="143"/>
                      <a:pt x="255" y="143"/>
                    </a:cubicBezTo>
                    <a:cubicBezTo>
                      <a:pt x="255" y="143"/>
                      <a:pt x="273" y="91"/>
                      <a:pt x="240" y="44"/>
                    </a:cubicBezTo>
                    <a:cubicBezTo>
                      <a:pt x="217" y="9"/>
                      <a:pt x="181" y="0"/>
                      <a:pt x="148" y="8"/>
                    </a:cubicBezTo>
                    <a:cubicBezTo>
                      <a:pt x="117" y="15"/>
                      <a:pt x="100" y="49"/>
                      <a:pt x="112" y="81"/>
                    </a:cubicBezTo>
                    <a:cubicBezTo>
                      <a:pt x="160" y="23"/>
                      <a:pt x="216" y="83"/>
                      <a:pt x="177" y="140"/>
                    </a:cubicBezTo>
                    <a:cubicBezTo>
                      <a:pt x="143" y="140"/>
                      <a:pt x="70" y="117"/>
                      <a:pt x="0" y="194"/>
                    </a:cubicBezTo>
                    <a:cubicBezTo>
                      <a:pt x="0" y="194"/>
                      <a:pt x="65" y="170"/>
                      <a:pt x="95" y="174"/>
                    </a:cubicBezTo>
                    <a:cubicBezTo>
                      <a:pt x="74" y="198"/>
                      <a:pt x="75" y="223"/>
                      <a:pt x="75" y="223"/>
                    </a:cubicBezTo>
                    <a:cubicBezTo>
                      <a:pt x="75" y="223"/>
                      <a:pt x="133" y="196"/>
                      <a:pt x="188" y="195"/>
                    </a:cubicBezTo>
                    <a:cubicBezTo>
                      <a:pt x="237" y="210"/>
                      <a:pt x="285" y="249"/>
                      <a:pt x="285" y="249"/>
                    </a:cubicBezTo>
                    <a:cubicBezTo>
                      <a:pt x="285" y="249"/>
                      <a:pt x="310" y="227"/>
                      <a:pt x="301" y="187"/>
                    </a:cubicBezTo>
                    <a:cubicBezTo>
                      <a:pt x="338" y="194"/>
                      <a:pt x="420" y="227"/>
                      <a:pt x="420" y="227"/>
                    </a:cubicBezTo>
                    <a:cubicBezTo>
                      <a:pt x="420" y="227"/>
                      <a:pt x="401" y="183"/>
                      <a:pt x="341" y="156"/>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9" name="Freeform 171"/>
              <p:cNvSpPr>
                <a:spLocks/>
              </p:cNvSpPr>
              <p:nvPr/>
            </p:nvSpPr>
            <p:spPr bwMode="auto">
              <a:xfrm>
                <a:off x="4379" y="325"/>
                <a:ext cx="69" cy="329"/>
              </a:xfrm>
              <a:custGeom>
                <a:avLst/>
                <a:gdLst>
                  <a:gd name="T0" fmla="*/ 0 w 29"/>
                  <a:gd name="T1" fmla="*/ 0 h 139"/>
                  <a:gd name="T2" fmla="*/ 15 w 29"/>
                  <a:gd name="T3" fmla="*/ 54 h 139"/>
                  <a:gd name="T4" fmla="*/ 10 w 29"/>
                  <a:gd name="T5" fmla="*/ 139 h 139"/>
                  <a:gd name="T6" fmla="*/ 21 w 29"/>
                  <a:gd name="T7" fmla="*/ 54 h 139"/>
                  <a:gd name="T8" fmla="*/ 0 w 29"/>
                  <a:gd name="T9" fmla="*/ 0 h 139"/>
                </a:gdLst>
                <a:ahLst/>
                <a:cxnLst>
                  <a:cxn ang="0">
                    <a:pos x="T0" y="T1"/>
                  </a:cxn>
                  <a:cxn ang="0">
                    <a:pos x="T2" y="T3"/>
                  </a:cxn>
                  <a:cxn ang="0">
                    <a:pos x="T4" y="T5"/>
                  </a:cxn>
                  <a:cxn ang="0">
                    <a:pos x="T6" y="T7"/>
                  </a:cxn>
                  <a:cxn ang="0">
                    <a:pos x="T8" y="T9"/>
                  </a:cxn>
                </a:cxnLst>
                <a:rect l="0" t="0" r="r" b="b"/>
                <a:pathLst>
                  <a:path w="29" h="139">
                    <a:moveTo>
                      <a:pt x="0" y="0"/>
                    </a:moveTo>
                    <a:cubicBezTo>
                      <a:pt x="0" y="0"/>
                      <a:pt x="11" y="25"/>
                      <a:pt x="15" y="54"/>
                    </a:cubicBezTo>
                    <a:cubicBezTo>
                      <a:pt x="17" y="72"/>
                      <a:pt x="10" y="139"/>
                      <a:pt x="10" y="139"/>
                    </a:cubicBezTo>
                    <a:cubicBezTo>
                      <a:pt x="10" y="139"/>
                      <a:pt x="29" y="117"/>
                      <a:pt x="21" y="54"/>
                    </a:cubicBezTo>
                    <a:cubicBezTo>
                      <a:pt x="17" y="15"/>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0" name="Freeform 172"/>
              <p:cNvSpPr>
                <a:spLocks/>
              </p:cNvSpPr>
              <p:nvPr/>
            </p:nvSpPr>
            <p:spPr bwMode="auto">
              <a:xfrm>
                <a:off x="3817" y="536"/>
                <a:ext cx="425" cy="134"/>
              </a:xfrm>
              <a:custGeom>
                <a:avLst/>
                <a:gdLst>
                  <a:gd name="T0" fmla="*/ 112 w 180"/>
                  <a:gd name="T1" fmla="*/ 1 h 57"/>
                  <a:gd name="T2" fmla="*/ 0 w 180"/>
                  <a:gd name="T3" fmla="*/ 57 h 57"/>
                  <a:gd name="T4" fmla="*/ 99 w 180"/>
                  <a:gd name="T5" fmla="*/ 10 h 57"/>
                  <a:gd name="T6" fmla="*/ 180 w 180"/>
                  <a:gd name="T7" fmla="*/ 12 h 57"/>
                  <a:gd name="T8" fmla="*/ 112 w 180"/>
                  <a:gd name="T9" fmla="*/ 1 h 57"/>
                </a:gdLst>
                <a:ahLst/>
                <a:cxnLst>
                  <a:cxn ang="0">
                    <a:pos x="T0" y="T1"/>
                  </a:cxn>
                  <a:cxn ang="0">
                    <a:pos x="T2" y="T3"/>
                  </a:cxn>
                  <a:cxn ang="0">
                    <a:pos x="T4" y="T5"/>
                  </a:cxn>
                  <a:cxn ang="0">
                    <a:pos x="T6" y="T7"/>
                  </a:cxn>
                  <a:cxn ang="0">
                    <a:pos x="T8" y="T9"/>
                  </a:cxn>
                </a:cxnLst>
                <a:rect l="0" t="0" r="r" b="b"/>
                <a:pathLst>
                  <a:path w="180" h="57">
                    <a:moveTo>
                      <a:pt x="112" y="1"/>
                    </a:moveTo>
                    <a:cubicBezTo>
                      <a:pt x="84" y="3"/>
                      <a:pt x="21" y="24"/>
                      <a:pt x="0" y="57"/>
                    </a:cubicBezTo>
                    <a:cubicBezTo>
                      <a:pt x="46" y="28"/>
                      <a:pt x="76" y="14"/>
                      <a:pt x="99" y="10"/>
                    </a:cubicBezTo>
                    <a:cubicBezTo>
                      <a:pt x="116" y="8"/>
                      <a:pt x="117" y="10"/>
                      <a:pt x="180" y="12"/>
                    </a:cubicBezTo>
                    <a:cubicBezTo>
                      <a:pt x="180" y="12"/>
                      <a:pt x="158" y="0"/>
                      <a:pt x="112" y="1"/>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1" name="Freeform 173"/>
              <p:cNvSpPr>
                <a:spLocks/>
              </p:cNvSpPr>
              <p:nvPr/>
            </p:nvSpPr>
            <p:spPr bwMode="auto">
              <a:xfrm>
                <a:off x="4828" y="848"/>
                <a:ext cx="476" cy="1580"/>
              </a:xfrm>
              <a:custGeom>
                <a:avLst/>
                <a:gdLst>
                  <a:gd name="T0" fmla="*/ 0 w 212"/>
                  <a:gd name="T1" fmla="*/ 0 h 582"/>
                  <a:gd name="T2" fmla="*/ 103 w 212"/>
                  <a:gd name="T3" fmla="*/ 171 h 582"/>
                  <a:gd name="T4" fmla="*/ 12 w 212"/>
                  <a:gd name="T5" fmla="*/ 582 h 582"/>
                  <a:gd name="T6" fmla="*/ 58 w 212"/>
                  <a:gd name="T7" fmla="*/ 555 h 582"/>
                  <a:gd name="T8" fmla="*/ 141 w 212"/>
                  <a:gd name="T9" fmla="*/ 189 h 582"/>
                  <a:gd name="T10" fmla="*/ 0 w 212"/>
                  <a:gd name="T11" fmla="*/ 0 h 582"/>
                </a:gdLst>
                <a:ahLst/>
                <a:cxnLst>
                  <a:cxn ang="0">
                    <a:pos x="T0" y="T1"/>
                  </a:cxn>
                  <a:cxn ang="0">
                    <a:pos x="T2" y="T3"/>
                  </a:cxn>
                  <a:cxn ang="0">
                    <a:pos x="T4" y="T5"/>
                  </a:cxn>
                  <a:cxn ang="0">
                    <a:pos x="T6" y="T7"/>
                  </a:cxn>
                  <a:cxn ang="0">
                    <a:pos x="T8" y="T9"/>
                  </a:cxn>
                  <a:cxn ang="0">
                    <a:pos x="T10" y="T11"/>
                  </a:cxn>
                </a:cxnLst>
                <a:rect l="0" t="0" r="r" b="b"/>
                <a:pathLst>
                  <a:path w="212" h="582">
                    <a:moveTo>
                      <a:pt x="0" y="0"/>
                    </a:moveTo>
                    <a:cubicBezTo>
                      <a:pt x="0" y="0"/>
                      <a:pt x="85" y="87"/>
                      <a:pt x="103" y="171"/>
                    </a:cubicBezTo>
                    <a:cubicBezTo>
                      <a:pt x="167" y="463"/>
                      <a:pt x="42" y="563"/>
                      <a:pt x="12" y="582"/>
                    </a:cubicBezTo>
                    <a:cubicBezTo>
                      <a:pt x="58" y="555"/>
                      <a:pt x="58" y="555"/>
                      <a:pt x="58" y="555"/>
                    </a:cubicBezTo>
                    <a:cubicBezTo>
                      <a:pt x="58" y="555"/>
                      <a:pt x="212" y="522"/>
                      <a:pt x="141" y="189"/>
                    </a:cubicBezTo>
                    <a:cubicBezTo>
                      <a:pt x="125" y="114"/>
                      <a:pt x="68" y="12"/>
                      <a:pt x="0"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2" name="Freeform 174"/>
              <p:cNvSpPr>
                <a:spLocks/>
              </p:cNvSpPr>
              <p:nvPr/>
            </p:nvSpPr>
            <p:spPr bwMode="auto">
              <a:xfrm>
                <a:off x="4814" y="840"/>
                <a:ext cx="490" cy="1496"/>
              </a:xfrm>
              <a:custGeom>
                <a:avLst/>
                <a:gdLst>
                  <a:gd name="T0" fmla="*/ 84 w 211"/>
                  <a:gd name="T1" fmla="*/ 55 h 516"/>
                  <a:gd name="T2" fmla="*/ 0 w 211"/>
                  <a:gd name="T3" fmla="*/ 0 h 516"/>
                  <a:gd name="T4" fmla="*/ 133 w 211"/>
                  <a:gd name="T5" fmla="*/ 153 h 516"/>
                  <a:gd name="T6" fmla="*/ 129 w 211"/>
                  <a:gd name="T7" fmla="*/ 515 h 516"/>
                  <a:gd name="T8" fmla="*/ 139 w 211"/>
                  <a:gd name="T9" fmla="*/ 516 h 516"/>
                  <a:gd name="T10" fmla="*/ 156 w 211"/>
                  <a:gd name="T11" fmla="*/ 202 h 516"/>
                  <a:gd name="T12" fmla="*/ 84 w 211"/>
                  <a:gd name="T13" fmla="*/ 55 h 516"/>
                </a:gdLst>
                <a:ahLst/>
                <a:cxnLst>
                  <a:cxn ang="0">
                    <a:pos x="T0" y="T1"/>
                  </a:cxn>
                  <a:cxn ang="0">
                    <a:pos x="T2" y="T3"/>
                  </a:cxn>
                  <a:cxn ang="0">
                    <a:pos x="T4" y="T5"/>
                  </a:cxn>
                  <a:cxn ang="0">
                    <a:pos x="T6" y="T7"/>
                  </a:cxn>
                  <a:cxn ang="0">
                    <a:pos x="T8" y="T9"/>
                  </a:cxn>
                  <a:cxn ang="0">
                    <a:pos x="T10" y="T11"/>
                  </a:cxn>
                  <a:cxn ang="0">
                    <a:pos x="T12" y="T13"/>
                  </a:cxn>
                </a:cxnLst>
                <a:rect l="0" t="0" r="r" b="b"/>
                <a:pathLst>
                  <a:path w="211" h="516">
                    <a:moveTo>
                      <a:pt x="84" y="55"/>
                    </a:moveTo>
                    <a:cubicBezTo>
                      <a:pt x="65" y="33"/>
                      <a:pt x="31" y="3"/>
                      <a:pt x="0" y="0"/>
                    </a:cubicBezTo>
                    <a:cubicBezTo>
                      <a:pt x="49" y="25"/>
                      <a:pt x="99" y="59"/>
                      <a:pt x="133" y="153"/>
                    </a:cubicBezTo>
                    <a:cubicBezTo>
                      <a:pt x="209" y="364"/>
                      <a:pt x="129" y="515"/>
                      <a:pt x="129" y="515"/>
                    </a:cubicBezTo>
                    <a:cubicBezTo>
                      <a:pt x="129" y="515"/>
                      <a:pt x="129" y="515"/>
                      <a:pt x="139" y="516"/>
                    </a:cubicBezTo>
                    <a:cubicBezTo>
                      <a:pt x="139" y="516"/>
                      <a:pt x="211" y="405"/>
                      <a:pt x="156" y="202"/>
                    </a:cubicBezTo>
                    <a:cubicBezTo>
                      <a:pt x="131" y="114"/>
                      <a:pt x="104" y="79"/>
                      <a:pt x="84" y="55"/>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3" name="Freeform 175"/>
              <p:cNvSpPr>
                <a:spLocks/>
              </p:cNvSpPr>
              <p:nvPr/>
            </p:nvSpPr>
            <p:spPr bwMode="auto">
              <a:xfrm>
                <a:off x="4490" y="916"/>
                <a:ext cx="471" cy="1363"/>
              </a:xfrm>
              <a:custGeom>
                <a:avLst/>
                <a:gdLst>
                  <a:gd name="T0" fmla="*/ 77 w 199"/>
                  <a:gd name="T1" fmla="*/ 0 h 577"/>
                  <a:gd name="T2" fmla="*/ 109 w 199"/>
                  <a:gd name="T3" fmla="*/ 162 h 577"/>
                  <a:gd name="T4" fmla="*/ 0 w 199"/>
                  <a:gd name="T5" fmla="*/ 560 h 577"/>
                  <a:gd name="T6" fmla="*/ 52 w 199"/>
                  <a:gd name="T7" fmla="*/ 577 h 577"/>
                  <a:gd name="T8" fmla="*/ 147 w 199"/>
                  <a:gd name="T9" fmla="*/ 145 h 577"/>
                  <a:gd name="T10" fmla="*/ 77 w 199"/>
                  <a:gd name="T11" fmla="*/ 0 h 577"/>
                </a:gdLst>
                <a:ahLst/>
                <a:cxnLst>
                  <a:cxn ang="0">
                    <a:pos x="T0" y="T1"/>
                  </a:cxn>
                  <a:cxn ang="0">
                    <a:pos x="T2" y="T3"/>
                  </a:cxn>
                  <a:cxn ang="0">
                    <a:pos x="T4" y="T5"/>
                  </a:cxn>
                  <a:cxn ang="0">
                    <a:pos x="T6" y="T7"/>
                  </a:cxn>
                  <a:cxn ang="0">
                    <a:pos x="T8" y="T9"/>
                  </a:cxn>
                  <a:cxn ang="0">
                    <a:pos x="T10" y="T11"/>
                  </a:cxn>
                </a:cxnLst>
                <a:rect l="0" t="0" r="r" b="b"/>
                <a:pathLst>
                  <a:path w="199" h="577">
                    <a:moveTo>
                      <a:pt x="77" y="0"/>
                    </a:moveTo>
                    <a:cubicBezTo>
                      <a:pt x="77" y="0"/>
                      <a:pt x="104" y="94"/>
                      <a:pt x="109" y="162"/>
                    </a:cubicBezTo>
                    <a:cubicBezTo>
                      <a:pt x="128" y="431"/>
                      <a:pt x="0" y="560"/>
                      <a:pt x="0" y="560"/>
                    </a:cubicBezTo>
                    <a:cubicBezTo>
                      <a:pt x="52" y="577"/>
                      <a:pt x="52" y="577"/>
                      <a:pt x="52" y="577"/>
                    </a:cubicBezTo>
                    <a:cubicBezTo>
                      <a:pt x="52" y="577"/>
                      <a:pt x="199" y="450"/>
                      <a:pt x="147" y="145"/>
                    </a:cubicBezTo>
                    <a:cubicBezTo>
                      <a:pt x="134" y="58"/>
                      <a:pt x="77" y="0"/>
                      <a:pt x="77"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4" name="Freeform 176"/>
              <p:cNvSpPr>
                <a:spLocks/>
              </p:cNvSpPr>
              <p:nvPr/>
            </p:nvSpPr>
            <p:spPr bwMode="auto">
              <a:xfrm>
                <a:off x="4635" y="897"/>
                <a:ext cx="337" cy="1382"/>
              </a:xfrm>
              <a:custGeom>
                <a:avLst/>
                <a:gdLst>
                  <a:gd name="T0" fmla="*/ 1 w 143"/>
                  <a:gd name="T1" fmla="*/ 0 h 585"/>
                  <a:gd name="T2" fmla="*/ 86 w 143"/>
                  <a:gd name="T3" fmla="*/ 181 h 585"/>
                  <a:gd name="T4" fmla="*/ 0 w 143"/>
                  <a:gd name="T5" fmla="*/ 564 h 585"/>
                  <a:gd name="T6" fmla="*/ 30 w 143"/>
                  <a:gd name="T7" fmla="*/ 546 h 585"/>
                  <a:gd name="T8" fmla="*/ 90 w 143"/>
                  <a:gd name="T9" fmla="*/ 146 h 585"/>
                  <a:gd name="T10" fmla="*/ 1 w 143"/>
                  <a:gd name="T11" fmla="*/ 0 h 585"/>
                </a:gdLst>
                <a:ahLst/>
                <a:cxnLst>
                  <a:cxn ang="0">
                    <a:pos x="T0" y="T1"/>
                  </a:cxn>
                  <a:cxn ang="0">
                    <a:pos x="T2" y="T3"/>
                  </a:cxn>
                  <a:cxn ang="0">
                    <a:pos x="T4" y="T5"/>
                  </a:cxn>
                  <a:cxn ang="0">
                    <a:pos x="T6" y="T7"/>
                  </a:cxn>
                  <a:cxn ang="0">
                    <a:pos x="T8" y="T9"/>
                  </a:cxn>
                  <a:cxn ang="0">
                    <a:pos x="T10" y="T11"/>
                  </a:cxn>
                </a:cxnLst>
                <a:rect l="0" t="0" r="r" b="b"/>
                <a:pathLst>
                  <a:path w="143" h="585">
                    <a:moveTo>
                      <a:pt x="1" y="0"/>
                    </a:moveTo>
                    <a:cubicBezTo>
                      <a:pt x="23" y="14"/>
                      <a:pt x="79" y="99"/>
                      <a:pt x="86" y="181"/>
                    </a:cubicBezTo>
                    <a:cubicBezTo>
                      <a:pt x="108" y="422"/>
                      <a:pt x="0" y="564"/>
                      <a:pt x="0" y="564"/>
                    </a:cubicBezTo>
                    <a:cubicBezTo>
                      <a:pt x="0" y="564"/>
                      <a:pt x="9" y="585"/>
                      <a:pt x="30" y="546"/>
                    </a:cubicBezTo>
                    <a:cubicBezTo>
                      <a:pt x="51" y="507"/>
                      <a:pt x="143" y="348"/>
                      <a:pt x="90" y="146"/>
                    </a:cubicBezTo>
                    <a:cubicBezTo>
                      <a:pt x="67" y="55"/>
                      <a:pt x="25" y="7"/>
                      <a:pt x="1" y="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5" name="Freeform 177"/>
              <p:cNvSpPr>
                <a:spLocks/>
              </p:cNvSpPr>
              <p:nvPr/>
            </p:nvSpPr>
            <p:spPr bwMode="auto">
              <a:xfrm>
                <a:off x="3862" y="852"/>
                <a:ext cx="373" cy="1429"/>
              </a:xfrm>
              <a:custGeom>
                <a:avLst/>
                <a:gdLst>
                  <a:gd name="T0" fmla="*/ 83 w 158"/>
                  <a:gd name="T1" fmla="*/ 475 h 605"/>
                  <a:gd name="T2" fmla="*/ 41 w 158"/>
                  <a:gd name="T3" fmla="*/ 258 h 605"/>
                  <a:gd name="T4" fmla="*/ 41 w 158"/>
                  <a:gd name="T5" fmla="*/ 257 h 605"/>
                  <a:gd name="T6" fmla="*/ 45 w 158"/>
                  <a:gd name="T7" fmla="*/ 109 h 605"/>
                  <a:gd name="T8" fmla="*/ 105 w 158"/>
                  <a:gd name="T9" fmla="*/ 0 h 605"/>
                  <a:gd name="T10" fmla="*/ 26 w 158"/>
                  <a:gd name="T11" fmla="*/ 60 h 605"/>
                  <a:gd name="T12" fmla="*/ 1 w 158"/>
                  <a:gd name="T13" fmla="*/ 205 h 605"/>
                  <a:gd name="T14" fmla="*/ 3 w 158"/>
                  <a:gd name="T15" fmla="*/ 237 h 605"/>
                  <a:gd name="T16" fmla="*/ 0 w 158"/>
                  <a:gd name="T17" fmla="*/ 239 h 605"/>
                  <a:gd name="T18" fmla="*/ 13 w 158"/>
                  <a:gd name="T19" fmla="*/ 398 h 605"/>
                  <a:gd name="T20" fmla="*/ 81 w 158"/>
                  <a:gd name="T21" fmla="*/ 605 h 605"/>
                  <a:gd name="T22" fmla="*/ 158 w 158"/>
                  <a:gd name="T23" fmla="*/ 598 h 605"/>
                  <a:gd name="T24" fmla="*/ 83 w 158"/>
                  <a:gd name="T25" fmla="*/ 475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8" h="605">
                    <a:moveTo>
                      <a:pt x="83" y="475"/>
                    </a:moveTo>
                    <a:cubicBezTo>
                      <a:pt x="61" y="396"/>
                      <a:pt x="41" y="258"/>
                      <a:pt x="41" y="258"/>
                    </a:cubicBezTo>
                    <a:cubicBezTo>
                      <a:pt x="41" y="258"/>
                      <a:pt x="41" y="258"/>
                      <a:pt x="41" y="257"/>
                    </a:cubicBezTo>
                    <a:cubicBezTo>
                      <a:pt x="37" y="222"/>
                      <a:pt x="33" y="161"/>
                      <a:pt x="45" y="109"/>
                    </a:cubicBezTo>
                    <a:cubicBezTo>
                      <a:pt x="55" y="70"/>
                      <a:pt x="105" y="0"/>
                      <a:pt x="105" y="0"/>
                    </a:cubicBezTo>
                    <a:cubicBezTo>
                      <a:pt x="105" y="0"/>
                      <a:pt x="41" y="30"/>
                      <a:pt x="26" y="60"/>
                    </a:cubicBezTo>
                    <a:cubicBezTo>
                      <a:pt x="10" y="90"/>
                      <a:pt x="1" y="200"/>
                      <a:pt x="1" y="205"/>
                    </a:cubicBezTo>
                    <a:cubicBezTo>
                      <a:pt x="1" y="208"/>
                      <a:pt x="2" y="221"/>
                      <a:pt x="3" y="237"/>
                    </a:cubicBezTo>
                    <a:cubicBezTo>
                      <a:pt x="0" y="239"/>
                      <a:pt x="0" y="239"/>
                      <a:pt x="0" y="239"/>
                    </a:cubicBezTo>
                    <a:cubicBezTo>
                      <a:pt x="0" y="239"/>
                      <a:pt x="3" y="344"/>
                      <a:pt x="13" y="398"/>
                    </a:cubicBezTo>
                    <a:cubicBezTo>
                      <a:pt x="35" y="514"/>
                      <a:pt x="81" y="605"/>
                      <a:pt x="81" y="605"/>
                    </a:cubicBezTo>
                    <a:cubicBezTo>
                      <a:pt x="81" y="605"/>
                      <a:pt x="81" y="605"/>
                      <a:pt x="158" y="598"/>
                    </a:cubicBezTo>
                    <a:cubicBezTo>
                      <a:pt x="158" y="598"/>
                      <a:pt x="106" y="554"/>
                      <a:pt x="83" y="475"/>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6" name="Freeform 178"/>
              <p:cNvSpPr>
                <a:spLocks/>
              </p:cNvSpPr>
              <p:nvPr/>
            </p:nvSpPr>
            <p:spPr bwMode="auto">
              <a:xfrm>
                <a:off x="3751" y="826"/>
                <a:ext cx="388" cy="1429"/>
              </a:xfrm>
              <a:custGeom>
                <a:avLst/>
                <a:gdLst>
                  <a:gd name="T0" fmla="*/ 164 w 164"/>
                  <a:gd name="T1" fmla="*/ 4 h 605"/>
                  <a:gd name="T2" fmla="*/ 46 w 164"/>
                  <a:gd name="T3" fmla="*/ 127 h 605"/>
                  <a:gd name="T4" fmla="*/ 110 w 164"/>
                  <a:gd name="T5" fmla="*/ 591 h 605"/>
                  <a:gd name="T6" fmla="*/ 142 w 164"/>
                  <a:gd name="T7" fmla="*/ 597 h 605"/>
                  <a:gd name="T8" fmla="*/ 65 w 164"/>
                  <a:gd name="T9" fmla="*/ 124 h 605"/>
                  <a:gd name="T10" fmla="*/ 164 w 164"/>
                  <a:gd name="T11" fmla="*/ 4 h 605"/>
                </a:gdLst>
                <a:ahLst/>
                <a:cxnLst>
                  <a:cxn ang="0">
                    <a:pos x="T0" y="T1"/>
                  </a:cxn>
                  <a:cxn ang="0">
                    <a:pos x="T2" y="T3"/>
                  </a:cxn>
                  <a:cxn ang="0">
                    <a:pos x="T4" y="T5"/>
                  </a:cxn>
                  <a:cxn ang="0">
                    <a:pos x="T6" y="T7"/>
                  </a:cxn>
                  <a:cxn ang="0">
                    <a:pos x="T8" y="T9"/>
                  </a:cxn>
                  <a:cxn ang="0">
                    <a:pos x="T10" y="T11"/>
                  </a:cxn>
                </a:cxnLst>
                <a:rect l="0" t="0" r="r" b="b"/>
                <a:pathLst>
                  <a:path w="164" h="605">
                    <a:moveTo>
                      <a:pt x="164" y="4"/>
                    </a:moveTo>
                    <a:cubicBezTo>
                      <a:pt x="164" y="4"/>
                      <a:pt x="83" y="0"/>
                      <a:pt x="46" y="127"/>
                    </a:cubicBezTo>
                    <a:cubicBezTo>
                      <a:pt x="0" y="452"/>
                      <a:pt x="83" y="547"/>
                      <a:pt x="110" y="591"/>
                    </a:cubicBezTo>
                    <a:cubicBezTo>
                      <a:pt x="128" y="605"/>
                      <a:pt x="142" y="597"/>
                      <a:pt x="142" y="597"/>
                    </a:cubicBezTo>
                    <a:cubicBezTo>
                      <a:pt x="142" y="597"/>
                      <a:pt x="0" y="475"/>
                      <a:pt x="65" y="124"/>
                    </a:cubicBezTo>
                    <a:cubicBezTo>
                      <a:pt x="76" y="61"/>
                      <a:pt x="164" y="4"/>
                      <a:pt x="164" y="4"/>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7" name="Freeform 179"/>
              <p:cNvSpPr>
                <a:spLocks/>
              </p:cNvSpPr>
              <p:nvPr/>
            </p:nvSpPr>
            <p:spPr bwMode="auto">
              <a:xfrm>
                <a:off x="3231" y="748"/>
                <a:ext cx="582" cy="1363"/>
              </a:xfrm>
              <a:custGeom>
                <a:avLst/>
                <a:gdLst>
                  <a:gd name="T0" fmla="*/ 77 w 246"/>
                  <a:gd name="T1" fmla="*/ 389 h 577"/>
                  <a:gd name="T2" fmla="*/ 82 w 246"/>
                  <a:gd name="T3" fmla="*/ 153 h 577"/>
                  <a:gd name="T4" fmla="*/ 224 w 246"/>
                  <a:gd name="T5" fmla="*/ 13 h 577"/>
                  <a:gd name="T6" fmla="*/ 118 w 246"/>
                  <a:gd name="T7" fmla="*/ 33 h 577"/>
                  <a:gd name="T8" fmla="*/ 38 w 246"/>
                  <a:gd name="T9" fmla="*/ 94 h 577"/>
                  <a:gd name="T10" fmla="*/ 30 w 246"/>
                  <a:gd name="T11" fmla="*/ 391 h 577"/>
                  <a:gd name="T12" fmla="*/ 246 w 246"/>
                  <a:gd name="T13" fmla="*/ 573 h 577"/>
                  <a:gd name="T14" fmla="*/ 77 w 246"/>
                  <a:gd name="T15" fmla="*/ 389 h 5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577">
                    <a:moveTo>
                      <a:pt x="77" y="389"/>
                    </a:moveTo>
                    <a:cubicBezTo>
                      <a:pt x="75" y="360"/>
                      <a:pt x="44" y="269"/>
                      <a:pt x="82" y="153"/>
                    </a:cubicBezTo>
                    <a:cubicBezTo>
                      <a:pt x="108" y="70"/>
                      <a:pt x="179" y="27"/>
                      <a:pt x="224" y="13"/>
                    </a:cubicBezTo>
                    <a:cubicBezTo>
                      <a:pt x="174" y="0"/>
                      <a:pt x="118" y="33"/>
                      <a:pt x="118" y="33"/>
                    </a:cubicBezTo>
                    <a:cubicBezTo>
                      <a:pt x="118" y="33"/>
                      <a:pt x="52" y="63"/>
                      <a:pt x="38" y="94"/>
                    </a:cubicBezTo>
                    <a:cubicBezTo>
                      <a:pt x="24" y="126"/>
                      <a:pt x="0" y="240"/>
                      <a:pt x="30" y="391"/>
                    </a:cubicBezTo>
                    <a:cubicBezTo>
                      <a:pt x="58" y="544"/>
                      <a:pt x="165" y="577"/>
                      <a:pt x="246" y="573"/>
                    </a:cubicBezTo>
                    <a:cubicBezTo>
                      <a:pt x="161" y="539"/>
                      <a:pt x="82" y="447"/>
                      <a:pt x="77" y="389"/>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8" name="Freeform 180"/>
              <p:cNvSpPr>
                <a:spLocks/>
              </p:cNvSpPr>
              <p:nvPr/>
            </p:nvSpPr>
            <p:spPr bwMode="auto">
              <a:xfrm>
                <a:off x="3246" y="729"/>
                <a:ext cx="472" cy="1304"/>
              </a:xfrm>
              <a:custGeom>
                <a:avLst/>
                <a:gdLst>
                  <a:gd name="T0" fmla="*/ 200 w 200"/>
                  <a:gd name="T1" fmla="*/ 18 h 552"/>
                  <a:gd name="T2" fmla="*/ 107 w 200"/>
                  <a:gd name="T3" fmla="*/ 30 h 552"/>
                  <a:gd name="T4" fmla="*/ 29 w 200"/>
                  <a:gd name="T5" fmla="*/ 146 h 552"/>
                  <a:gd name="T6" fmla="*/ 16 w 200"/>
                  <a:gd name="T7" fmla="*/ 370 h 552"/>
                  <a:gd name="T8" fmla="*/ 136 w 200"/>
                  <a:gd name="T9" fmla="*/ 552 h 552"/>
                  <a:gd name="T10" fmla="*/ 140 w 200"/>
                  <a:gd name="T11" fmla="*/ 537 h 552"/>
                  <a:gd name="T12" fmla="*/ 50 w 200"/>
                  <a:gd name="T13" fmla="*/ 426 h 552"/>
                  <a:gd name="T14" fmla="*/ 20 w 200"/>
                  <a:gd name="T15" fmla="*/ 298 h 552"/>
                  <a:gd name="T16" fmla="*/ 71 w 200"/>
                  <a:gd name="T17" fmla="*/ 103 h 552"/>
                  <a:gd name="T18" fmla="*/ 200 w 200"/>
                  <a:gd name="T19" fmla="*/ 18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552">
                    <a:moveTo>
                      <a:pt x="200" y="18"/>
                    </a:moveTo>
                    <a:cubicBezTo>
                      <a:pt x="189" y="0"/>
                      <a:pt x="130" y="16"/>
                      <a:pt x="107" y="30"/>
                    </a:cubicBezTo>
                    <a:cubicBezTo>
                      <a:pt x="85" y="44"/>
                      <a:pt x="54" y="90"/>
                      <a:pt x="29" y="146"/>
                    </a:cubicBezTo>
                    <a:cubicBezTo>
                      <a:pt x="4" y="202"/>
                      <a:pt x="0" y="262"/>
                      <a:pt x="16" y="370"/>
                    </a:cubicBezTo>
                    <a:cubicBezTo>
                      <a:pt x="32" y="480"/>
                      <a:pt x="136" y="552"/>
                      <a:pt x="136" y="552"/>
                    </a:cubicBezTo>
                    <a:cubicBezTo>
                      <a:pt x="136" y="552"/>
                      <a:pt x="139" y="545"/>
                      <a:pt x="140" y="537"/>
                    </a:cubicBezTo>
                    <a:cubicBezTo>
                      <a:pt x="96" y="504"/>
                      <a:pt x="58" y="456"/>
                      <a:pt x="50" y="426"/>
                    </a:cubicBezTo>
                    <a:cubicBezTo>
                      <a:pt x="41" y="390"/>
                      <a:pt x="20" y="354"/>
                      <a:pt x="20" y="298"/>
                    </a:cubicBezTo>
                    <a:cubicBezTo>
                      <a:pt x="20" y="241"/>
                      <a:pt x="38" y="173"/>
                      <a:pt x="71" y="103"/>
                    </a:cubicBezTo>
                    <a:cubicBezTo>
                      <a:pt x="103" y="33"/>
                      <a:pt x="175" y="24"/>
                      <a:pt x="200" y="1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9" name="Freeform 190"/>
              <p:cNvSpPr>
                <a:spLocks/>
              </p:cNvSpPr>
              <p:nvPr/>
            </p:nvSpPr>
            <p:spPr bwMode="auto">
              <a:xfrm>
                <a:off x="437" y="-171"/>
                <a:ext cx="4212" cy="3912"/>
              </a:xfrm>
              <a:custGeom>
                <a:avLst/>
                <a:gdLst>
                  <a:gd name="T0" fmla="*/ 349 w 1783"/>
                  <a:gd name="T1" fmla="*/ 1559 h 1656"/>
                  <a:gd name="T2" fmla="*/ 906 w 1783"/>
                  <a:gd name="T3" fmla="*/ 1645 h 1656"/>
                  <a:gd name="T4" fmla="*/ 1491 w 1783"/>
                  <a:gd name="T5" fmla="*/ 1549 h 1656"/>
                  <a:gd name="T6" fmla="*/ 1698 w 1783"/>
                  <a:gd name="T7" fmla="*/ 1231 h 1656"/>
                  <a:gd name="T8" fmla="*/ 1676 w 1783"/>
                  <a:gd name="T9" fmla="*/ 679 h 1656"/>
                  <a:gd name="T10" fmla="*/ 1292 w 1783"/>
                  <a:gd name="T11" fmla="*/ 365 h 1656"/>
                  <a:gd name="T12" fmla="*/ 1000 w 1783"/>
                  <a:gd name="T13" fmla="*/ 206 h 1656"/>
                  <a:gd name="T14" fmla="*/ 949 w 1783"/>
                  <a:gd name="T15" fmla="*/ 28 h 1656"/>
                  <a:gd name="T16" fmla="*/ 747 w 1783"/>
                  <a:gd name="T17" fmla="*/ 49 h 1656"/>
                  <a:gd name="T18" fmla="*/ 773 w 1783"/>
                  <a:gd name="T19" fmla="*/ 192 h 1656"/>
                  <a:gd name="T20" fmla="*/ 568 w 1783"/>
                  <a:gd name="T21" fmla="*/ 208 h 1656"/>
                  <a:gd name="T22" fmla="*/ 406 w 1783"/>
                  <a:gd name="T23" fmla="*/ 316 h 1656"/>
                  <a:gd name="T24" fmla="*/ 239 w 1783"/>
                  <a:gd name="T25" fmla="*/ 373 h 1656"/>
                  <a:gd name="T26" fmla="*/ 0 w 1783"/>
                  <a:gd name="T27" fmla="*/ 733 h 1656"/>
                  <a:gd name="T28" fmla="*/ 0 w 1783"/>
                  <a:gd name="T29" fmla="*/ 1206 h 1656"/>
                  <a:gd name="T30" fmla="*/ 349 w 1783"/>
                  <a:gd name="T31" fmla="*/ 1559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3" h="1656">
                    <a:moveTo>
                      <a:pt x="349" y="1559"/>
                    </a:moveTo>
                    <a:cubicBezTo>
                      <a:pt x="472" y="1626"/>
                      <a:pt x="765" y="1637"/>
                      <a:pt x="906" y="1645"/>
                    </a:cubicBezTo>
                    <a:cubicBezTo>
                      <a:pt x="1093" y="1656"/>
                      <a:pt x="1368" y="1632"/>
                      <a:pt x="1491" y="1549"/>
                    </a:cubicBezTo>
                    <a:cubicBezTo>
                      <a:pt x="1569" y="1495"/>
                      <a:pt x="1663" y="1319"/>
                      <a:pt x="1698" y="1231"/>
                    </a:cubicBezTo>
                    <a:cubicBezTo>
                      <a:pt x="1747" y="1102"/>
                      <a:pt x="1783" y="945"/>
                      <a:pt x="1676" y="679"/>
                    </a:cubicBezTo>
                    <a:cubicBezTo>
                      <a:pt x="1591" y="465"/>
                      <a:pt x="1416" y="355"/>
                      <a:pt x="1292" y="365"/>
                    </a:cubicBezTo>
                    <a:cubicBezTo>
                      <a:pt x="1247" y="284"/>
                      <a:pt x="1141" y="207"/>
                      <a:pt x="1000" y="206"/>
                    </a:cubicBezTo>
                    <a:cubicBezTo>
                      <a:pt x="992" y="122"/>
                      <a:pt x="979" y="83"/>
                      <a:pt x="949" y="28"/>
                    </a:cubicBezTo>
                    <a:cubicBezTo>
                      <a:pt x="897" y="0"/>
                      <a:pt x="782" y="21"/>
                      <a:pt x="747" y="49"/>
                    </a:cubicBezTo>
                    <a:cubicBezTo>
                      <a:pt x="773" y="93"/>
                      <a:pt x="780" y="158"/>
                      <a:pt x="773" y="192"/>
                    </a:cubicBezTo>
                    <a:cubicBezTo>
                      <a:pt x="773" y="192"/>
                      <a:pt x="649" y="174"/>
                      <a:pt x="568" y="208"/>
                    </a:cubicBezTo>
                    <a:cubicBezTo>
                      <a:pt x="490" y="240"/>
                      <a:pt x="406" y="316"/>
                      <a:pt x="406" y="316"/>
                    </a:cubicBezTo>
                    <a:cubicBezTo>
                      <a:pt x="406" y="316"/>
                      <a:pt x="300" y="338"/>
                      <a:pt x="239" y="373"/>
                    </a:cubicBezTo>
                    <a:cubicBezTo>
                      <a:pt x="161" y="416"/>
                      <a:pt x="47" y="521"/>
                      <a:pt x="0" y="733"/>
                    </a:cubicBezTo>
                    <a:cubicBezTo>
                      <a:pt x="0" y="1206"/>
                      <a:pt x="0" y="1206"/>
                      <a:pt x="0" y="1206"/>
                    </a:cubicBezTo>
                    <a:cubicBezTo>
                      <a:pt x="65" y="1332"/>
                      <a:pt x="204" y="1482"/>
                      <a:pt x="349" y="1559"/>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00" name="Freeform 191"/>
              <p:cNvSpPr>
                <a:spLocks/>
              </p:cNvSpPr>
              <p:nvPr/>
            </p:nvSpPr>
            <p:spPr bwMode="auto">
              <a:xfrm>
                <a:off x="506" y="356"/>
                <a:ext cx="4263" cy="3052"/>
              </a:xfrm>
              <a:custGeom>
                <a:avLst/>
                <a:gdLst>
                  <a:gd name="T0" fmla="*/ 1223 w 1805"/>
                  <a:gd name="T1" fmla="*/ 176 h 1292"/>
                  <a:gd name="T2" fmla="*/ 613 w 1805"/>
                  <a:gd name="T3" fmla="*/ 52 h 1292"/>
                  <a:gd name="T4" fmla="*/ 359 w 1805"/>
                  <a:gd name="T5" fmla="*/ 152 h 1292"/>
                  <a:gd name="T6" fmla="*/ 15 w 1805"/>
                  <a:gd name="T7" fmla="*/ 673 h 1292"/>
                  <a:gd name="T8" fmla="*/ 1153 w 1805"/>
                  <a:gd name="T9" fmla="*/ 1263 h 1292"/>
                  <a:gd name="T10" fmla="*/ 1223 w 1805"/>
                  <a:gd name="T11" fmla="*/ 176 h 1292"/>
                </a:gdLst>
                <a:ahLst/>
                <a:cxnLst>
                  <a:cxn ang="0">
                    <a:pos x="T0" y="T1"/>
                  </a:cxn>
                  <a:cxn ang="0">
                    <a:pos x="T2" y="T3"/>
                  </a:cxn>
                  <a:cxn ang="0">
                    <a:pos x="T4" y="T5"/>
                  </a:cxn>
                  <a:cxn ang="0">
                    <a:pos x="T6" y="T7"/>
                  </a:cxn>
                  <a:cxn ang="0">
                    <a:pos x="T8" y="T9"/>
                  </a:cxn>
                  <a:cxn ang="0">
                    <a:pos x="T10" y="T11"/>
                  </a:cxn>
                </a:cxnLst>
                <a:rect l="0" t="0" r="r" b="b"/>
                <a:pathLst>
                  <a:path w="1805" h="1292">
                    <a:moveTo>
                      <a:pt x="1223" y="176"/>
                    </a:moveTo>
                    <a:cubicBezTo>
                      <a:pt x="1087" y="0"/>
                      <a:pt x="798" y="12"/>
                      <a:pt x="613" y="52"/>
                    </a:cubicBezTo>
                    <a:cubicBezTo>
                      <a:pt x="434" y="93"/>
                      <a:pt x="359" y="152"/>
                      <a:pt x="359" y="152"/>
                    </a:cubicBezTo>
                    <a:cubicBezTo>
                      <a:pt x="359" y="152"/>
                      <a:pt x="45" y="194"/>
                      <a:pt x="15" y="673"/>
                    </a:cubicBezTo>
                    <a:cubicBezTo>
                      <a:pt x="0" y="1292"/>
                      <a:pt x="619" y="1271"/>
                      <a:pt x="1153" y="1263"/>
                    </a:cubicBezTo>
                    <a:cubicBezTo>
                      <a:pt x="1805" y="1222"/>
                      <a:pt x="1687" y="165"/>
                      <a:pt x="1223" y="176"/>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01" name="Freeform 192"/>
              <p:cNvSpPr>
                <a:spLocks/>
              </p:cNvSpPr>
              <p:nvPr/>
            </p:nvSpPr>
            <p:spPr bwMode="auto">
              <a:xfrm>
                <a:off x="1559" y="-126"/>
                <a:ext cx="1861" cy="1007"/>
              </a:xfrm>
              <a:custGeom>
                <a:avLst/>
                <a:gdLst>
                  <a:gd name="T0" fmla="*/ 638 w 788"/>
                  <a:gd name="T1" fmla="*/ 254 h 426"/>
                  <a:gd name="T2" fmla="*/ 477 w 788"/>
                  <a:gd name="T3" fmla="*/ 227 h 426"/>
                  <a:gd name="T4" fmla="*/ 450 w 788"/>
                  <a:gd name="T5" fmla="*/ 42 h 426"/>
                  <a:gd name="T6" fmla="*/ 311 w 788"/>
                  <a:gd name="T7" fmla="*/ 46 h 426"/>
                  <a:gd name="T8" fmla="*/ 331 w 788"/>
                  <a:gd name="T9" fmla="*/ 223 h 426"/>
                  <a:gd name="T10" fmla="*/ 0 w 788"/>
                  <a:gd name="T11" fmla="*/ 323 h 426"/>
                  <a:gd name="T12" fmla="*/ 178 w 788"/>
                  <a:gd name="T13" fmla="*/ 286 h 426"/>
                  <a:gd name="T14" fmla="*/ 141 w 788"/>
                  <a:gd name="T15" fmla="*/ 378 h 426"/>
                  <a:gd name="T16" fmla="*/ 352 w 788"/>
                  <a:gd name="T17" fmla="*/ 324 h 426"/>
                  <a:gd name="T18" fmla="*/ 535 w 788"/>
                  <a:gd name="T19" fmla="*/ 426 h 426"/>
                  <a:gd name="T20" fmla="*/ 565 w 788"/>
                  <a:gd name="T21" fmla="*/ 311 h 426"/>
                  <a:gd name="T22" fmla="*/ 788 w 788"/>
                  <a:gd name="T23" fmla="*/ 387 h 426"/>
                  <a:gd name="T24" fmla="*/ 638 w 788"/>
                  <a:gd name="T25" fmla="*/ 254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8" h="426">
                    <a:moveTo>
                      <a:pt x="638" y="254"/>
                    </a:moveTo>
                    <a:cubicBezTo>
                      <a:pt x="554" y="217"/>
                      <a:pt x="477" y="227"/>
                      <a:pt x="477" y="227"/>
                    </a:cubicBezTo>
                    <a:cubicBezTo>
                      <a:pt x="477" y="227"/>
                      <a:pt x="512" y="131"/>
                      <a:pt x="450" y="42"/>
                    </a:cubicBezTo>
                    <a:cubicBezTo>
                      <a:pt x="396" y="0"/>
                      <a:pt x="311" y="46"/>
                      <a:pt x="311" y="46"/>
                    </a:cubicBezTo>
                    <a:cubicBezTo>
                      <a:pt x="311" y="46"/>
                      <a:pt x="356" y="194"/>
                      <a:pt x="331" y="223"/>
                    </a:cubicBezTo>
                    <a:cubicBezTo>
                      <a:pt x="268" y="223"/>
                      <a:pt x="131" y="179"/>
                      <a:pt x="0" y="323"/>
                    </a:cubicBezTo>
                    <a:cubicBezTo>
                      <a:pt x="0" y="323"/>
                      <a:pt x="122" y="280"/>
                      <a:pt x="178" y="286"/>
                    </a:cubicBezTo>
                    <a:cubicBezTo>
                      <a:pt x="138" y="330"/>
                      <a:pt x="141" y="378"/>
                      <a:pt x="141" y="378"/>
                    </a:cubicBezTo>
                    <a:cubicBezTo>
                      <a:pt x="141" y="378"/>
                      <a:pt x="248" y="327"/>
                      <a:pt x="352" y="324"/>
                    </a:cubicBezTo>
                    <a:cubicBezTo>
                      <a:pt x="441" y="356"/>
                      <a:pt x="535" y="426"/>
                      <a:pt x="535" y="426"/>
                    </a:cubicBezTo>
                    <a:cubicBezTo>
                      <a:pt x="535" y="426"/>
                      <a:pt x="581" y="387"/>
                      <a:pt x="565" y="311"/>
                    </a:cubicBezTo>
                    <a:cubicBezTo>
                      <a:pt x="635" y="323"/>
                      <a:pt x="788" y="387"/>
                      <a:pt x="788" y="387"/>
                    </a:cubicBezTo>
                    <a:cubicBezTo>
                      <a:pt x="788" y="387"/>
                      <a:pt x="751" y="303"/>
                      <a:pt x="638" y="254"/>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02" name="Freeform 193"/>
              <p:cNvSpPr>
                <a:spLocks/>
              </p:cNvSpPr>
              <p:nvPr/>
            </p:nvSpPr>
            <p:spPr bwMode="auto">
              <a:xfrm>
                <a:off x="2610" y="-43"/>
                <a:ext cx="132" cy="609"/>
              </a:xfrm>
              <a:custGeom>
                <a:avLst/>
                <a:gdLst>
                  <a:gd name="T0" fmla="*/ 0 w 56"/>
                  <a:gd name="T1" fmla="*/ 0 h 258"/>
                  <a:gd name="T2" fmla="*/ 28 w 56"/>
                  <a:gd name="T3" fmla="*/ 103 h 258"/>
                  <a:gd name="T4" fmla="*/ 19 w 56"/>
                  <a:gd name="T5" fmla="*/ 258 h 258"/>
                  <a:gd name="T6" fmla="*/ 41 w 56"/>
                  <a:gd name="T7" fmla="*/ 100 h 258"/>
                  <a:gd name="T8" fmla="*/ 0 w 56"/>
                  <a:gd name="T9" fmla="*/ 0 h 258"/>
                </a:gdLst>
                <a:ahLst/>
                <a:cxnLst>
                  <a:cxn ang="0">
                    <a:pos x="T0" y="T1"/>
                  </a:cxn>
                  <a:cxn ang="0">
                    <a:pos x="T2" y="T3"/>
                  </a:cxn>
                  <a:cxn ang="0">
                    <a:pos x="T4" y="T5"/>
                  </a:cxn>
                  <a:cxn ang="0">
                    <a:pos x="T6" y="T7"/>
                  </a:cxn>
                  <a:cxn ang="0">
                    <a:pos x="T8" y="T9"/>
                  </a:cxn>
                </a:cxnLst>
                <a:rect l="0" t="0" r="r" b="b"/>
                <a:pathLst>
                  <a:path w="56" h="258">
                    <a:moveTo>
                      <a:pt x="0" y="0"/>
                    </a:moveTo>
                    <a:cubicBezTo>
                      <a:pt x="0" y="0"/>
                      <a:pt x="22" y="48"/>
                      <a:pt x="28" y="103"/>
                    </a:cubicBezTo>
                    <a:cubicBezTo>
                      <a:pt x="32" y="136"/>
                      <a:pt x="19" y="258"/>
                      <a:pt x="19" y="258"/>
                    </a:cubicBezTo>
                    <a:cubicBezTo>
                      <a:pt x="19" y="258"/>
                      <a:pt x="56" y="220"/>
                      <a:pt x="41" y="100"/>
                    </a:cubicBezTo>
                    <a:cubicBezTo>
                      <a:pt x="32" y="28"/>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03" name="Freeform 194"/>
              <p:cNvSpPr>
                <a:spLocks/>
              </p:cNvSpPr>
              <p:nvPr/>
            </p:nvSpPr>
            <p:spPr bwMode="auto">
              <a:xfrm>
                <a:off x="1559" y="344"/>
                <a:ext cx="798" cy="267"/>
              </a:xfrm>
              <a:custGeom>
                <a:avLst/>
                <a:gdLst>
                  <a:gd name="T0" fmla="*/ 208 w 338"/>
                  <a:gd name="T1" fmla="*/ 2 h 113"/>
                  <a:gd name="T2" fmla="*/ 0 w 338"/>
                  <a:gd name="T3" fmla="*/ 113 h 113"/>
                  <a:gd name="T4" fmla="*/ 184 w 338"/>
                  <a:gd name="T5" fmla="*/ 19 h 113"/>
                  <a:gd name="T6" fmla="*/ 338 w 338"/>
                  <a:gd name="T7" fmla="*/ 22 h 113"/>
                  <a:gd name="T8" fmla="*/ 208 w 338"/>
                  <a:gd name="T9" fmla="*/ 2 h 113"/>
                </a:gdLst>
                <a:ahLst/>
                <a:cxnLst>
                  <a:cxn ang="0">
                    <a:pos x="T0" y="T1"/>
                  </a:cxn>
                  <a:cxn ang="0">
                    <a:pos x="T2" y="T3"/>
                  </a:cxn>
                  <a:cxn ang="0">
                    <a:pos x="T4" y="T5"/>
                  </a:cxn>
                  <a:cxn ang="0">
                    <a:pos x="T6" y="T7"/>
                  </a:cxn>
                  <a:cxn ang="0">
                    <a:pos x="T8" y="T9"/>
                  </a:cxn>
                </a:cxnLst>
                <a:rect l="0" t="0" r="r" b="b"/>
                <a:pathLst>
                  <a:path w="338" h="113">
                    <a:moveTo>
                      <a:pt x="208" y="2"/>
                    </a:moveTo>
                    <a:cubicBezTo>
                      <a:pt x="155" y="4"/>
                      <a:pt x="37" y="48"/>
                      <a:pt x="0" y="113"/>
                    </a:cubicBezTo>
                    <a:cubicBezTo>
                      <a:pt x="85" y="56"/>
                      <a:pt x="141" y="28"/>
                      <a:pt x="184" y="19"/>
                    </a:cubicBezTo>
                    <a:cubicBezTo>
                      <a:pt x="217" y="15"/>
                      <a:pt x="217" y="18"/>
                      <a:pt x="338" y="22"/>
                    </a:cubicBezTo>
                    <a:cubicBezTo>
                      <a:pt x="338" y="22"/>
                      <a:pt x="296" y="0"/>
                      <a:pt x="208" y="2"/>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04" name="Freeform 195"/>
              <p:cNvSpPr>
                <a:spLocks/>
              </p:cNvSpPr>
              <p:nvPr/>
            </p:nvSpPr>
            <p:spPr bwMode="auto">
              <a:xfrm>
                <a:off x="3484" y="3507"/>
                <a:ext cx="45" cy="26"/>
              </a:xfrm>
              <a:custGeom>
                <a:avLst/>
                <a:gdLst>
                  <a:gd name="T0" fmla="*/ 19 w 19"/>
                  <a:gd name="T1" fmla="*/ 0 h 11"/>
                  <a:gd name="T2" fmla="*/ 0 w 19"/>
                  <a:gd name="T3" fmla="*/ 11 h 11"/>
                  <a:gd name="T4" fmla="*/ 19 w 19"/>
                  <a:gd name="T5" fmla="*/ 0 h 11"/>
                </a:gdLst>
                <a:ahLst/>
                <a:cxnLst>
                  <a:cxn ang="0">
                    <a:pos x="T0" y="T1"/>
                  </a:cxn>
                  <a:cxn ang="0">
                    <a:pos x="T2" y="T3"/>
                  </a:cxn>
                  <a:cxn ang="0">
                    <a:pos x="T4" y="T5"/>
                  </a:cxn>
                </a:cxnLst>
                <a:rect l="0" t="0" r="r" b="b"/>
                <a:pathLst>
                  <a:path w="19" h="11">
                    <a:moveTo>
                      <a:pt x="19" y="0"/>
                    </a:moveTo>
                    <a:cubicBezTo>
                      <a:pt x="13" y="3"/>
                      <a:pt x="7" y="6"/>
                      <a:pt x="0" y="11"/>
                    </a:cubicBezTo>
                    <a:cubicBezTo>
                      <a:pt x="0" y="11"/>
                      <a:pt x="7" y="7"/>
                      <a:pt x="19"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05" name="Freeform 196"/>
              <p:cNvSpPr>
                <a:spLocks/>
              </p:cNvSpPr>
              <p:nvPr/>
            </p:nvSpPr>
            <p:spPr bwMode="auto">
              <a:xfrm>
                <a:off x="3456" y="937"/>
                <a:ext cx="940" cy="2570"/>
              </a:xfrm>
              <a:custGeom>
                <a:avLst/>
                <a:gdLst>
                  <a:gd name="T0" fmla="*/ 0 w 398"/>
                  <a:gd name="T1" fmla="*/ 0 h 1088"/>
                  <a:gd name="T2" fmla="*/ 194 w 398"/>
                  <a:gd name="T3" fmla="*/ 319 h 1088"/>
                  <a:gd name="T4" fmla="*/ 31 w 398"/>
                  <a:gd name="T5" fmla="*/ 1088 h 1088"/>
                  <a:gd name="T6" fmla="*/ 108 w 398"/>
                  <a:gd name="T7" fmla="*/ 1040 h 1088"/>
                  <a:gd name="T8" fmla="*/ 264 w 398"/>
                  <a:gd name="T9" fmla="*/ 353 h 1088"/>
                  <a:gd name="T10" fmla="*/ 0 w 398"/>
                  <a:gd name="T11" fmla="*/ 0 h 1088"/>
                </a:gdLst>
                <a:ahLst/>
                <a:cxnLst>
                  <a:cxn ang="0">
                    <a:pos x="T0" y="T1"/>
                  </a:cxn>
                  <a:cxn ang="0">
                    <a:pos x="T2" y="T3"/>
                  </a:cxn>
                  <a:cxn ang="0">
                    <a:pos x="T4" y="T5"/>
                  </a:cxn>
                  <a:cxn ang="0">
                    <a:pos x="T6" y="T7"/>
                  </a:cxn>
                  <a:cxn ang="0">
                    <a:pos x="T8" y="T9"/>
                  </a:cxn>
                  <a:cxn ang="0">
                    <a:pos x="T10" y="T11"/>
                  </a:cxn>
                </a:cxnLst>
                <a:rect l="0" t="0" r="r" b="b"/>
                <a:pathLst>
                  <a:path w="398" h="1088">
                    <a:moveTo>
                      <a:pt x="0" y="0"/>
                    </a:moveTo>
                    <a:cubicBezTo>
                      <a:pt x="0" y="0"/>
                      <a:pt x="160" y="162"/>
                      <a:pt x="194" y="319"/>
                    </a:cubicBezTo>
                    <a:cubicBezTo>
                      <a:pt x="309" y="847"/>
                      <a:pt x="99" y="1041"/>
                      <a:pt x="31" y="1088"/>
                    </a:cubicBezTo>
                    <a:cubicBezTo>
                      <a:pt x="108" y="1040"/>
                      <a:pt x="108" y="1040"/>
                      <a:pt x="108" y="1040"/>
                    </a:cubicBezTo>
                    <a:cubicBezTo>
                      <a:pt x="108" y="1040"/>
                      <a:pt x="398" y="980"/>
                      <a:pt x="264" y="353"/>
                    </a:cubicBezTo>
                    <a:cubicBezTo>
                      <a:pt x="233" y="214"/>
                      <a:pt x="128" y="20"/>
                      <a:pt x="0"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06" name="Freeform 197"/>
              <p:cNvSpPr>
                <a:spLocks/>
              </p:cNvSpPr>
              <p:nvPr/>
            </p:nvSpPr>
            <p:spPr bwMode="auto">
              <a:xfrm>
                <a:off x="2825" y="1060"/>
                <a:ext cx="877" cy="2553"/>
              </a:xfrm>
              <a:custGeom>
                <a:avLst/>
                <a:gdLst>
                  <a:gd name="T0" fmla="*/ 144 w 371"/>
                  <a:gd name="T1" fmla="*/ 0 h 1081"/>
                  <a:gd name="T2" fmla="*/ 203 w 371"/>
                  <a:gd name="T3" fmla="*/ 302 h 1081"/>
                  <a:gd name="T4" fmla="*/ 0 w 371"/>
                  <a:gd name="T5" fmla="*/ 1051 h 1081"/>
                  <a:gd name="T6" fmla="*/ 98 w 371"/>
                  <a:gd name="T7" fmla="*/ 1081 h 1081"/>
                  <a:gd name="T8" fmla="*/ 277 w 371"/>
                  <a:gd name="T9" fmla="*/ 270 h 1081"/>
                  <a:gd name="T10" fmla="*/ 144 w 371"/>
                  <a:gd name="T11" fmla="*/ 0 h 1081"/>
                </a:gdLst>
                <a:ahLst/>
                <a:cxnLst>
                  <a:cxn ang="0">
                    <a:pos x="T0" y="T1"/>
                  </a:cxn>
                  <a:cxn ang="0">
                    <a:pos x="T2" y="T3"/>
                  </a:cxn>
                  <a:cxn ang="0">
                    <a:pos x="T4" y="T5"/>
                  </a:cxn>
                  <a:cxn ang="0">
                    <a:pos x="T6" y="T7"/>
                  </a:cxn>
                  <a:cxn ang="0">
                    <a:pos x="T8" y="T9"/>
                  </a:cxn>
                  <a:cxn ang="0">
                    <a:pos x="T10" y="T11"/>
                  </a:cxn>
                </a:cxnLst>
                <a:rect l="0" t="0" r="r" b="b"/>
                <a:pathLst>
                  <a:path w="371" h="1081">
                    <a:moveTo>
                      <a:pt x="144" y="0"/>
                    </a:moveTo>
                    <a:cubicBezTo>
                      <a:pt x="144" y="0"/>
                      <a:pt x="195" y="176"/>
                      <a:pt x="203" y="302"/>
                    </a:cubicBezTo>
                    <a:cubicBezTo>
                      <a:pt x="238" y="809"/>
                      <a:pt x="0" y="1051"/>
                      <a:pt x="0" y="1051"/>
                    </a:cubicBezTo>
                    <a:cubicBezTo>
                      <a:pt x="98" y="1081"/>
                      <a:pt x="98" y="1081"/>
                      <a:pt x="98" y="1081"/>
                    </a:cubicBezTo>
                    <a:cubicBezTo>
                      <a:pt x="98" y="1081"/>
                      <a:pt x="371" y="844"/>
                      <a:pt x="277" y="270"/>
                    </a:cubicBezTo>
                    <a:cubicBezTo>
                      <a:pt x="250" y="109"/>
                      <a:pt x="144" y="0"/>
                      <a:pt x="144"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07" name="Freeform 198"/>
              <p:cNvSpPr>
                <a:spLocks/>
              </p:cNvSpPr>
              <p:nvPr/>
            </p:nvSpPr>
            <p:spPr bwMode="auto">
              <a:xfrm>
                <a:off x="2294" y="-34"/>
                <a:ext cx="340" cy="123"/>
              </a:xfrm>
              <a:custGeom>
                <a:avLst/>
                <a:gdLst>
                  <a:gd name="T0" fmla="*/ 92 w 144"/>
                  <a:gd name="T1" fmla="*/ 42 h 52"/>
                  <a:gd name="T2" fmla="*/ 0 w 144"/>
                  <a:gd name="T3" fmla="*/ 3 h 52"/>
                  <a:gd name="T4" fmla="*/ 8 w 144"/>
                  <a:gd name="T5" fmla="*/ 17 h 52"/>
                  <a:gd name="T6" fmla="*/ 85 w 144"/>
                  <a:gd name="T7" fmla="*/ 52 h 52"/>
                  <a:gd name="T8" fmla="*/ 144 w 144"/>
                  <a:gd name="T9" fmla="*/ 15 h 52"/>
                  <a:gd name="T10" fmla="*/ 137 w 144"/>
                  <a:gd name="T11" fmla="*/ 0 h 52"/>
                  <a:gd name="T12" fmla="*/ 92 w 144"/>
                  <a:gd name="T13" fmla="*/ 42 h 52"/>
                </a:gdLst>
                <a:ahLst/>
                <a:cxnLst>
                  <a:cxn ang="0">
                    <a:pos x="T0" y="T1"/>
                  </a:cxn>
                  <a:cxn ang="0">
                    <a:pos x="T2" y="T3"/>
                  </a:cxn>
                  <a:cxn ang="0">
                    <a:pos x="T4" y="T5"/>
                  </a:cxn>
                  <a:cxn ang="0">
                    <a:pos x="T6" y="T7"/>
                  </a:cxn>
                  <a:cxn ang="0">
                    <a:pos x="T8" y="T9"/>
                  </a:cxn>
                  <a:cxn ang="0">
                    <a:pos x="T10" y="T11"/>
                  </a:cxn>
                  <a:cxn ang="0">
                    <a:pos x="T12" y="T13"/>
                  </a:cxn>
                </a:cxnLst>
                <a:rect l="0" t="0" r="r" b="b"/>
                <a:pathLst>
                  <a:path w="144" h="52">
                    <a:moveTo>
                      <a:pt x="92" y="42"/>
                    </a:moveTo>
                    <a:cubicBezTo>
                      <a:pt x="47" y="44"/>
                      <a:pt x="0" y="3"/>
                      <a:pt x="0" y="3"/>
                    </a:cubicBezTo>
                    <a:cubicBezTo>
                      <a:pt x="8" y="17"/>
                      <a:pt x="8" y="17"/>
                      <a:pt x="8" y="17"/>
                    </a:cubicBezTo>
                    <a:cubicBezTo>
                      <a:pt x="8" y="17"/>
                      <a:pt x="25" y="52"/>
                      <a:pt x="85" y="52"/>
                    </a:cubicBezTo>
                    <a:cubicBezTo>
                      <a:pt x="124" y="52"/>
                      <a:pt x="138" y="28"/>
                      <a:pt x="144" y="15"/>
                    </a:cubicBezTo>
                    <a:cubicBezTo>
                      <a:pt x="144" y="12"/>
                      <a:pt x="137" y="0"/>
                      <a:pt x="137" y="0"/>
                    </a:cubicBezTo>
                    <a:cubicBezTo>
                      <a:pt x="137" y="0"/>
                      <a:pt x="129" y="41"/>
                      <a:pt x="92" y="42"/>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08" name="Freeform 199"/>
              <p:cNvSpPr>
                <a:spLocks/>
              </p:cNvSpPr>
              <p:nvPr/>
            </p:nvSpPr>
            <p:spPr bwMode="auto">
              <a:xfrm>
                <a:off x="513" y="772"/>
                <a:ext cx="3831" cy="2813"/>
              </a:xfrm>
              <a:custGeom>
                <a:avLst/>
                <a:gdLst>
                  <a:gd name="T0" fmla="*/ 1527 w 1622"/>
                  <a:gd name="T1" fmla="*/ 442 h 1191"/>
                  <a:gd name="T2" fmla="*/ 1393 w 1622"/>
                  <a:gd name="T3" fmla="*/ 165 h 1191"/>
                  <a:gd name="T4" fmla="*/ 1233 w 1622"/>
                  <a:gd name="T5" fmla="*/ 61 h 1191"/>
                  <a:gd name="T6" fmla="*/ 1485 w 1622"/>
                  <a:gd name="T7" fmla="*/ 347 h 1191"/>
                  <a:gd name="T8" fmla="*/ 1495 w 1622"/>
                  <a:gd name="T9" fmla="*/ 984 h 1191"/>
                  <a:gd name="T10" fmla="*/ 1352 w 1622"/>
                  <a:gd name="T11" fmla="*/ 1097 h 1191"/>
                  <a:gd name="T12" fmla="*/ 1145 w 1622"/>
                  <a:gd name="T13" fmla="*/ 1144 h 1191"/>
                  <a:gd name="T14" fmla="*/ 1150 w 1622"/>
                  <a:gd name="T15" fmla="*/ 1135 h 1191"/>
                  <a:gd name="T16" fmla="*/ 1264 w 1622"/>
                  <a:gd name="T17" fmla="*/ 380 h 1191"/>
                  <a:gd name="T18" fmla="*/ 1095 w 1622"/>
                  <a:gd name="T19" fmla="*/ 106 h 1191"/>
                  <a:gd name="T20" fmla="*/ 1257 w 1622"/>
                  <a:gd name="T21" fmla="*/ 444 h 1191"/>
                  <a:gd name="T22" fmla="*/ 1108 w 1622"/>
                  <a:gd name="T23" fmla="*/ 1149 h 1191"/>
                  <a:gd name="T24" fmla="*/ 1091 w 1622"/>
                  <a:gd name="T25" fmla="*/ 1150 h 1191"/>
                  <a:gd name="T26" fmla="*/ 799 w 1622"/>
                  <a:gd name="T27" fmla="*/ 1154 h 1191"/>
                  <a:gd name="T28" fmla="*/ 634 w 1622"/>
                  <a:gd name="T29" fmla="*/ 1150 h 1191"/>
                  <a:gd name="T30" fmla="*/ 511 w 1622"/>
                  <a:gd name="T31" fmla="*/ 284 h 1191"/>
                  <a:gd name="T32" fmla="*/ 698 w 1622"/>
                  <a:gd name="T33" fmla="*/ 60 h 1191"/>
                  <a:gd name="T34" fmla="*/ 476 w 1622"/>
                  <a:gd name="T35" fmla="*/ 289 h 1191"/>
                  <a:gd name="T36" fmla="*/ 586 w 1622"/>
                  <a:gd name="T37" fmla="*/ 1146 h 1191"/>
                  <a:gd name="T38" fmla="*/ 449 w 1622"/>
                  <a:gd name="T39" fmla="*/ 1113 h 1191"/>
                  <a:gd name="T40" fmla="*/ 236 w 1622"/>
                  <a:gd name="T41" fmla="*/ 986 h 1191"/>
                  <a:gd name="T42" fmla="*/ 94 w 1622"/>
                  <a:gd name="T43" fmla="*/ 801 h 1191"/>
                  <a:gd name="T44" fmla="*/ 39 w 1622"/>
                  <a:gd name="T45" fmla="*/ 558 h 1191"/>
                  <a:gd name="T46" fmla="*/ 132 w 1622"/>
                  <a:gd name="T47" fmla="*/ 192 h 1191"/>
                  <a:gd name="T48" fmla="*/ 376 w 1622"/>
                  <a:gd name="T49" fmla="*/ 33 h 1191"/>
                  <a:gd name="T50" fmla="*/ 200 w 1622"/>
                  <a:gd name="T51" fmla="*/ 55 h 1191"/>
                  <a:gd name="T52" fmla="*/ 57 w 1622"/>
                  <a:gd name="T53" fmla="*/ 273 h 1191"/>
                  <a:gd name="T54" fmla="*/ 30 w 1622"/>
                  <a:gd name="T55" fmla="*/ 694 h 1191"/>
                  <a:gd name="T56" fmla="*/ 198 w 1622"/>
                  <a:gd name="T57" fmla="*/ 987 h 1191"/>
                  <a:gd name="T58" fmla="*/ 195 w 1622"/>
                  <a:gd name="T59" fmla="*/ 989 h 1191"/>
                  <a:gd name="T60" fmla="*/ 482 w 1622"/>
                  <a:gd name="T61" fmla="*/ 1154 h 1191"/>
                  <a:gd name="T62" fmla="*/ 860 w 1622"/>
                  <a:gd name="T63" fmla="*/ 1187 h 1191"/>
                  <a:gd name="T64" fmla="*/ 1168 w 1622"/>
                  <a:gd name="T65" fmla="*/ 1174 h 1191"/>
                  <a:gd name="T66" fmla="*/ 1442 w 1622"/>
                  <a:gd name="T67" fmla="*/ 1093 h 1191"/>
                  <a:gd name="T68" fmla="*/ 1604 w 1622"/>
                  <a:gd name="T69" fmla="*/ 833 h 1191"/>
                  <a:gd name="T70" fmla="*/ 1622 w 1622"/>
                  <a:gd name="T71" fmla="*/ 741 h 1191"/>
                  <a:gd name="T72" fmla="*/ 1546 w 1622"/>
                  <a:gd name="T73" fmla="*/ 896 h 1191"/>
                  <a:gd name="T74" fmla="*/ 1527 w 1622"/>
                  <a:gd name="T75" fmla="*/ 442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22" h="1191">
                    <a:moveTo>
                      <a:pt x="1527" y="442"/>
                    </a:moveTo>
                    <a:cubicBezTo>
                      <a:pt x="1480" y="276"/>
                      <a:pt x="1430" y="209"/>
                      <a:pt x="1393" y="165"/>
                    </a:cubicBezTo>
                    <a:cubicBezTo>
                      <a:pt x="1357" y="122"/>
                      <a:pt x="1294" y="69"/>
                      <a:pt x="1233" y="61"/>
                    </a:cubicBezTo>
                    <a:cubicBezTo>
                      <a:pt x="1327" y="108"/>
                      <a:pt x="1422" y="171"/>
                      <a:pt x="1485" y="347"/>
                    </a:cubicBezTo>
                    <a:cubicBezTo>
                      <a:pt x="1593" y="651"/>
                      <a:pt x="1531" y="888"/>
                      <a:pt x="1495" y="984"/>
                    </a:cubicBezTo>
                    <a:cubicBezTo>
                      <a:pt x="1459" y="1034"/>
                      <a:pt x="1425" y="1075"/>
                      <a:pt x="1352" y="1097"/>
                    </a:cubicBezTo>
                    <a:cubicBezTo>
                      <a:pt x="1295" y="1116"/>
                      <a:pt x="1208" y="1134"/>
                      <a:pt x="1145" y="1144"/>
                    </a:cubicBezTo>
                    <a:cubicBezTo>
                      <a:pt x="1147" y="1140"/>
                      <a:pt x="1148" y="1138"/>
                      <a:pt x="1150" y="1135"/>
                    </a:cubicBezTo>
                    <a:cubicBezTo>
                      <a:pt x="1191" y="1060"/>
                      <a:pt x="1363" y="760"/>
                      <a:pt x="1264" y="380"/>
                    </a:cubicBezTo>
                    <a:cubicBezTo>
                      <a:pt x="1219" y="210"/>
                      <a:pt x="1140" y="119"/>
                      <a:pt x="1095" y="106"/>
                    </a:cubicBezTo>
                    <a:cubicBezTo>
                      <a:pt x="1136" y="132"/>
                      <a:pt x="1242" y="294"/>
                      <a:pt x="1257" y="444"/>
                    </a:cubicBezTo>
                    <a:cubicBezTo>
                      <a:pt x="1293" y="828"/>
                      <a:pt x="1153" y="1078"/>
                      <a:pt x="1108" y="1149"/>
                    </a:cubicBezTo>
                    <a:cubicBezTo>
                      <a:pt x="1102" y="1149"/>
                      <a:pt x="1096" y="1150"/>
                      <a:pt x="1091" y="1150"/>
                    </a:cubicBezTo>
                    <a:cubicBezTo>
                      <a:pt x="1035" y="1154"/>
                      <a:pt x="885" y="1154"/>
                      <a:pt x="799" y="1154"/>
                    </a:cubicBezTo>
                    <a:cubicBezTo>
                      <a:pt x="759" y="1154"/>
                      <a:pt x="697" y="1154"/>
                      <a:pt x="634" y="1150"/>
                    </a:cubicBezTo>
                    <a:cubicBezTo>
                      <a:pt x="573" y="1077"/>
                      <a:pt x="412" y="826"/>
                      <a:pt x="511" y="284"/>
                    </a:cubicBezTo>
                    <a:cubicBezTo>
                      <a:pt x="532" y="166"/>
                      <a:pt x="698" y="60"/>
                      <a:pt x="698" y="60"/>
                    </a:cubicBezTo>
                    <a:cubicBezTo>
                      <a:pt x="698" y="60"/>
                      <a:pt x="544" y="51"/>
                      <a:pt x="476" y="289"/>
                    </a:cubicBezTo>
                    <a:cubicBezTo>
                      <a:pt x="396" y="865"/>
                      <a:pt x="529" y="1057"/>
                      <a:pt x="586" y="1146"/>
                    </a:cubicBezTo>
                    <a:cubicBezTo>
                      <a:pt x="533" y="1139"/>
                      <a:pt x="482" y="1130"/>
                      <a:pt x="449" y="1113"/>
                    </a:cubicBezTo>
                    <a:cubicBezTo>
                      <a:pt x="386" y="1083"/>
                      <a:pt x="282" y="1017"/>
                      <a:pt x="236" y="986"/>
                    </a:cubicBezTo>
                    <a:cubicBezTo>
                      <a:pt x="165" y="926"/>
                      <a:pt x="107" y="850"/>
                      <a:pt x="94" y="801"/>
                    </a:cubicBezTo>
                    <a:cubicBezTo>
                      <a:pt x="77" y="733"/>
                      <a:pt x="39" y="665"/>
                      <a:pt x="39" y="558"/>
                    </a:cubicBezTo>
                    <a:cubicBezTo>
                      <a:pt x="39" y="452"/>
                      <a:pt x="73" y="324"/>
                      <a:pt x="132" y="192"/>
                    </a:cubicBezTo>
                    <a:cubicBezTo>
                      <a:pt x="193" y="60"/>
                      <a:pt x="329" y="43"/>
                      <a:pt x="376" y="33"/>
                    </a:cubicBezTo>
                    <a:cubicBezTo>
                      <a:pt x="356" y="0"/>
                      <a:pt x="244" y="29"/>
                      <a:pt x="200" y="55"/>
                    </a:cubicBezTo>
                    <a:cubicBezTo>
                      <a:pt x="158" y="81"/>
                      <a:pt x="103" y="166"/>
                      <a:pt x="57" y="273"/>
                    </a:cubicBezTo>
                    <a:cubicBezTo>
                      <a:pt x="9" y="379"/>
                      <a:pt x="0" y="490"/>
                      <a:pt x="30" y="694"/>
                    </a:cubicBezTo>
                    <a:cubicBezTo>
                      <a:pt x="50" y="827"/>
                      <a:pt x="138" y="931"/>
                      <a:pt x="198" y="987"/>
                    </a:cubicBezTo>
                    <a:cubicBezTo>
                      <a:pt x="195" y="989"/>
                      <a:pt x="195" y="989"/>
                      <a:pt x="195" y="989"/>
                    </a:cubicBezTo>
                    <a:cubicBezTo>
                      <a:pt x="195" y="989"/>
                      <a:pt x="333" y="1123"/>
                      <a:pt x="482" y="1154"/>
                    </a:cubicBezTo>
                    <a:cubicBezTo>
                      <a:pt x="634" y="1187"/>
                      <a:pt x="774" y="1187"/>
                      <a:pt x="860" y="1187"/>
                    </a:cubicBezTo>
                    <a:cubicBezTo>
                      <a:pt x="945" y="1187"/>
                      <a:pt x="1074" y="1191"/>
                      <a:pt x="1168" y="1174"/>
                    </a:cubicBezTo>
                    <a:cubicBezTo>
                      <a:pt x="1262" y="1157"/>
                      <a:pt x="1403" y="1134"/>
                      <a:pt x="1442" y="1093"/>
                    </a:cubicBezTo>
                    <a:cubicBezTo>
                      <a:pt x="1480" y="1053"/>
                      <a:pt x="1540" y="1013"/>
                      <a:pt x="1604" y="833"/>
                    </a:cubicBezTo>
                    <a:cubicBezTo>
                      <a:pt x="1622" y="785"/>
                      <a:pt x="1622" y="741"/>
                      <a:pt x="1622" y="741"/>
                    </a:cubicBezTo>
                    <a:cubicBezTo>
                      <a:pt x="1622" y="741"/>
                      <a:pt x="1583" y="826"/>
                      <a:pt x="1546" y="896"/>
                    </a:cubicBezTo>
                    <a:cubicBezTo>
                      <a:pt x="1570" y="796"/>
                      <a:pt x="1581" y="643"/>
                      <a:pt x="1527" y="442"/>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09" name="Freeform 214"/>
              <p:cNvSpPr>
                <a:spLocks/>
              </p:cNvSpPr>
              <p:nvPr/>
            </p:nvSpPr>
            <p:spPr bwMode="auto">
              <a:xfrm>
                <a:off x="1408" y="1313"/>
                <a:ext cx="4828" cy="3361"/>
              </a:xfrm>
              <a:custGeom>
                <a:avLst/>
                <a:gdLst>
                  <a:gd name="T0" fmla="*/ 1990 w 2044"/>
                  <a:gd name="T1" fmla="*/ 928 h 1423"/>
                  <a:gd name="T2" fmla="*/ 1718 w 2044"/>
                  <a:gd name="T3" fmla="*/ 486 h 1423"/>
                  <a:gd name="T4" fmla="*/ 1530 w 2044"/>
                  <a:gd name="T5" fmla="*/ 423 h 1423"/>
                  <a:gd name="T6" fmla="*/ 1349 w 2044"/>
                  <a:gd name="T7" fmla="*/ 302 h 1423"/>
                  <a:gd name="T8" fmla="*/ 1121 w 2044"/>
                  <a:gd name="T9" fmla="*/ 283 h 1423"/>
                  <a:gd name="T10" fmla="*/ 1122 w 2044"/>
                  <a:gd name="T11" fmla="*/ 200 h 1423"/>
                  <a:gd name="T12" fmla="*/ 1237 w 2044"/>
                  <a:gd name="T13" fmla="*/ 260 h 1423"/>
                  <a:gd name="T14" fmla="*/ 1158 w 2044"/>
                  <a:gd name="T15" fmla="*/ 20 h 1423"/>
                  <a:gd name="T16" fmla="*/ 924 w 2044"/>
                  <a:gd name="T17" fmla="*/ 101 h 1423"/>
                  <a:gd name="T18" fmla="*/ 867 w 2044"/>
                  <a:gd name="T19" fmla="*/ 299 h 1423"/>
                  <a:gd name="T20" fmla="*/ 541 w 2044"/>
                  <a:gd name="T21" fmla="*/ 476 h 1423"/>
                  <a:gd name="T22" fmla="*/ 113 w 2044"/>
                  <a:gd name="T23" fmla="*/ 829 h 1423"/>
                  <a:gd name="T24" fmla="*/ 82 w 2044"/>
                  <a:gd name="T25" fmla="*/ 1423 h 1423"/>
                  <a:gd name="T26" fmla="*/ 1980 w 2044"/>
                  <a:gd name="T27" fmla="*/ 1423 h 1423"/>
                  <a:gd name="T28" fmla="*/ 2011 w 2044"/>
                  <a:gd name="T29" fmla="*/ 1347 h 1423"/>
                  <a:gd name="T30" fmla="*/ 1990 w 2044"/>
                  <a:gd name="T31" fmla="*/ 928 h 1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4" h="1423">
                    <a:moveTo>
                      <a:pt x="1990" y="928"/>
                    </a:moveTo>
                    <a:cubicBezTo>
                      <a:pt x="1943" y="663"/>
                      <a:pt x="1807" y="536"/>
                      <a:pt x="1718" y="486"/>
                    </a:cubicBezTo>
                    <a:cubicBezTo>
                      <a:pt x="1649" y="448"/>
                      <a:pt x="1530" y="423"/>
                      <a:pt x="1530" y="423"/>
                    </a:cubicBezTo>
                    <a:cubicBezTo>
                      <a:pt x="1530" y="423"/>
                      <a:pt x="1437" y="338"/>
                      <a:pt x="1349" y="302"/>
                    </a:cubicBezTo>
                    <a:cubicBezTo>
                      <a:pt x="1258" y="265"/>
                      <a:pt x="1121" y="283"/>
                      <a:pt x="1121" y="283"/>
                    </a:cubicBezTo>
                    <a:cubicBezTo>
                      <a:pt x="1117" y="263"/>
                      <a:pt x="1101" y="228"/>
                      <a:pt x="1122" y="200"/>
                    </a:cubicBezTo>
                    <a:cubicBezTo>
                      <a:pt x="1140" y="180"/>
                      <a:pt x="1216" y="243"/>
                      <a:pt x="1237" y="260"/>
                    </a:cubicBezTo>
                    <a:cubicBezTo>
                      <a:pt x="1294" y="111"/>
                      <a:pt x="1186" y="28"/>
                      <a:pt x="1158" y="20"/>
                    </a:cubicBezTo>
                    <a:cubicBezTo>
                      <a:pt x="1070" y="0"/>
                      <a:pt x="989" y="41"/>
                      <a:pt x="924" y="101"/>
                    </a:cubicBezTo>
                    <a:cubicBezTo>
                      <a:pt x="891" y="162"/>
                      <a:pt x="876" y="204"/>
                      <a:pt x="867" y="299"/>
                    </a:cubicBezTo>
                    <a:cubicBezTo>
                      <a:pt x="711" y="300"/>
                      <a:pt x="592" y="388"/>
                      <a:pt x="541" y="476"/>
                    </a:cubicBezTo>
                    <a:cubicBezTo>
                      <a:pt x="403" y="465"/>
                      <a:pt x="208" y="588"/>
                      <a:pt x="113" y="829"/>
                    </a:cubicBezTo>
                    <a:cubicBezTo>
                      <a:pt x="0" y="1111"/>
                      <a:pt x="29" y="1283"/>
                      <a:pt x="82" y="1423"/>
                    </a:cubicBezTo>
                    <a:cubicBezTo>
                      <a:pt x="1980" y="1423"/>
                      <a:pt x="1980" y="1423"/>
                      <a:pt x="1980" y="1423"/>
                    </a:cubicBezTo>
                    <a:cubicBezTo>
                      <a:pt x="1993" y="1397"/>
                      <a:pt x="2003" y="1371"/>
                      <a:pt x="2011" y="1347"/>
                    </a:cubicBezTo>
                    <a:cubicBezTo>
                      <a:pt x="2044" y="1247"/>
                      <a:pt x="2030" y="1158"/>
                      <a:pt x="1990" y="928"/>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10" name="Freeform 215"/>
              <p:cNvSpPr>
                <a:spLocks/>
              </p:cNvSpPr>
              <p:nvPr/>
            </p:nvSpPr>
            <p:spPr bwMode="auto">
              <a:xfrm>
                <a:off x="1559" y="2099"/>
                <a:ext cx="4424" cy="2575"/>
              </a:xfrm>
              <a:custGeom>
                <a:avLst/>
                <a:gdLst>
                  <a:gd name="T0" fmla="*/ 1869 w 1873"/>
                  <a:gd name="T1" fmla="*/ 755 h 1090"/>
                  <a:gd name="T2" fmla="*/ 1488 w 1873"/>
                  <a:gd name="T3" fmla="*/ 173 h 1090"/>
                  <a:gd name="T4" fmla="*/ 1203 w 1873"/>
                  <a:gd name="T5" fmla="*/ 61 h 1090"/>
                  <a:gd name="T6" fmla="*/ 522 w 1873"/>
                  <a:gd name="T7" fmla="*/ 198 h 1090"/>
                  <a:gd name="T8" fmla="*/ 148 w 1873"/>
                  <a:gd name="T9" fmla="*/ 1090 h 1090"/>
                  <a:gd name="T10" fmla="*/ 1801 w 1873"/>
                  <a:gd name="T11" fmla="*/ 1090 h 1090"/>
                  <a:gd name="T12" fmla="*/ 1869 w 1873"/>
                  <a:gd name="T13" fmla="*/ 755 h 1090"/>
                </a:gdLst>
                <a:ahLst/>
                <a:cxnLst>
                  <a:cxn ang="0">
                    <a:pos x="T0" y="T1"/>
                  </a:cxn>
                  <a:cxn ang="0">
                    <a:pos x="T2" y="T3"/>
                  </a:cxn>
                  <a:cxn ang="0">
                    <a:pos x="T4" y="T5"/>
                  </a:cxn>
                  <a:cxn ang="0">
                    <a:pos x="T6" y="T7"/>
                  </a:cxn>
                  <a:cxn ang="0">
                    <a:pos x="T8" y="T9"/>
                  </a:cxn>
                  <a:cxn ang="0">
                    <a:pos x="T10" y="T11"/>
                  </a:cxn>
                  <a:cxn ang="0">
                    <a:pos x="T12" y="T13"/>
                  </a:cxn>
                </a:cxnLst>
                <a:rect l="0" t="0" r="r" b="b"/>
                <a:pathLst>
                  <a:path w="1873" h="1090">
                    <a:moveTo>
                      <a:pt x="1869" y="755"/>
                    </a:moveTo>
                    <a:cubicBezTo>
                      <a:pt x="1836" y="220"/>
                      <a:pt x="1488" y="173"/>
                      <a:pt x="1488" y="173"/>
                    </a:cubicBezTo>
                    <a:cubicBezTo>
                      <a:pt x="1488" y="173"/>
                      <a:pt x="1403" y="105"/>
                      <a:pt x="1203" y="61"/>
                    </a:cubicBezTo>
                    <a:cubicBezTo>
                      <a:pt x="996" y="14"/>
                      <a:pt x="674" y="0"/>
                      <a:pt x="522" y="198"/>
                    </a:cubicBezTo>
                    <a:cubicBezTo>
                      <a:pt x="173" y="191"/>
                      <a:pt x="0" y="727"/>
                      <a:pt x="148" y="1090"/>
                    </a:cubicBezTo>
                    <a:cubicBezTo>
                      <a:pt x="1801" y="1090"/>
                      <a:pt x="1801" y="1090"/>
                      <a:pt x="1801" y="1090"/>
                    </a:cubicBezTo>
                    <a:cubicBezTo>
                      <a:pt x="1848" y="1003"/>
                      <a:pt x="1873" y="893"/>
                      <a:pt x="1869" y="755"/>
                    </a:cubicBezTo>
                    <a:close/>
                  </a:path>
                </a:pathLst>
              </a:custGeom>
              <a:solidFill>
                <a:srgbClr val="EE9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11" name="Freeform 216"/>
              <p:cNvSpPr>
                <a:spLocks/>
              </p:cNvSpPr>
              <p:nvPr/>
            </p:nvSpPr>
            <p:spPr bwMode="auto">
              <a:xfrm>
                <a:off x="2761" y="1407"/>
                <a:ext cx="2079" cy="1236"/>
              </a:xfrm>
              <a:custGeom>
                <a:avLst/>
                <a:gdLst>
                  <a:gd name="T0" fmla="*/ 880 w 880"/>
                  <a:gd name="T1" fmla="*/ 407 h 523"/>
                  <a:gd name="T2" fmla="*/ 509 w 880"/>
                  <a:gd name="T3" fmla="*/ 296 h 523"/>
                  <a:gd name="T4" fmla="*/ 646 w 880"/>
                  <a:gd name="T5" fmla="*/ 171 h 523"/>
                  <a:gd name="T6" fmla="*/ 569 w 880"/>
                  <a:gd name="T7" fmla="*/ 15 h 523"/>
                  <a:gd name="T8" fmla="*/ 377 w 880"/>
                  <a:gd name="T9" fmla="*/ 94 h 523"/>
                  <a:gd name="T10" fmla="*/ 346 w 880"/>
                  <a:gd name="T11" fmla="*/ 300 h 523"/>
                  <a:gd name="T12" fmla="*/ 168 w 880"/>
                  <a:gd name="T13" fmla="*/ 330 h 523"/>
                  <a:gd name="T14" fmla="*/ 0 w 880"/>
                  <a:gd name="T15" fmla="*/ 478 h 523"/>
                  <a:gd name="T16" fmla="*/ 248 w 880"/>
                  <a:gd name="T17" fmla="*/ 393 h 523"/>
                  <a:gd name="T18" fmla="*/ 283 w 880"/>
                  <a:gd name="T19" fmla="*/ 523 h 523"/>
                  <a:gd name="T20" fmla="*/ 486 w 880"/>
                  <a:gd name="T21" fmla="*/ 408 h 523"/>
                  <a:gd name="T22" fmla="*/ 722 w 880"/>
                  <a:gd name="T23" fmla="*/ 468 h 523"/>
                  <a:gd name="T24" fmla="*/ 681 w 880"/>
                  <a:gd name="T25" fmla="*/ 367 h 523"/>
                  <a:gd name="T26" fmla="*/ 880 w 880"/>
                  <a:gd name="T27" fmla="*/ 407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80" h="523">
                    <a:moveTo>
                      <a:pt x="880" y="407"/>
                    </a:moveTo>
                    <a:cubicBezTo>
                      <a:pt x="734" y="247"/>
                      <a:pt x="580" y="296"/>
                      <a:pt x="509" y="296"/>
                    </a:cubicBezTo>
                    <a:cubicBezTo>
                      <a:pt x="428" y="176"/>
                      <a:pt x="546" y="47"/>
                      <a:pt x="646" y="171"/>
                    </a:cubicBezTo>
                    <a:cubicBezTo>
                      <a:pt x="673" y="105"/>
                      <a:pt x="636" y="30"/>
                      <a:pt x="569" y="15"/>
                    </a:cubicBezTo>
                    <a:cubicBezTo>
                      <a:pt x="501" y="0"/>
                      <a:pt x="424" y="19"/>
                      <a:pt x="377" y="94"/>
                    </a:cubicBezTo>
                    <a:cubicBezTo>
                      <a:pt x="307" y="193"/>
                      <a:pt x="346" y="300"/>
                      <a:pt x="346" y="300"/>
                    </a:cubicBezTo>
                    <a:cubicBezTo>
                      <a:pt x="346" y="300"/>
                      <a:pt x="260" y="289"/>
                      <a:pt x="168" y="330"/>
                    </a:cubicBezTo>
                    <a:cubicBezTo>
                      <a:pt x="42" y="385"/>
                      <a:pt x="0" y="478"/>
                      <a:pt x="0" y="478"/>
                    </a:cubicBezTo>
                    <a:cubicBezTo>
                      <a:pt x="0" y="478"/>
                      <a:pt x="171" y="407"/>
                      <a:pt x="248" y="393"/>
                    </a:cubicBezTo>
                    <a:cubicBezTo>
                      <a:pt x="230" y="478"/>
                      <a:pt x="283" y="523"/>
                      <a:pt x="283" y="523"/>
                    </a:cubicBezTo>
                    <a:cubicBezTo>
                      <a:pt x="283" y="523"/>
                      <a:pt x="385" y="442"/>
                      <a:pt x="486" y="408"/>
                    </a:cubicBezTo>
                    <a:cubicBezTo>
                      <a:pt x="603" y="412"/>
                      <a:pt x="722" y="468"/>
                      <a:pt x="722" y="468"/>
                    </a:cubicBezTo>
                    <a:cubicBezTo>
                      <a:pt x="722" y="468"/>
                      <a:pt x="725" y="415"/>
                      <a:pt x="681" y="367"/>
                    </a:cubicBezTo>
                    <a:cubicBezTo>
                      <a:pt x="745" y="358"/>
                      <a:pt x="880" y="407"/>
                      <a:pt x="880" y="407"/>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12" name="Freeform 217"/>
              <p:cNvSpPr>
                <a:spLocks/>
              </p:cNvSpPr>
              <p:nvPr/>
            </p:nvSpPr>
            <p:spPr bwMode="auto">
              <a:xfrm>
                <a:off x="3520" y="1618"/>
                <a:ext cx="141" cy="682"/>
              </a:xfrm>
              <a:custGeom>
                <a:avLst/>
                <a:gdLst>
                  <a:gd name="T0" fmla="*/ 60 w 60"/>
                  <a:gd name="T1" fmla="*/ 0 h 289"/>
                  <a:gd name="T2" fmla="*/ 16 w 60"/>
                  <a:gd name="T3" fmla="*/ 113 h 289"/>
                  <a:gd name="T4" fmla="*/ 40 w 60"/>
                  <a:gd name="T5" fmla="*/ 289 h 289"/>
                  <a:gd name="T6" fmla="*/ 30 w 60"/>
                  <a:gd name="T7" fmla="*/ 115 h 289"/>
                  <a:gd name="T8" fmla="*/ 60 w 60"/>
                  <a:gd name="T9" fmla="*/ 0 h 289"/>
                </a:gdLst>
                <a:ahLst/>
                <a:cxnLst>
                  <a:cxn ang="0">
                    <a:pos x="T0" y="T1"/>
                  </a:cxn>
                  <a:cxn ang="0">
                    <a:pos x="T2" y="T3"/>
                  </a:cxn>
                  <a:cxn ang="0">
                    <a:pos x="T4" y="T5"/>
                  </a:cxn>
                  <a:cxn ang="0">
                    <a:pos x="T6" y="T7"/>
                  </a:cxn>
                  <a:cxn ang="0">
                    <a:pos x="T8" y="T9"/>
                  </a:cxn>
                </a:cxnLst>
                <a:rect l="0" t="0" r="r" b="b"/>
                <a:pathLst>
                  <a:path w="60" h="289">
                    <a:moveTo>
                      <a:pt x="60" y="0"/>
                    </a:moveTo>
                    <a:cubicBezTo>
                      <a:pt x="60" y="0"/>
                      <a:pt x="25" y="32"/>
                      <a:pt x="16" y="113"/>
                    </a:cubicBezTo>
                    <a:cubicBezTo>
                      <a:pt x="0" y="247"/>
                      <a:pt x="40" y="289"/>
                      <a:pt x="40" y="289"/>
                    </a:cubicBezTo>
                    <a:cubicBezTo>
                      <a:pt x="40" y="289"/>
                      <a:pt x="25" y="153"/>
                      <a:pt x="30" y="115"/>
                    </a:cubicBezTo>
                    <a:cubicBezTo>
                      <a:pt x="37" y="54"/>
                      <a:pt x="60" y="0"/>
                      <a:pt x="6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13" name="Freeform 218"/>
              <p:cNvSpPr>
                <a:spLocks/>
              </p:cNvSpPr>
              <p:nvPr/>
            </p:nvSpPr>
            <p:spPr bwMode="auto">
              <a:xfrm>
                <a:off x="3947" y="2057"/>
                <a:ext cx="893" cy="290"/>
              </a:xfrm>
              <a:custGeom>
                <a:avLst/>
                <a:gdLst>
                  <a:gd name="T0" fmla="*/ 143 w 378"/>
                  <a:gd name="T1" fmla="*/ 2 h 123"/>
                  <a:gd name="T2" fmla="*/ 0 w 378"/>
                  <a:gd name="T3" fmla="*/ 24 h 123"/>
                  <a:gd name="T4" fmla="*/ 172 w 378"/>
                  <a:gd name="T5" fmla="*/ 21 h 123"/>
                  <a:gd name="T6" fmla="*/ 378 w 378"/>
                  <a:gd name="T7" fmla="*/ 123 h 123"/>
                  <a:gd name="T8" fmla="*/ 143 w 378"/>
                  <a:gd name="T9" fmla="*/ 2 h 123"/>
                </a:gdLst>
                <a:ahLst/>
                <a:cxnLst>
                  <a:cxn ang="0">
                    <a:pos x="T0" y="T1"/>
                  </a:cxn>
                  <a:cxn ang="0">
                    <a:pos x="T2" y="T3"/>
                  </a:cxn>
                  <a:cxn ang="0">
                    <a:pos x="T4" y="T5"/>
                  </a:cxn>
                  <a:cxn ang="0">
                    <a:pos x="T6" y="T7"/>
                  </a:cxn>
                  <a:cxn ang="0">
                    <a:pos x="T8" y="T9"/>
                  </a:cxn>
                </a:cxnLst>
                <a:rect l="0" t="0" r="r" b="b"/>
                <a:pathLst>
                  <a:path w="378" h="123">
                    <a:moveTo>
                      <a:pt x="143" y="2"/>
                    </a:moveTo>
                    <a:cubicBezTo>
                      <a:pt x="47" y="0"/>
                      <a:pt x="0" y="24"/>
                      <a:pt x="0" y="24"/>
                    </a:cubicBezTo>
                    <a:cubicBezTo>
                      <a:pt x="134" y="20"/>
                      <a:pt x="135" y="17"/>
                      <a:pt x="172" y="21"/>
                    </a:cubicBezTo>
                    <a:cubicBezTo>
                      <a:pt x="218" y="29"/>
                      <a:pt x="283" y="61"/>
                      <a:pt x="378" y="123"/>
                    </a:cubicBezTo>
                    <a:cubicBezTo>
                      <a:pt x="335" y="52"/>
                      <a:pt x="204" y="4"/>
                      <a:pt x="143" y="2"/>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14" name="Freeform 219"/>
              <p:cNvSpPr>
                <a:spLocks/>
              </p:cNvSpPr>
              <p:nvPr/>
            </p:nvSpPr>
            <p:spPr bwMode="auto">
              <a:xfrm>
                <a:off x="1970" y="2567"/>
                <a:ext cx="808" cy="2107"/>
              </a:xfrm>
              <a:custGeom>
                <a:avLst/>
                <a:gdLst>
                  <a:gd name="T0" fmla="*/ 126 w 342"/>
                  <a:gd name="T1" fmla="*/ 357 h 892"/>
                  <a:gd name="T2" fmla="*/ 342 w 342"/>
                  <a:gd name="T3" fmla="*/ 0 h 892"/>
                  <a:gd name="T4" fmla="*/ 48 w 342"/>
                  <a:gd name="T5" fmla="*/ 393 h 892"/>
                  <a:gd name="T6" fmla="*/ 24 w 342"/>
                  <a:gd name="T7" fmla="*/ 892 h 892"/>
                  <a:gd name="T8" fmla="*/ 112 w 342"/>
                  <a:gd name="T9" fmla="*/ 892 h 892"/>
                  <a:gd name="T10" fmla="*/ 126 w 342"/>
                  <a:gd name="T11" fmla="*/ 357 h 892"/>
                </a:gdLst>
                <a:ahLst/>
                <a:cxnLst>
                  <a:cxn ang="0">
                    <a:pos x="T0" y="T1"/>
                  </a:cxn>
                  <a:cxn ang="0">
                    <a:pos x="T2" y="T3"/>
                  </a:cxn>
                  <a:cxn ang="0">
                    <a:pos x="T4" y="T5"/>
                  </a:cxn>
                  <a:cxn ang="0">
                    <a:pos x="T6" y="T7"/>
                  </a:cxn>
                  <a:cxn ang="0">
                    <a:pos x="T8" y="T9"/>
                  </a:cxn>
                  <a:cxn ang="0">
                    <a:pos x="T10" y="T11"/>
                  </a:cxn>
                </a:cxnLst>
                <a:rect l="0" t="0" r="r" b="b"/>
                <a:pathLst>
                  <a:path w="342" h="892">
                    <a:moveTo>
                      <a:pt x="126" y="357"/>
                    </a:moveTo>
                    <a:cubicBezTo>
                      <a:pt x="165" y="181"/>
                      <a:pt x="342" y="0"/>
                      <a:pt x="342" y="0"/>
                    </a:cubicBezTo>
                    <a:cubicBezTo>
                      <a:pt x="201" y="22"/>
                      <a:pt x="82" y="238"/>
                      <a:pt x="48" y="393"/>
                    </a:cubicBezTo>
                    <a:cubicBezTo>
                      <a:pt x="0" y="619"/>
                      <a:pt x="1" y="778"/>
                      <a:pt x="24" y="892"/>
                    </a:cubicBezTo>
                    <a:cubicBezTo>
                      <a:pt x="112" y="892"/>
                      <a:pt x="112" y="892"/>
                      <a:pt x="112" y="892"/>
                    </a:cubicBezTo>
                    <a:cubicBezTo>
                      <a:pt x="81" y="763"/>
                      <a:pt x="76" y="589"/>
                      <a:pt x="126" y="357"/>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15" name="Freeform 220"/>
              <p:cNvSpPr>
                <a:spLocks/>
              </p:cNvSpPr>
              <p:nvPr/>
            </p:nvSpPr>
            <p:spPr bwMode="auto">
              <a:xfrm>
                <a:off x="1906" y="2543"/>
                <a:ext cx="907" cy="2131"/>
              </a:xfrm>
              <a:custGeom>
                <a:avLst/>
                <a:gdLst>
                  <a:gd name="T0" fmla="*/ 104 w 384"/>
                  <a:gd name="T1" fmla="*/ 320 h 902"/>
                  <a:gd name="T2" fmla="*/ 384 w 384"/>
                  <a:gd name="T3" fmla="*/ 0 h 902"/>
                  <a:gd name="T4" fmla="*/ 205 w 384"/>
                  <a:gd name="T5" fmla="*/ 117 h 902"/>
                  <a:gd name="T6" fmla="*/ 56 w 384"/>
                  <a:gd name="T7" fmla="*/ 425 h 902"/>
                  <a:gd name="T8" fmla="*/ 27 w 384"/>
                  <a:gd name="T9" fmla="*/ 902 h 902"/>
                  <a:gd name="T10" fmla="*/ 54 w 384"/>
                  <a:gd name="T11" fmla="*/ 902 h 902"/>
                  <a:gd name="T12" fmla="*/ 104 w 384"/>
                  <a:gd name="T13" fmla="*/ 320 h 902"/>
                </a:gdLst>
                <a:ahLst/>
                <a:cxnLst>
                  <a:cxn ang="0">
                    <a:pos x="T0" y="T1"/>
                  </a:cxn>
                  <a:cxn ang="0">
                    <a:pos x="T2" y="T3"/>
                  </a:cxn>
                  <a:cxn ang="0">
                    <a:pos x="T4" y="T5"/>
                  </a:cxn>
                  <a:cxn ang="0">
                    <a:pos x="T6" y="T7"/>
                  </a:cxn>
                  <a:cxn ang="0">
                    <a:pos x="T8" y="T9"/>
                  </a:cxn>
                  <a:cxn ang="0">
                    <a:pos x="T10" y="T11"/>
                  </a:cxn>
                  <a:cxn ang="0">
                    <a:pos x="T12" y="T13"/>
                  </a:cxn>
                </a:cxnLst>
                <a:rect l="0" t="0" r="r" b="b"/>
                <a:pathLst>
                  <a:path w="384" h="902">
                    <a:moveTo>
                      <a:pt x="104" y="320"/>
                    </a:moveTo>
                    <a:cubicBezTo>
                      <a:pt x="174" y="123"/>
                      <a:pt x="279" y="52"/>
                      <a:pt x="384" y="0"/>
                    </a:cubicBezTo>
                    <a:cubicBezTo>
                      <a:pt x="317" y="8"/>
                      <a:pt x="246" y="68"/>
                      <a:pt x="205" y="117"/>
                    </a:cubicBezTo>
                    <a:cubicBezTo>
                      <a:pt x="165" y="166"/>
                      <a:pt x="108" y="240"/>
                      <a:pt x="56" y="425"/>
                    </a:cubicBezTo>
                    <a:cubicBezTo>
                      <a:pt x="0" y="629"/>
                      <a:pt x="6" y="790"/>
                      <a:pt x="27" y="902"/>
                    </a:cubicBezTo>
                    <a:cubicBezTo>
                      <a:pt x="54" y="902"/>
                      <a:pt x="54" y="902"/>
                      <a:pt x="54" y="902"/>
                    </a:cubicBezTo>
                    <a:cubicBezTo>
                      <a:pt x="26" y="766"/>
                      <a:pt x="16" y="562"/>
                      <a:pt x="104" y="32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16" name="Freeform 221"/>
              <p:cNvSpPr>
                <a:spLocks/>
              </p:cNvSpPr>
              <p:nvPr/>
            </p:nvSpPr>
            <p:spPr bwMode="auto">
              <a:xfrm>
                <a:off x="2601" y="2579"/>
                <a:ext cx="446" cy="2095"/>
              </a:xfrm>
              <a:custGeom>
                <a:avLst/>
                <a:gdLst>
                  <a:gd name="T0" fmla="*/ 122 w 189"/>
                  <a:gd name="T1" fmla="*/ 338 h 887"/>
                  <a:gd name="T2" fmla="*/ 188 w 189"/>
                  <a:gd name="T3" fmla="*/ 0 h 887"/>
                  <a:gd name="T4" fmla="*/ 41 w 189"/>
                  <a:gd name="T5" fmla="*/ 303 h 887"/>
                  <a:gd name="T6" fmla="*/ 63 w 189"/>
                  <a:gd name="T7" fmla="*/ 887 h 887"/>
                  <a:gd name="T8" fmla="*/ 189 w 189"/>
                  <a:gd name="T9" fmla="*/ 887 h 887"/>
                  <a:gd name="T10" fmla="*/ 122 w 189"/>
                  <a:gd name="T11" fmla="*/ 338 h 887"/>
                </a:gdLst>
                <a:ahLst/>
                <a:cxnLst>
                  <a:cxn ang="0">
                    <a:pos x="T0" y="T1"/>
                  </a:cxn>
                  <a:cxn ang="0">
                    <a:pos x="T2" y="T3"/>
                  </a:cxn>
                  <a:cxn ang="0">
                    <a:pos x="T4" y="T5"/>
                  </a:cxn>
                  <a:cxn ang="0">
                    <a:pos x="T6" y="T7"/>
                  </a:cxn>
                  <a:cxn ang="0">
                    <a:pos x="T8" y="T9"/>
                  </a:cxn>
                  <a:cxn ang="0">
                    <a:pos x="T10" y="T11"/>
                  </a:cxn>
                </a:cxnLst>
                <a:rect l="0" t="0" r="r" b="b"/>
                <a:pathLst>
                  <a:path w="189" h="887">
                    <a:moveTo>
                      <a:pt x="122" y="338"/>
                    </a:moveTo>
                    <a:cubicBezTo>
                      <a:pt x="132" y="197"/>
                      <a:pt x="188" y="0"/>
                      <a:pt x="188" y="0"/>
                    </a:cubicBezTo>
                    <a:cubicBezTo>
                      <a:pt x="188" y="0"/>
                      <a:pt x="71" y="121"/>
                      <a:pt x="41" y="303"/>
                    </a:cubicBezTo>
                    <a:cubicBezTo>
                      <a:pt x="0" y="552"/>
                      <a:pt x="22" y="745"/>
                      <a:pt x="63" y="887"/>
                    </a:cubicBezTo>
                    <a:cubicBezTo>
                      <a:pt x="189" y="887"/>
                      <a:pt x="189" y="887"/>
                      <a:pt x="189" y="887"/>
                    </a:cubicBezTo>
                    <a:cubicBezTo>
                      <a:pt x="142" y="752"/>
                      <a:pt x="106" y="570"/>
                      <a:pt x="122" y="338"/>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17" name="Freeform 222"/>
              <p:cNvSpPr>
                <a:spLocks/>
              </p:cNvSpPr>
              <p:nvPr/>
            </p:nvSpPr>
            <p:spPr bwMode="auto">
              <a:xfrm>
                <a:off x="2528" y="2534"/>
                <a:ext cx="590" cy="2140"/>
              </a:xfrm>
              <a:custGeom>
                <a:avLst/>
                <a:gdLst>
                  <a:gd name="T0" fmla="*/ 72 w 250"/>
                  <a:gd name="T1" fmla="*/ 378 h 906"/>
                  <a:gd name="T2" fmla="*/ 250 w 250"/>
                  <a:gd name="T3" fmla="*/ 0 h 906"/>
                  <a:gd name="T4" fmla="*/ 63 w 250"/>
                  <a:gd name="T5" fmla="*/ 306 h 906"/>
                  <a:gd name="T6" fmla="*/ 83 w 250"/>
                  <a:gd name="T7" fmla="*/ 906 h 906"/>
                  <a:gd name="T8" fmla="*/ 121 w 250"/>
                  <a:gd name="T9" fmla="*/ 906 h 906"/>
                  <a:gd name="T10" fmla="*/ 72 w 250"/>
                  <a:gd name="T11" fmla="*/ 378 h 906"/>
                </a:gdLst>
                <a:ahLst/>
                <a:cxnLst>
                  <a:cxn ang="0">
                    <a:pos x="T0" y="T1"/>
                  </a:cxn>
                  <a:cxn ang="0">
                    <a:pos x="T2" y="T3"/>
                  </a:cxn>
                  <a:cxn ang="0">
                    <a:pos x="T4" y="T5"/>
                  </a:cxn>
                  <a:cxn ang="0">
                    <a:pos x="T6" y="T7"/>
                  </a:cxn>
                  <a:cxn ang="0">
                    <a:pos x="T8" y="T9"/>
                  </a:cxn>
                  <a:cxn ang="0">
                    <a:pos x="T10" y="T11"/>
                  </a:cxn>
                </a:cxnLst>
                <a:rect l="0" t="0" r="r" b="b"/>
                <a:pathLst>
                  <a:path w="250" h="906">
                    <a:moveTo>
                      <a:pt x="72" y="378"/>
                    </a:moveTo>
                    <a:cubicBezTo>
                      <a:pt x="87" y="208"/>
                      <a:pt x="206" y="30"/>
                      <a:pt x="250" y="0"/>
                    </a:cubicBezTo>
                    <a:cubicBezTo>
                      <a:pt x="201" y="14"/>
                      <a:pt x="113" y="116"/>
                      <a:pt x="63" y="306"/>
                    </a:cubicBezTo>
                    <a:cubicBezTo>
                      <a:pt x="0" y="543"/>
                      <a:pt x="33" y="753"/>
                      <a:pt x="83" y="906"/>
                    </a:cubicBezTo>
                    <a:cubicBezTo>
                      <a:pt x="121" y="906"/>
                      <a:pt x="121" y="906"/>
                      <a:pt x="121" y="906"/>
                    </a:cubicBezTo>
                    <a:cubicBezTo>
                      <a:pt x="81" y="772"/>
                      <a:pt x="52" y="594"/>
                      <a:pt x="72" y="37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18" name="Freeform 223"/>
              <p:cNvSpPr>
                <a:spLocks/>
              </p:cNvSpPr>
              <p:nvPr/>
            </p:nvSpPr>
            <p:spPr bwMode="auto">
              <a:xfrm>
                <a:off x="4228" y="2567"/>
                <a:ext cx="518" cy="2107"/>
              </a:xfrm>
              <a:custGeom>
                <a:avLst/>
                <a:gdLst>
                  <a:gd name="T0" fmla="*/ 219 w 219"/>
                  <a:gd name="T1" fmla="*/ 503 h 892"/>
                  <a:gd name="T2" fmla="*/ 212 w 219"/>
                  <a:gd name="T3" fmla="*/ 498 h 892"/>
                  <a:gd name="T4" fmla="*/ 216 w 219"/>
                  <a:gd name="T5" fmla="*/ 431 h 892"/>
                  <a:gd name="T6" fmla="*/ 165 w 219"/>
                  <a:gd name="T7" fmla="*/ 126 h 892"/>
                  <a:gd name="T8" fmla="*/ 0 w 219"/>
                  <a:gd name="T9" fmla="*/ 0 h 892"/>
                  <a:gd name="T10" fmla="*/ 124 w 219"/>
                  <a:gd name="T11" fmla="*/ 231 h 892"/>
                  <a:gd name="T12" fmla="*/ 132 w 219"/>
                  <a:gd name="T13" fmla="*/ 539 h 892"/>
                  <a:gd name="T14" fmla="*/ 130 w 219"/>
                  <a:gd name="T15" fmla="*/ 541 h 892"/>
                  <a:gd name="T16" fmla="*/ 72 w 219"/>
                  <a:gd name="T17" fmla="*/ 892 h 892"/>
                  <a:gd name="T18" fmla="*/ 180 w 219"/>
                  <a:gd name="T19" fmla="*/ 892 h 892"/>
                  <a:gd name="T20" fmla="*/ 191 w 219"/>
                  <a:gd name="T21" fmla="*/ 837 h 892"/>
                  <a:gd name="T22" fmla="*/ 219 w 219"/>
                  <a:gd name="T23" fmla="*/ 503 h 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9" h="892">
                    <a:moveTo>
                      <a:pt x="219" y="503"/>
                    </a:moveTo>
                    <a:cubicBezTo>
                      <a:pt x="212" y="498"/>
                      <a:pt x="212" y="498"/>
                      <a:pt x="212" y="498"/>
                    </a:cubicBezTo>
                    <a:cubicBezTo>
                      <a:pt x="214" y="464"/>
                      <a:pt x="216" y="436"/>
                      <a:pt x="216" y="431"/>
                    </a:cubicBezTo>
                    <a:cubicBezTo>
                      <a:pt x="216" y="420"/>
                      <a:pt x="198" y="189"/>
                      <a:pt x="165" y="126"/>
                    </a:cubicBezTo>
                    <a:cubicBezTo>
                      <a:pt x="131" y="63"/>
                      <a:pt x="0" y="0"/>
                      <a:pt x="0" y="0"/>
                    </a:cubicBezTo>
                    <a:cubicBezTo>
                      <a:pt x="0" y="0"/>
                      <a:pt x="105" y="147"/>
                      <a:pt x="124" y="231"/>
                    </a:cubicBezTo>
                    <a:cubicBezTo>
                      <a:pt x="148" y="338"/>
                      <a:pt x="140" y="465"/>
                      <a:pt x="132" y="539"/>
                    </a:cubicBezTo>
                    <a:cubicBezTo>
                      <a:pt x="130" y="541"/>
                      <a:pt x="130" y="541"/>
                      <a:pt x="130" y="541"/>
                    </a:cubicBezTo>
                    <a:cubicBezTo>
                      <a:pt x="130" y="541"/>
                      <a:pt x="106" y="732"/>
                      <a:pt x="72" y="892"/>
                    </a:cubicBezTo>
                    <a:cubicBezTo>
                      <a:pt x="180" y="892"/>
                      <a:pt x="180" y="892"/>
                      <a:pt x="180" y="892"/>
                    </a:cubicBezTo>
                    <a:cubicBezTo>
                      <a:pt x="184" y="874"/>
                      <a:pt x="188" y="855"/>
                      <a:pt x="191" y="837"/>
                    </a:cubicBezTo>
                    <a:cubicBezTo>
                      <a:pt x="212" y="721"/>
                      <a:pt x="219" y="503"/>
                      <a:pt x="219" y="503"/>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19" name="Freeform 224"/>
              <p:cNvSpPr>
                <a:spLocks/>
              </p:cNvSpPr>
              <p:nvPr/>
            </p:nvSpPr>
            <p:spPr bwMode="auto">
              <a:xfrm>
                <a:off x="4169" y="2496"/>
                <a:ext cx="685" cy="2178"/>
              </a:xfrm>
              <a:custGeom>
                <a:avLst/>
                <a:gdLst>
                  <a:gd name="T0" fmla="*/ 247 w 290"/>
                  <a:gd name="T1" fmla="*/ 267 h 922"/>
                  <a:gd name="T2" fmla="*/ 0 w 290"/>
                  <a:gd name="T3" fmla="*/ 9 h 922"/>
                  <a:gd name="T4" fmla="*/ 210 w 290"/>
                  <a:gd name="T5" fmla="*/ 262 h 922"/>
                  <a:gd name="T6" fmla="*/ 211 w 290"/>
                  <a:gd name="T7" fmla="*/ 922 h 922"/>
                  <a:gd name="T8" fmla="*/ 250 w 290"/>
                  <a:gd name="T9" fmla="*/ 922 h 922"/>
                  <a:gd name="T10" fmla="*/ 247 w 290"/>
                  <a:gd name="T11" fmla="*/ 267 h 922"/>
                </a:gdLst>
                <a:ahLst/>
                <a:cxnLst>
                  <a:cxn ang="0">
                    <a:pos x="T0" y="T1"/>
                  </a:cxn>
                  <a:cxn ang="0">
                    <a:pos x="T2" y="T3"/>
                  </a:cxn>
                  <a:cxn ang="0">
                    <a:pos x="T4" y="T5"/>
                  </a:cxn>
                  <a:cxn ang="0">
                    <a:pos x="T6" y="T7"/>
                  </a:cxn>
                  <a:cxn ang="0">
                    <a:pos x="T8" y="T9"/>
                  </a:cxn>
                  <a:cxn ang="0">
                    <a:pos x="T10" y="T11"/>
                  </a:cxn>
                </a:cxnLst>
                <a:rect l="0" t="0" r="r" b="b"/>
                <a:pathLst>
                  <a:path w="290" h="922">
                    <a:moveTo>
                      <a:pt x="247" y="267"/>
                    </a:moveTo>
                    <a:cubicBezTo>
                      <a:pt x="171" y="0"/>
                      <a:pt x="0" y="9"/>
                      <a:pt x="0" y="9"/>
                    </a:cubicBezTo>
                    <a:cubicBezTo>
                      <a:pt x="0" y="9"/>
                      <a:pt x="185" y="130"/>
                      <a:pt x="210" y="262"/>
                    </a:cubicBezTo>
                    <a:cubicBezTo>
                      <a:pt x="262" y="552"/>
                      <a:pt x="248" y="767"/>
                      <a:pt x="211" y="922"/>
                    </a:cubicBezTo>
                    <a:cubicBezTo>
                      <a:pt x="250" y="922"/>
                      <a:pt x="250" y="922"/>
                      <a:pt x="250" y="922"/>
                    </a:cubicBezTo>
                    <a:cubicBezTo>
                      <a:pt x="279" y="776"/>
                      <a:pt x="290" y="569"/>
                      <a:pt x="247" y="267"/>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20" name="Freeform 225"/>
              <p:cNvSpPr>
                <a:spLocks/>
              </p:cNvSpPr>
              <p:nvPr/>
            </p:nvSpPr>
            <p:spPr bwMode="auto">
              <a:xfrm>
                <a:off x="4736" y="2574"/>
                <a:ext cx="1042" cy="2100"/>
              </a:xfrm>
              <a:custGeom>
                <a:avLst/>
                <a:gdLst>
                  <a:gd name="T0" fmla="*/ 365 w 441"/>
                  <a:gd name="T1" fmla="*/ 203 h 889"/>
                  <a:gd name="T2" fmla="*/ 209 w 441"/>
                  <a:gd name="T3" fmla="*/ 72 h 889"/>
                  <a:gd name="T4" fmla="*/ 0 w 441"/>
                  <a:gd name="T5" fmla="*/ 30 h 889"/>
                  <a:gd name="T6" fmla="*/ 280 w 441"/>
                  <a:gd name="T7" fmla="*/ 328 h 889"/>
                  <a:gd name="T8" fmla="*/ 289 w 441"/>
                  <a:gd name="T9" fmla="*/ 829 h 889"/>
                  <a:gd name="T10" fmla="*/ 276 w 441"/>
                  <a:gd name="T11" fmla="*/ 889 h 889"/>
                  <a:gd name="T12" fmla="*/ 371 w 441"/>
                  <a:gd name="T13" fmla="*/ 889 h 889"/>
                  <a:gd name="T14" fmla="*/ 383 w 441"/>
                  <a:gd name="T15" fmla="*/ 834 h 889"/>
                  <a:gd name="T16" fmla="*/ 365 w 441"/>
                  <a:gd name="T17" fmla="*/ 203 h 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1" h="889">
                    <a:moveTo>
                      <a:pt x="365" y="203"/>
                    </a:moveTo>
                    <a:cubicBezTo>
                      <a:pt x="338" y="135"/>
                      <a:pt x="209" y="72"/>
                      <a:pt x="209" y="72"/>
                    </a:cubicBezTo>
                    <a:cubicBezTo>
                      <a:pt x="209" y="72"/>
                      <a:pt x="98" y="0"/>
                      <a:pt x="0" y="30"/>
                    </a:cubicBezTo>
                    <a:cubicBezTo>
                      <a:pt x="89" y="58"/>
                      <a:pt x="230" y="151"/>
                      <a:pt x="280" y="328"/>
                    </a:cubicBezTo>
                    <a:cubicBezTo>
                      <a:pt x="352" y="574"/>
                      <a:pt x="295" y="766"/>
                      <a:pt x="289" y="829"/>
                    </a:cubicBezTo>
                    <a:cubicBezTo>
                      <a:pt x="288" y="847"/>
                      <a:pt x="283" y="867"/>
                      <a:pt x="276" y="889"/>
                    </a:cubicBezTo>
                    <a:cubicBezTo>
                      <a:pt x="371" y="889"/>
                      <a:pt x="371" y="889"/>
                      <a:pt x="371" y="889"/>
                    </a:cubicBezTo>
                    <a:cubicBezTo>
                      <a:pt x="376" y="871"/>
                      <a:pt x="379" y="853"/>
                      <a:pt x="383" y="834"/>
                    </a:cubicBezTo>
                    <a:cubicBezTo>
                      <a:pt x="441" y="512"/>
                      <a:pt x="392" y="270"/>
                      <a:pt x="365" y="203"/>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21" name="Freeform 226"/>
              <p:cNvSpPr>
                <a:spLocks/>
              </p:cNvSpPr>
              <p:nvPr/>
            </p:nvSpPr>
            <p:spPr bwMode="auto">
              <a:xfrm>
                <a:off x="4861" y="2466"/>
                <a:ext cx="990" cy="2208"/>
              </a:xfrm>
              <a:custGeom>
                <a:avLst/>
                <a:gdLst>
                  <a:gd name="T0" fmla="*/ 357 w 419"/>
                  <a:gd name="T1" fmla="*/ 325 h 935"/>
                  <a:gd name="T2" fmla="*/ 196 w 419"/>
                  <a:gd name="T3" fmla="*/ 66 h 935"/>
                  <a:gd name="T4" fmla="*/ 0 w 419"/>
                  <a:gd name="T5" fmla="*/ 40 h 935"/>
                  <a:gd name="T6" fmla="*/ 272 w 419"/>
                  <a:gd name="T7" fmla="*/ 229 h 935"/>
                  <a:gd name="T8" fmla="*/ 377 w 419"/>
                  <a:gd name="T9" fmla="*/ 666 h 935"/>
                  <a:gd name="T10" fmla="*/ 320 w 419"/>
                  <a:gd name="T11" fmla="*/ 935 h 935"/>
                  <a:gd name="T12" fmla="*/ 359 w 419"/>
                  <a:gd name="T13" fmla="*/ 935 h 935"/>
                  <a:gd name="T14" fmla="*/ 386 w 419"/>
                  <a:gd name="T15" fmla="*/ 828 h 935"/>
                  <a:gd name="T16" fmla="*/ 357 w 419"/>
                  <a:gd name="T17" fmla="*/ 325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9" h="935">
                    <a:moveTo>
                      <a:pt x="357" y="325"/>
                    </a:moveTo>
                    <a:cubicBezTo>
                      <a:pt x="306" y="199"/>
                      <a:pt x="243" y="96"/>
                      <a:pt x="196" y="66"/>
                    </a:cubicBezTo>
                    <a:cubicBezTo>
                      <a:pt x="148" y="35"/>
                      <a:pt x="24" y="0"/>
                      <a:pt x="0" y="40"/>
                    </a:cubicBezTo>
                    <a:cubicBezTo>
                      <a:pt x="53" y="51"/>
                      <a:pt x="205" y="71"/>
                      <a:pt x="272" y="229"/>
                    </a:cubicBezTo>
                    <a:cubicBezTo>
                      <a:pt x="339" y="385"/>
                      <a:pt x="377" y="539"/>
                      <a:pt x="377" y="666"/>
                    </a:cubicBezTo>
                    <a:cubicBezTo>
                      <a:pt x="377" y="782"/>
                      <a:pt x="341" y="860"/>
                      <a:pt x="320" y="935"/>
                    </a:cubicBezTo>
                    <a:cubicBezTo>
                      <a:pt x="359" y="935"/>
                      <a:pt x="359" y="935"/>
                      <a:pt x="359" y="935"/>
                    </a:cubicBezTo>
                    <a:cubicBezTo>
                      <a:pt x="371" y="901"/>
                      <a:pt x="381" y="866"/>
                      <a:pt x="386" y="828"/>
                    </a:cubicBezTo>
                    <a:cubicBezTo>
                      <a:pt x="419" y="584"/>
                      <a:pt x="410" y="452"/>
                      <a:pt x="357" y="325"/>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350" name="Group 349"/>
            <p:cNvGrpSpPr/>
            <p:nvPr/>
          </p:nvGrpSpPr>
          <p:grpSpPr>
            <a:xfrm flipH="1">
              <a:off x="2055224" y="5313306"/>
              <a:ext cx="1134584" cy="955223"/>
              <a:chOff x="3900133" y="5425719"/>
              <a:chExt cx="1778554" cy="1449268"/>
            </a:xfrm>
          </p:grpSpPr>
          <p:sp>
            <p:nvSpPr>
              <p:cNvPr id="366" name="Freeform 244"/>
              <p:cNvSpPr>
                <a:spLocks/>
              </p:cNvSpPr>
              <p:nvPr/>
            </p:nvSpPr>
            <p:spPr bwMode="auto">
              <a:xfrm>
                <a:off x="3900133" y="5425719"/>
                <a:ext cx="1778554" cy="1449267"/>
              </a:xfrm>
              <a:custGeom>
                <a:avLst/>
                <a:gdLst/>
                <a:ahLst/>
                <a:cxnLst/>
                <a:rect l="l" t="t" r="r" b="b"/>
                <a:pathLst>
                  <a:path w="1778554" h="1407849">
                    <a:moveTo>
                      <a:pt x="834376" y="641"/>
                    </a:moveTo>
                    <a:cubicBezTo>
                      <a:pt x="890891" y="5368"/>
                      <a:pt x="941632" y="35832"/>
                      <a:pt x="985025" y="77853"/>
                    </a:cubicBezTo>
                    <a:cubicBezTo>
                      <a:pt x="1014886" y="130144"/>
                      <a:pt x="1027951" y="169363"/>
                      <a:pt x="1037282" y="255271"/>
                    </a:cubicBezTo>
                    <a:cubicBezTo>
                      <a:pt x="1177258" y="255271"/>
                      <a:pt x="1281773" y="331841"/>
                      <a:pt x="1326565" y="412146"/>
                    </a:cubicBezTo>
                    <a:cubicBezTo>
                      <a:pt x="1449743" y="402808"/>
                      <a:pt x="1623313" y="511127"/>
                      <a:pt x="1709165" y="724029"/>
                    </a:cubicBezTo>
                    <a:cubicBezTo>
                      <a:pt x="1815546" y="989223"/>
                      <a:pt x="1780086" y="1144230"/>
                      <a:pt x="1731561" y="1273092"/>
                    </a:cubicBezTo>
                    <a:cubicBezTo>
                      <a:pt x="1716570" y="1308345"/>
                      <a:pt x="1692848" y="1358057"/>
                      <a:pt x="1663915" y="1407849"/>
                    </a:cubicBezTo>
                    <a:lnTo>
                      <a:pt x="153541" y="1407849"/>
                    </a:lnTo>
                    <a:cubicBezTo>
                      <a:pt x="87831" y="1332848"/>
                      <a:pt x="37670" y="1252905"/>
                      <a:pt x="16394" y="1187184"/>
                    </a:cubicBezTo>
                    <a:cubicBezTo>
                      <a:pt x="-11601" y="1097541"/>
                      <a:pt x="-2269" y="1017236"/>
                      <a:pt x="33191" y="813672"/>
                    </a:cubicBezTo>
                    <a:cubicBezTo>
                      <a:pt x="76117" y="576492"/>
                      <a:pt x="197429" y="464438"/>
                      <a:pt x="277682" y="421484"/>
                    </a:cubicBezTo>
                    <a:cubicBezTo>
                      <a:pt x="339249" y="386013"/>
                      <a:pt x="445577" y="363606"/>
                      <a:pt x="445653" y="363590"/>
                    </a:cubicBezTo>
                    <a:cubicBezTo>
                      <a:pt x="445653" y="363590"/>
                      <a:pt x="529638" y="288887"/>
                      <a:pt x="608024" y="257139"/>
                    </a:cubicBezTo>
                    <a:cubicBezTo>
                      <a:pt x="688251" y="223534"/>
                      <a:pt x="809510" y="240320"/>
                      <a:pt x="809589" y="240331"/>
                    </a:cubicBezTo>
                    <a:cubicBezTo>
                      <a:pt x="813322" y="219787"/>
                      <a:pt x="828252" y="189906"/>
                      <a:pt x="809589" y="165628"/>
                    </a:cubicBezTo>
                    <a:cubicBezTo>
                      <a:pt x="792792" y="146953"/>
                      <a:pt x="725604" y="202979"/>
                      <a:pt x="706940" y="217920"/>
                    </a:cubicBezTo>
                    <a:cubicBezTo>
                      <a:pt x="656549" y="85323"/>
                      <a:pt x="753599" y="12488"/>
                      <a:pt x="775995" y="5018"/>
                    </a:cubicBezTo>
                    <a:cubicBezTo>
                      <a:pt x="796058" y="349"/>
                      <a:pt x="815538" y="-935"/>
                      <a:pt x="834376" y="641"/>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67" name="Freeform 245"/>
              <p:cNvSpPr>
                <a:spLocks/>
              </p:cNvSpPr>
              <p:nvPr/>
            </p:nvSpPr>
            <p:spPr bwMode="auto">
              <a:xfrm>
                <a:off x="3983652" y="5722937"/>
                <a:ext cx="1620621" cy="1152049"/>
              </a:xfrm>
              <a:custGeom>
                <a:avLst/>
                <a:gdLst/>
                <a:ahLst/>
                <a:cxnLst/>
                <a:rect l="l" t="t" r="r" b="b"/>
                <a:pathLst>
                  <a:path w="1620621" h="1152049">
                    <a:moveTo>
                      <a:pt x="833808" y="35"/>
                    </a:moveTo>
                    <a:cubicBezTo>
                      <a:pt x="974457" y="1312"/>
                      <a:pt x="1118203" y="37786"/>
                      <a:pt x="1202177" y="148666"/>
                    </a:cubicBezTo>
                    <a:cubicBezTo>
                      <a:pt x="1555793" y="141503"/>
                      <a:pt x="1790788" y="826807"/>
                      <a:pt x="1466297" y="1152049"/>
                    </a:cubicBezTo>
                    <a:lnTo>
                      <a:pt x="168625" y="1152049"/>
                    </a:lnTo>
                    <a:cubicBezTo>
                      <a:pt x="53448" y="1050468"/>
                      <a:pt x="-5593" y="889826"/>
                      <a:pt x="418" y="641676"/>
                    </a:cubicBezTo>
                    <a:cubicBezTo>
                      <a:pt x="32136" y="165560"/>
                      <a:pt x="341799" y="126271"/>
                      <a:pt x="341912" y="126257"/>
                    </a:cubicBezTo>
                    <a:cubicBezTo>
                      <a:pt x="341912" y="126257"/>
                      <a:pt x="418421" y="64630"/>
                      <a:pt x="597565" y="27281"/>
                    </a:cubicBezTo>
                    <a:cubicBezTo>
                      <a:pt x="666144" y="11174"/>
                      <a:pt x="749418" y="-731"/>
                      <a:pt x="833808" y="35"/>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68" name="Freeform 246"/>
              <p:cNvSpPr>
                <a:spLocks/>
              </p:cNvSpPr>
              <p:nvPr/>
            </p:nvSpPr>
            <p:spPr bwMode="auto">
              <a:xfrm>
                <a:off x="4413283" y="5447624"/>
                <a:ext cx="783966" cy="467060"/>
              </a:xfrm>
              <a:custGeom>
                <a:avLst/>
                <a:gdLst>
                  <a:gd name="T0" fmla="*/ 341 w 420"/>
                  <a:gd name="T1" fmla="*/ 157 h 250"/>
                  <a:gd name="T2" fmla="*/ 255 w 420"/>
                  <a:gd name="T3" fmla="*/ 144 h 250"/>
                  <a:gd name="T4" fmla="*/ 240 w 420"/>
                  <a:gd name="T5" fmla="*/ 45 h 250"/>
                  <a:gd name="T6" fmla="*/ 148 w 420"/>
                  <a:gd name="T7" fmla="*/ 8 h 250"/>
                  <a:gd name="T8" fmla="*/ 112 w 420"/>
                  <a:gd name="T9" fmla="*/ 82 h 250"/>
                  <a:gd name="T10" fmla="*/ 177 w 420"/>
                  <a:gd name="T11" fmla="*/ 141 h 250"/>
                  <a:gd name="T12" fmla="*/ 0 w 420"/>
                  <a:gd name="T13" fmla="*/ 195 h 250"/>
                  <a:gd name="T14" fmla="*/ 95 w 420"/>
                  <a:gd name="T15" fmla="*/ 175 h 250"/>
                  <a:gd name="T16" fmla="*/ 75 w 420"/>
                  <a:gd name="T17" fmla="*/ 224 h 250"/>
                  <a:gd name="T18" fmla="*/ 188 w 420"/>
                  <a:gd name="T19" fmla="*/ 196 h 250"/>
                  <a:gd name="T20" fmla="*/ 285 w 420"/>
                  <a:gd name="T21" fmla="*/ 250 h 250"/>
                  <a:gd name="T22" fmla="*/ 301 w 420"/>
                  <a:gd name="T23" fmla="*/ 188 h 250"/>
                  <a:gd name="T24" fmla="*/ 420 w 420"/>
                  <a:gd name="T25" fmla="*/ 228 h 250"/>
                  <a:gd name="T26" fmla="*/ 341 w 420"/>
                  <a:gd name="T27" fmla="*/ 157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0" h="250">
                    <a:moveTo>
                      <a:pt x="341" y="157"/>
                    </a:moveTo>
                    <a:cubicBezTo>
                      <a:pt x="295" y="138"/>
                      <a:pt x="255" y="144"/>
                      <a:pt x="255" y="144"/>
                    </a:cubicBezTo>
                    <a:cubicBezTo>
                      <a:pt x="255" y="144"/>
                      <a:pt x="273" y="92"/>
                      <a:pt x="240" y="45"/>
                    </a:cubicBezTo>
                    <a:cubicBezTo>
                      <a:pt x="217" y="9"/>
                      <a:pt x="181" y="0"/>
                      <a:pt x="148" y="8"/>
                    </a:cubicBezTo>
                    <a:cubicBezTo>
                      <a:pt x="117" y="15"/>
                      <a:pt x="100" y="50"/>
                      <a:pt x="112" y="82"/>
                    </a:cubicBezTo>
                    <a:cubicBezTo>
                      <a:pt x="160" y="23"/>
                      <a:pt x="216" y="84"/>
                      <a:pt x="177" y="141"/>
                    </a:cubicBezTo>
                    <a:cubicBezTo>
                      <a:pt x="143" y="141"/>
                      <a:pt x="70" y="118"/>
                      <a:pt x="0" y="195"/>
                    </a:cubicBezTo>
                    <a:cubicBezTo>
                      <a:pt x="0" y="195"/>
                      <a:pt x="65" y="171"/>
                      <a:pt x="95" y="175"/>
                    </a:cubicBezTo>
                    <a:cubicBezTo>
                      <a:pt x="74" y="199"/>
                      <a:pt x="75" y="224"/>
                      <a:pt x="75" y="224"/>
                    </a:cubicBezTo>
                    <a:cubicBezTo>
                      <a:pt x="75" y="224"/>
                      <a:pt x="133" y="197"/>
                      <a:pt x="188" y="196"/>
                    </a:cubicBezTo>
                    <a:cubicBezTo>
                      <a:pt x="237" y="211"/>
                      <a:pt x="285" y="250"/>
                      <a:pt x="285" y="250"/>
                    </a:cubicBezTo>
                    <a:cubicBezTo>
                      <a:pt x="285" y="250"/>
                      <a:pt x="310" y="228"/>
                      <a:pt x="301" y="188"/>
                    </a:cubicBezTo>
                    <a:cubicBezTo>
                      <a:pt x="338" y="195"/>
                      <a:pt x="420" y="228"/>
                      <a:pt x="420" y="228"/>
                    </a:cubicBezTo>
                    <a:cubicBezTo>
                      <a:pt x="420" y="228"/>
                      <a:pt x="401" y="184"/>
                      <a:pt x="341" y="157"/>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69" name="Freeform 247"/>
              <p:cNvSpPr>
                <a:spLocks/>
              </p:cNvSpPr>
              <p:nvPr/>
            </p:nvSpPr>
            <p:spPr bwMode="auto">
              <a:xfrm>
                <a:off x="4857425" y="5528233"/>
                <a:ext cx="53740" cy="257634"/>
              </a:xfrm>
              <a:custGeom>
                <a:avLst/>
                <a:gdLst>
                  <a:gd name="T0" fmla="*/ 0 w 29"/>
                  <a:gd name="T1" fmla="*/ 0 h 138"/>
                  <a:gd name="T2" fmla="*/ 15 w 29"/>
                  <a:gd name="T3" fmla="*/ 54 h 138"/>
                  <a:gd name="T4" fmla="*/ 10 w 29"/>
                  <a:gd name="T5" fmla="*/ 138 h 138"/>
                  <a:gd name="T6" fmla="*/ 21 w 29"/>
                  <a:gd name="T7" fmla="*/ 54 h 138"/>
                  <a:gd name="T8" fmla="*/ 0 w 29"/>
                  <a:gd name="T9" fmla="*/ 0 h 138"/>
                </a:gdLst>
                <a:ahLst/>
                <a:cxnLst>
                  <a:cxn ang="0">
                    <a:pos x="T0" y="T1"/>
                  </a:cxn>
                  <a:cxn ang="0">
                    <a:pos x="T2" y="T3"/>
                  </a:cxn>
                  <a:cxn ang="0">
                    <a:pos x="T4" y="T5"/>
                  </a:cxn>
                  <a:cxn ang="0">
                    <a:pos x="T6" y="T7"/>
                  </a:cxn>
                  <a:cxn ang="0">
                    <a:pos x="T8" y="T9"/>
                  </a:cxn>
                </a:cxnLst>
                <a:rect l="0" t="0" r="r" b="b"/>
                <a:pathLst>
                  <a:path w="29" h="138">
                    <a:moveTo>
                      <a:pt x="0" y="0"/>
                    </a:moveTo>
                    <a:cubicBezTo>
                      <a:pt x="0" y="0"/>
                      <a:pt x="11" y="25"/>
                      <a:pt x="15" y="54"/>
                    </a:cubicBezTo>
                    <a:cubicBezTo>
                      <a:pt x="17" y="72"/>
                      <a:pt x="10" y="138"/>
                      <a:pt x="10" y="138"/>
                    </a:cubicBezTo>
                    <a:cubicBezTo>
                      <a:pt x="10" y="138"/>
                      <a:pt x="29" y="117"/>
                      <a:pt x="21" y="54"/>
                    </a:cubicBezTo>
                    <a:cubicBezTo>
                      <a:pt x="17" y="15"/>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70" name="Freeform 248"/>
              <p:cNvSpPr>
                <a:spLocks/>
              </p:cNvSpPr>
              <p:nvPr/>
            </p:nvSpPr>
            <p:spPr bwMode="auto">
              <a:xfrm>
                <a:off x="4413283" y="5692613"/>
                <a:ext cx="335873" cy="108269"/>
              </a:xfrm>
              <a:custGeom>
                <a:avLst/>
                <a:gdLst>
                  <a:gd name="T0" fmla="*/ 112 w 180"/>
                  <a:gd name="T1" fmla="*/ 1 h 58"/>
                  <a:gd name="T2" fmla="*/ 0 w 180"/>
                  <a:gd name="T3" fmla="*/ 58 h 58"/>
                  <a:gd name="T4" fmla="*/ 99 w 180"/>
                  <a:gd name="T5" fmla="*/ 10 h 58"/>
                  <a:gd name="T6" fmla="*/ 180 w 180"/>
                  <a:gd name="T7" fmla="*/ 12 h 58"/>
                  <a:gd name="T8" fmla="*/ 112 w 180"/>
                  <a:gd name="T9" fmla="*/ 1 h 58"/>
                </a:gdLst>
                <a:ahLst/>
                <a:cxnLst>
                  <a:cxn ang="0">
                    <a:pos x="T0" y="T1"/>
                  </a:cxn>
                  <a:cxn ang="0">
                    <a:pos x="T2" y="T3"/>
                  </a:cxn>
                  <a:cxn ang="0">
                    <a:pos x="T4" y="T5"/>
                  </a:cxn>
                  <a:cxn ang="0">
                    <a:pos x="T6" y="T7"/>
                  </a:cxn>
                  <a:cxn ang="0">
                    <a:pos x="T8" y="T9"/>
                  </a:cxn>
                </a:cxnLst>
                <a:rect l="0" t="0" r="r" b="b"/>
                <a:pathLst>
                  <a:path w="180" h="58">
                    <a:moveTo>
                      <a:pt x="112" y="1"/>
                    </a:moveTo>
                    <a:cubicBezTo>
                      <a:pt x="84" y="3"/>
                      <a:pt x="21" y="25"/>
                      <a:pt x="0" y="58"/>
                    </a:cubicBezTo>
                    <a:cubicBezTo>
                      <a:pt x="46" y="29"/>
                      <a:pt x="76" y="14"/>
                      <a:pt x="99" y="10"/>
                    </a:cubicBezTo>
                    <a:cubicBezTo>
                      <a:pt x="116" y="8"/>
                      <a:pt x="117" y="10"/>
                      <a:pt x="180" y="12"/>
                    </a:cubicBezTo>
                    <a:cubicBezTo>
                      <a:pt x="180" y="12"/>
                      <a:pt x="158" y="0"/>
                      <a:pt x="112" y="1"/>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71" name="Freeform 251"/>
              <p:cNvSpPr>
                <a:spLocks/>
              </p:cNvSpPr>
              <p:nvPr/>
            </p:nvSpPr>
            <p:spPr bwMode="auto">
              <a:xfrm>
                <a:off x="5052476" y="5994504"/>
                <a:ext cx="189023" cy="880483"/>
              </a:xfrm>
              <a:custGeom>
                <a:avLst/>
                <a:gdLst/>
                <a:ahLst/>
                <a:cxnLst/>
                <a:rect l="l" t="t" r="r" b="b"/>
                <a:pathLst>
                  <a:path w="189023" h="880483">
                    <a:moveTo>
                      <a:pt x="38085" y="0"/>
                    </a:moveTo>
                    <a:cubicBezTo>
                      <a:pt x="38085" y="0"/>
                      <a:pt x="144558" y="108276"/>
                      <a:pt x="168842" y="270691"/>
                    </a:cubicBezTo>
                    <a:cubicBezTo>
                      <a:pt x="215658" y="550504"/>
                      <a:pt x="173604" y="750067"/>
                      <a:pt x="118259" y="880483"/>
                    </a:cubicBezTo>
                    <a:lnTo>
                      <a:pt x="0" y="880483"/>
                    </a:lnTo>
                    <a:cubicBezTo>
                      <a:pt x="59249" y="758323"/>
                      <a:pt x="116523" y="566515"/>
                      <a:pt x="97859" y="302427"/>
                    </a:cubicBezTo>
                    <a:cubicBezTo>
                      <a:pt x="88521" y="175495"/>
                      <a:pt x="38095" y="35"/>
                      <a:pt x="38085"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72" name="Freeform 252"/>
              <p:cNvSpPr>
                <a:spLocks/>
              </p:cNvSpPr>
              <p:nvPr/>
            </p:nvSpPr>
            <p:spPr bwMode="auto">
              <a:xfrm>
                <a:off x="5062398" y="5980278"/>
                <a:ext cx="196539" cy="894708"/>
              </a:xfrm>
              <a:custGeom>
                <a:avLst/>
                <a:gdLst/>
                <a:ahLst/>
                <a:cxnLst/>
                <a:rect l="l" t="t" r="r" b="b"/>
                <a:pathLst>
                  <a:path w="196539" h="894708">
                    <a:moveTo>
                      <a:pt x="0" y="0"/>
                    </a:moveTo>
                    <a:cubicBezTo>
                      <a:pt x="44831" y="13060"/>
                      <a:pt x="123285" y="102609"/>
                      <a:pt x="166248" y="272381"/>
                    </a:cubicBezTo>
                    <a:cubicBezTo>
                      <a:pt x="235278" y="535149"/>
                      <a:pt x="172625" y="758915"/>
                      <a:pt x="114420" y="894708"/>
                    </a:cubicBezTo>
                    <a:lnTo>
                      <a:pt x="80704" y="894708"/>
                    </a:lnTo>
                    <a:cubicBezTo>
                      <a:pt x="131443" y="772508"/>
                      <a:pt x="181173" y="581866"/>
                      <a:pt x="158776" y="335812"/>
                    </a:cubicBezTo>
                    <a:cubicBezTo>
                      <a:pt x="145700" y="184697"/>
                      <a:pt x="41095" y="26119"/>
                      <a:pt x="0" y="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73" name="Freeform 253"/>
              <p:cNvSpPr>
                <a:spLocks/>
              </p:cNvSpPr>
              <p:nvPr/>
            </p:nvSpPr>
            <p:spPr bwMode="auto">
              <a:xfrm>
                <a:off x="4450427" y="5944715"/>
                <a:ext cx="194220" cy="930271"/>
              </a:xfrm>
              <a:custGeom>
                <a:avLst/>
                <a:gdLst/>
                <a:ahLst/>
                <a:cxnLst/>
                <a:rect l="l" t="t" r="r" b="b"/>
                <a:pathLst>
                  <a:path w="194220" h="930271">
                    <a:moveTo>
                      <a:pt x="194220" y="0"/>
                    </a:moveTo>
                    <a:cubicBezTo>
                      <a:pt x="194220" y="0"/>
                      <a:pt x="100845" y="130665"/>
                      <a:pt x="84038" y="203465"/>
                    </a:cubicBezTo>
                    <a:cubicBezTo>
                      <a:pt x="61628" y="300530"/>
                      <a:pt x="69098" y="414396"/>
                      <a:pt x="76568" y="479728"/>
                    </a:cubicBezTo>
                    <a:cubicBezTo>
                      <a:pt x="76568" y="481488"/>
                      <a:pt x="76568" y="481589"/>
                      <a:pt x="76568" y="481595"/>
                    </a:cubicBezTo>
                    <a:cubicBezTo>
                      <a:pt x="76568" y="481595"/>
                      <a:pt x="112050" y="739192"/>
                      <a:pt x="153135" y="886657"/>
                    </a:cubicBezTo>
                    <a:cubicBezTo>
                      <a:pt x="157681" y="902264"/>
                      <a:pt x="162833" y="917139"/>
                      <a:pt x="170923" y="930271"/>
                    </a:cubicBezTo>
                    <a:lnTo>
                      <a:pt x="72419" y="930271"/>
                    </a:lnTo>
                    <a:cubicBezTo>
                      <a:pt x="54542" y="875146"/>
                      <a:pt x="37264" y="811367"/>
                      <a:pt x="24278" y="742925"/>
                    </a:cubicBezTo>
                    <a:cubicBezTo>
                      <a:pt x="5604" y="642136"/>
                      <a:pt x="1" y="446165"/>
                      <a:pt x="0" y="446129"/>
                    </a:cubicBezTo>
                    <a:cubicBezTo>
                      <a:pt x="0" y="446129"/>
                      <a:pt x="0" y="446129"/>
                      <a:pt x="701" y="445662"/>
                    </a:cubicBezTo>
                    <a:lnTo>
                      <a:pt x="5603" y="442395"/>
                    </a:lnTo>
                    <a:cubicBezTo>
                      <a:pt x="3735" y="412529"/>
                      <a:pt x="1868" y="388263"/>
                      <a:pt x="1868" y="382663"/>
                    </a:cubicBezTo>
                    <a:cubicBezTo>
                      <a:pt x="1868" y="373329"/>
                      <a:pt x="18675" y="167998"/>
                      <a:pt x="48555" y="111999"/>
                    </a:cubicBezTo>
                    <a:cubicBezTo>
                      <a:pt x="76561" y="56013"/>
                      <a:pt x="194164" y="27"/>
                      <a:pt x="194220"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74" name="Freeform 254"/>
              <p:cNvSpPr>
                <a:spLocks/>
              </p:cNvSpPr>
              <p:nvPr/>
            </p:nvSpPr>
            <p:spPr bwMode="auto">
              <a:xfrm>
                <a:off x="4421502" y="5931608"/>
                <a:ext cx="245464" cy="943378"/>
              </a:xfrm>
              <a:custGeom>
                <a:avLst/>
                <a:gdLst/>
                <a:ahLst/>
                <a:cxnLst/>
                <a:rect l="l" t="t" r="r" b="b"/>
                <a:pathLst>
                  <a:path w="245464" h="943378">
                    <a:moveTo>
                      <a:pt x="245464" y="27"/>
                    </a:moveTo>
                    <a:cubicBezTo>
                      <a:pt x="245464" y="27"/>
                      <a:pt x="81354" y="106426"/>
                      <a:pt x="60840" y="224024"/>
                    </a:cubicBezTo>
                    <a:cubicBezTo>
                      <a:pt x="-4713" y="578346"/>
                      <a:pt x="42630" y="807655"/>
                      <a:pt x="100318" y="943378"/>
                    </a:cubicBezTo>
                    <a:lnTo>
                      <a:pt x="61533" y="943378"/>
                    </a:lnTo>
                    <a:cubicBezTo>
                      <a:pt x="11695" y="817844"/>
                      <a:pt x="-27905" y="606641"/>
                      <a:pt x="25407" y="229624"/>
                    </a:cubicBezTo>
                    <a:cubicBezTo>
                      <a:pt x="94408" y="-7440"/>
                      <a:pt x="245464" y="27"/>
                      <a:pt x="245464" y="27"/>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351" name="Group 350"/>
            <p:cNvGrpSpPr/>
            <p:nvPr/>
          </p:nvGrpSpPr>
          <p:grpSpPr>
            <a:xfrm>
              <a:off x="-1588" y="5362669"/>
              <a:ext cx="1522208" cy="1521243"/>
              <a:chOff x="-1588" y="5362669"/>
              <a:chExt cx="1522208" cy="1521243"/>
            </a:xfrm>
          </p:grpSpPr>
          <p:sp>
            <p:nvSpPr>
              <p:cNvPr id="359" name="Freeform 343"/>
              <p:cNvSpPr>
                <a:spLocks/>
              </p:cNvSpPr>
              <p:nvPr/>
            </p:nvSpPr>
            <p:spPr bwMode="auto">
              <a:xfrm>
                <a:off x="-1588" y="5362669"/>
                <a:ext cx="1522208" cy="1521243"/>
              </a:xfrm>
              <a:custGeom>
                <a:avLst/>
                <a:gdLst/>
                <a:ahLst/>
                <a:cxnLst/>
                <a:rect l="l" t="t" r="r" b="b"/>
                <a:pathLst>
                  <a:path w="1522208" h="1521243">
                    <a:moveTo>
                      <a:pt x="570110" y="1095"/>
                    </a:moveTo>
                    <a:cubicBezTo>
                      <a:pt x="735670" y="-14895"/>
                      <a:pt x="813888" y="149579"/>
                      <a:pt x="813888" y="149579"/>
                    </a:cubicBezTo>
                    <a:cubicBezTo>
                      <a:pt x="813964" y="149631"/>
                      <a:pt x="1021636" y="289387"/>
                      <a:pt x="1130589" y="303025"/>
                    </a:cubicBezTo>
                    <a:cubicBezTo>
                      <a:pt x="1355344" y="337124"/>
                      <a:pt x="1522208" y="916807"/>
                      <a:pt x="1522208" y="1090712"/>
                    </a:cubicBezTo>
                    <a:cubicBezTo>
                      <a:pt x="1522208" y="1250371"/>
                      <a:pt x="1459496" y="1421991"/>
                      <a:pt x="1392316" y="1521243"/>
                    </a:cubicBezTo>
                    <a:lnTo>
                      <a:pt x="0" y="1521243"/>
                    </a:lnTo>
                    <a:cubicBezTo>
                      <a:pt x="0" y="453060"/>
                      <a:pt x="0" y="453060"/>
                      <a:pt x="0" y="453060"/>
                    </a:cubicBezTo>
                    <a:cubicBezTo>
                      <a:pt x="143026" y="316664"/>
                      <a:pt x="214539" y="337124"/>
                      <a:pt x="214539" y="337124"/>
                    </a:cubicBezTo>
                    <a:cubicBezTo>
                      <a:pt x="388214" y="84791"/>
                      <a:pt x="493781" y="20003"/>
                      <a:pt x="493781" y="20003"/>
                    </a:cubicBezTo>
                    <a:cubicBezTo>
                      <a:pt x="521024" y="9347"/>
                      <a:pt x="546458" y="3379"/>
                      <a:pt x="570110" y="109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60" name="Freeform 344"/>
              <p:cNvSpPr>
                <a:spLocks/>
              </p:cNvSpPr>
              <p:nvPr/>
            </p:nvSpPr>
            <p:spPr bwMode="auto">
              <a:xfrm>
                <a:off x="-1588" y="5667284"/>
                <a:ext cx="1425345" cy="1216628"/>
              </a:xfrm>
              <a:custGeom>
                <a:avLst/>
                <a:gdLst/>
                <a:ahLst/>
                <a:cxnLst/>
                <a:rect l="l" t="t" r="r" b="b"/>
                <a:pathLst>
                  <a:path w="1425345" h="1216628">
                    <a:moveTo>
                      <a:pt x="661868" y="221"/>
                    </a:moveTo>
                    <a:cubicBezTo>
                      <a:pt x="759828" y="-2760"/>
                      <a:pt x="856936" y="24489"/>
                      <a:pt x="909749" y="84097"/>
                    </a:cubicBezTo>
                    <a:cubicBezTo>
                      <a:pt x="1155074" y="-1057"/>
                      <a:pt x="1386770" y="342962"/>
                      <a:pt x="1420843" y="741478"/>
                    </a:cubicBezTo>
                    <a:cubicBezTo>
                      <a:pt x="1440113" y="946949"/>
                      <a:pt x="1397495" y="1116107"/>
                      <a:pt x="1293630" y="1216628"/>
                    </a:cubicBezTo>
                    <a:lnTo>
                      <a:pt x="42881" y="1216628"/>
                    </a:lnTo>
                    <a:cubicBezTo>
                      <a:pt x="19610" y="1174130"/>
                      <a:pt x="4386" y="1121381"/>
                      <a:pt x="0" y="1058248"/>
                    </a:cubicBezTo>
                    <a:cubicBezTo>
                      <a:pt x="0" y="339556"/>
                      <a:pt x="0" y="339556"/>
                      <a:pt x="0" y="339556"/>
                    </a:cubicBezTo>
                    <a:cubicBezTo>
                      <a:pt x="68146" y="176062"/>
                      <a:pt x="201031" y="67066"/>
                      <a:pt x="408876" y="97721"/>
                    </a:cubicBezTo>
                    <a:cubicBezTo>
                      <a:pt x="465096" y="36411"/>
                      <a:pt x="563908" y="3201"/>
                      <a:pt x="661868" y="221"/>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61" name="Freeform 345"/>
              <p:cNvSpPr>
                <a:spLocks/>
              </p:cNvSpPr>
              <p:nvPr/>
            </p:nvSpPr>
            <p:spPr bwMode="auto">
              <a:xfrm>
                <a:off x="907409" y="5750479"/>
                <a:ext cx="488244" cy="1133433"/>
              </a:xfrm>
              <a:custGeom>
                <a:avLst/>
                <a:gdLst/>
                <a:ahLst/>
                <a:cxnLst/>
                <a:rect l="l" t="t" r="r" b="b"/>
                <a:pathLst>
                  <a:path w="488244" h="1133433">
                    <a:moveTo>
                      <a:pt x="0" y="0"/>
                    </a:moveTo>
                    <a:cubicBezTo>
                      <a:pt x="19" y="1"/>
                      <a:pt x="198005" y="10240"/>
                      <a:pt x="293587" y="136444"/>
                    </a:cubicBezTo>
                    <a:cubicBezTo>
                      <a:pt x="416484" y="307000"/>
                      <a:pt x="522312" y="576477"/>
                      <a:pt x="477933" y="873243"/>
                    </a:cubicBezTo>
                    <a:cubicBezTo>
                      <a:pt x="461002" y="984148"/>
                      <a:pt x="420227" y="1074335"/>
                      <a:pt x="368535" y="1133433"/>
                    </a:cubicBezTo>
                    <a:lnTo>
                      <a:pt x="288146" y="1133433"/>
                    </a:lnTo>
                    <a:cubicBezTo>
                      <a:pt x="375830" y="1059353"/>
                      <a:pt x="467599" y="915517"/>
                      <a:pt x="436967" y="651522"/>
                    </a:cubicBezTo>
                    <a:cubicBezTo>
                      <a:pt x="392588" y="262655"/>
                      <a:pt x="232139" y="112567"/>
                      <a:pt x="153621" y="75045"/>
                    </a:cubicBezTo>
                    <a:cubicBezTo>
                      <a:pt x="75104" y="37522"/>
                      <a:pt x="0" y="0"/>
                      <a:pt x="0"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62" name="Freeform 346"/>
              <p:cNvSpPr>
                <a:spLocks/>
              </p:cNvSpPr>
              <p:nvPr/>
            </p:nvSpPr>
            <p:spPr bwMode="auto">
              <a:xfrm>
                <a:off x="829495" y="5883222"/>
                <a:ext cx="371297" cy="967030"/>
              </a:xfrm>
              <a:custGeom>
                <a:avLst/>
                <a:gdLst>
                  <a:gd name="T0" fmla="*/ 80 w 96"/>
                  <a:gd name="T1" fmla="*/ 108 h 311"/>
                  <a:gd name="T2" fmla="*/ 74 w 96"/>
                  <a:gd name="T3" fmla="*/ 284 h 311"/>
                  <a:gd name="T4" fmla="*/ 49 w 96"/>
                  <a:gd name="T5" fmla="*/ 311 h 311"/>
                  <a:gd name="T6" fmla="*/ 70 w 96"/>
                  <a:gd name="T7" fmla="*/ 122 h 311"/>
                  <a:gd name="T8" fmla="*/ 0 w 96"/>
                  <a:gd name="T9" fmla="*/ 0 h 311"/>
                  <a:gd name="T10" fmla="*/ 80 w 96"/>
                  <a:gd name="T11" fmla="*/ 108 h 311"/>
                </a:gdLst>
                <a:ahLst/>
                <a:cxnLst>
                  <a:cxn ang="0">
                    <a:pos x="T0" y="T1"/>
                  </a:cxn>
                  <a:cxn ang="0">
                    <a:pos x="T2" y="T3"/>
                  </a:cxn>
                  <a:cxn ang="0">
                    <a:pos x="T4" y="T5"/>
                  </a:cxn>
                  <a:cxn ang="0">
                    <a:pos x="T6" y="T7"/>
                  </a:cxn>
                  <a:cxn ang="0">
                    <a:pos x="T8" y="T9"/>
                  </a:cxn>
                  <a:cxn ang="0">
                    <a:pos x="T10" y="T11"/>
                  </a:cxn>
                </a:cxnLst>
                <a:rect l="0" t="0" r="r" b="b"/>
                <a:pathLst>
                  <a:path w="96" h="311">
                    <a:moveTo>
                      <a:pt x="80" y="108"/>
                    </a:moveTo>
                    <a:cubicBezTo>
                      <a:pt x="96" y="185"/>
                      <a:pt x="89" y="248"/>
                      <a:pt x="74" y="284"/>
                    </a:cubicBezTo>
                    <a:cubicBezTo>
                      <a:pt x="64" y="309"/>
                      <a:pt x="49" y="311"/>
                      <a:pt x="49" y="311"/>
                    </a:cubicBezTo>
                    <a:cubicBezTo>
                      <a:pt x="49" y="311"/>
                      <a:pt x="79" y="255"/>
                      <a:pt x="70" y="122"/>
                    </a:cubicBezTo>
                    <a:cubicBezTo>
                      <a:pt x="65" y="40"/>
                      <a:pt x="0" y="0"/>
                      <a:pt x="0" y="0"/>
                    </a:cubicBezTo>
                    <a:cubicBezTo>
                      <a:pt x="0" y="0"/>
                      <a:pt x="62" y="4"/>
                      <a:pt x="80" y="108"/>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63" name="Freeform 347"/>
              <p:cNvSpPr>
                <a:spLocks/>
              </p:cNvSpPr>
              <p:nvPr/>
            </p:nvSpPr>
            <p:spPr bwMode="auto">
              <a:xfrm>
                <a:off x="191754" y="5883222"/>
                <a:ext cx="168331" cy="925033"/>
              </a:xfrm>
              <a:custGeom>
                <a:avLst/>
                <a:gdLst>
                  <a:gd name="T0" fmla="*/ 49 w 63"/>
                  <a:gd name="T1" fmla="*/ 0 h 329"/>
                  <a:gd name="T2" fmla="*/ 16 w 63"/>
                  <a:gd name="T3" fmla="*/ 104 h 329"/>
                  <a:gd name="T4" fmla="*/ 63 w 63"/>
                  <a:gd name="T5" fmla="*/ 329 h 329"/>
                  <a:gd name="T6" fmla="*/ 47 w 63"/>
                  <a:gd name="T7" fmla="*/ 321 h 329"/>
                  <a:gd name="T8" fmla="*/ 1 w 63"/>
                  <a:gd name="T9" fmla="*/ 101 h 329"/>
                  <a:gd name="T10" fmla="*/ 49 w 63"/>
                  <a:gd name="T11" fmla="*/ 0 h 329"/>
                </a:gdLst>
                <a:ahLst/>
                <a:cxnLst>
                  <a:cxn ang="0">
                    <a:pos x="T0" y="T1"/>
                  </a:cxn>
                  <a:cxn ang="0">
                    <a:pos x="T2" y="T3"/>
                  </a:cxn>
                  <a:cxn ang="0">
                    <a:pos x="T4" y="T5"/>
                  </a:cxn>
                  <a:cxn ang="0">
                    <a:pos x="T6" y="T7"/>
                  </a:cxn>
                  <a:cxn ang="0">
                    <a:pos x="T8" y="T9"/>
                  </a:cxn>
                  <a:cxn ang="0">
                    <a:pos x="T10" y="T11"/>
                  </a:cxn>
                </a:cxnLst>
                <a:rect l="0" t="0" r="r" b="b"/>
                <a:pathLst>
                  <a:path w="63" h="329">
                    <a:moveTo>
                      <a:pt x="49" y="0"/>
                    </a:moveTo>
                    <a:cubicBezTo>
                      <a:pt x="49" y="0"/>
                      <a:pt x="19" y="32"/>
                      <a:pt x="16" y="104"/>
                    </a:cubicBezTo>
                    <a:cubicBezTo>
                      <a:pt x="11" y="195"/>
                      <a:pt x="63" y="329"/>
                      <a:pt x="63" y="329"/>
                    </a:cubicBezTo>
                    <a:cubicBezTo>
                      <a:pt x="63" y="329"/>
                      <a:pt x="54" y="322"/>
                      <a:pt x="47" y="321"/>
                    </a:cubicBezTo>
                    <a:cubicBezTo>
                      <a:pt x="18" y="280"/>
                      <a:pt x="0" y="187"/>
                      <a:pt x="1" y="101"/>
                    </a:cubicBezTo>
                    <a:cubicBezTo>
                      <a:pt x="1" y="15"/>
                      <a:pt x="49" y="0"/>
                      <a:pt x="49"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64" name="Freeform 348"/>
              <p:cNvSpPr>
                <a:spLocks/>
              </p:cNvSpPr>
              <p:nvPr/>
            </p:nvSpPr>
            <p:spPr bwMode="auto">
              <a:xfrm>
                <a:off x="321611" y="5460466"/>
                <a:ext cx="578583" cy="369370"/>
              </a:xfrm>
              <a:custGeom>
                <a:avLst/>
                <a:gdLst>
                  <a:gd name="T0" fmla="*/ 70 w 170"/>
                  <a:gd name="T1" fmla="*/ 0 h 108"/>
                  <a:gd name="T2" fmla="*/ 98 w 170"/>
                  <a:gd name="T3" fmla="*/ 0 h 108"/>
                  <a:gd name="T4" fmla="*/ 96 w 170"/>
                  <a:gd name="T5" fmla="*/ 28 h 108"/>
                  <a:gd name="T6" fmla="*/ 138 w 170"/>
                  <a:gd name="T7" fmla="*/ 47 h 108"/>
                  <a:gd name="T8" fmla="*/ 170 w 170"/>
                  <a:gd name="T9" fmla="*/ 87 h 108"/>
                  <a:gd name="T10" fmla="*/ 3 w 170"/>
                  <a:gd name="T11" fmla="*/ 84 h 108"/>
                  <a:gd name="T12" fmla="*/ 70 w 170"/>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70" h="108">
                    <a:moveTo>
                      <a:pt x="70" y="0"/>
                    </a:moveTo>
                    <a:cubicBezTo>
                      <a:pt x="70" y="0"/>
                      <a:pt x="70" y="0"/>
                      <a:pt x="98" y="0"/>
                    </a:cubicBezTo>
                    <a:cubicBezTo>
                      <a:pt x="98" y="0"/>
                      <a:pt x="98" y="0"/>
                      <a:pt x="96" y="28"/>
                    </a:cubicBezTo>
                    <a:cubicBezTo>
                      <a:pt x="96" y="28"/>
                      <a:pt x="107" y="35"/>
                      <a:pt x="138" y="47"/>
                    </a:cubicBezTo>
                    <a:cubicBezTo>
                      <a:pt x="168" y="58"/>
                      <a:pt x="170" y="87"/>
                      <a:pt x="170" y="87"/>
                    </a:cubicBezTo>
                    <a:cubicBezTo>
                      <a:pt x="110" y="107"/>
                      <a:pt x="4" y="108"/>
                      <a:pt x="3" y="84"/>
                    </a:cubicBezTo>
                    <a:cubicBezTo>
                      <a:pt x="0" y="60"/>
                      <a:pt x="70" y="0"/>
                      <a:pt x="70" y="0"/>
                    </a:cubicBezTo>
                    <a:close/>
                  </a:path>
                </a:pathLst>
              </a:custGeom>
              <a:solidFill>
                <a:srgbClr val="6F86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65" name="Freeform 349"/>
              <p:cNvSpPr>
                <a:spLocks/>
              </p:cNvSpPr>
              <p:nvPr/>
            </p:nvSpPr>
            <p:spPr bwMode="auto">
              <a:xfrm>
                <a:off x="276883" y="5460466"/>
                <a:ext cx="490570" cy="412655"/>
              </a:xfrm>
              <a:custGeom>
                <a:avLst/>
                <a:gdLst>
                  <a:gd name="T0" fmla="*/ 83 w 144"/>
                  <a:gd name="T1" fmla="*/ 0 h 121"/>
                  <a:gd name="T2" fmla="*/ 47 w 144"/>
                  <a:gd name="T3" fmla="*/ 52 h 121"/>
                  <a:gd name="T4" fmla="*/ 52 w 144"/>
                  <a:gd name="T5" fmla="*/ 92 h 121"/>
                  <a:gd name="T6" fmla="*/ 144 w 144"/>
                  <a:gd name="T7" fmla="*/ 96 h 121"/>
                  <a:gd name="T8" fmla="*/ 32 w 144"/>
                  <a:gd name="T9" fmla="*/ 107 h 121"/>
                  <a:gd name="T10" fmla="*/ 27 w 144"/>
                  <a:gd name="T11" fmla="*/ 50 h 121"/>
                  <a:gd name="T12" fmla="*/ 83 w 144"/>
                  <a:gd name="T13" fmla="*/ 0 h 121"/>
                </a:gdLst>
                <a:ahLst/>
                <a:cxnLst>
                  <a:cxn ang="0">
                    <a:pos x="T0" y="T1"/>
                  </a:cxn>
                  <a:cxn ang="0">
                    <a:pos x="T2" y="T3"/>
                  </a:cxn>
                  <a:cxn ang="0">
                    <a:pos x="T4" y="T5"/>
                  </a:cxn>
                  <a:cxn ang="0">
                    <a:pos x="T6" y="T7"/>
                  </a:cxn>
                  <a:cxn ang="0">
                    <a:pos x="T8" y="T9"/>
                  </a:cxn>
                  <a:cxn ang="0">
                    <a:pos x="T10" y="T11"/>
                  </a:cxn>
                  <a:cxn ang="0">
                    <a:pos x="T12" y="T13"/>
                  </a:cxn>
                </a:cxnLst>
                <a:rect l="0" t="0" r="r" b="b"/>
                <a:pathLst>
                  <a:path w="144" h="121">
                    <a:moveTo>
                      <a:pt x="83" y="0"/>
                    </a:moveTo>
                    <a:cubicBezTo>
                      <a:pt x="83" y="0"/>
                      <a:pt x="49" y="39"/>
                      <a:pt x="47" y="52"/>
                    </a:cubicBezTo>
                    <a:cubicBezTo>
                      <a:pt x="46" y="65"/>
                      <a:pt x="46" y="88"/>
                      <a:pt x="52" y="92"/>
                    </a:cubicBezTo>
                    <a:cubicBezTo>
                      <a:pt x="80" y="110"/>
                      <a:pt x="133" y="96"/>
                      <a:pt x="144" y="96"/>
                    </a:cubicBezTo>
                    <a:cubicBezTo>
                      <a:pt x="119" y="112"/>
                      <a:pt x="74" y="121"/>
                      <a:pt x="32" y="107"/>
                    </a:cubicBezTo>
                    <a:cubicBezTo>
                      <a:pt x="0" y="96"/>
                      <a:pt x="15" y="73"/>
                      <a:pt x="27" y="50"/>
                    </a:cubicBezTo>
                    <a:cubicBezTo>
                      <a:pt x="42" y="21"/>
                      <a:pt x="83" y="0"/>
                      <a:pt x="83" y="0"/>
                    </a:cubicBezTo>
                    <a:close/>
                  </a:path>
                </a:pathLst>
              </a:custGeom>
              <a:solidFill>
                <a:srgbClr val="5C6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352" name="Group 351"/>
            <p:cNvGrpSpPr/>
            <p:nvPr/>
          </p:nvGrpSpPr>
          <p:grpSpPr>
            <a:xfrm>
              <a:off x="1808901" y="5856153"/>
              <a:ext cx="1693951" cy="1019100"/>
              <a:chOff x="1623186" y="-214403"/>
              <a:chExt cx="1171187" cy="716005"/>
            </a:xfrm>
          </p:grpSpPr>
          <p:sp>
            <p:nvSpPr>
              <p:cNvPr id="353" name="Freeform 369"/>
              <p:cNvSpPr>
                <a:spLocks/>
              </p:cNvSpPr>
              <p:nvPr/>
            </p:nvSpPr>
            <p:spPr bwMode="auto">
              <a:xfrm>
                <a:off x="1623186" y="-214403"/>
                <a:ext cx="1171187" cy="716005"/>
              </a:xfrm>
              <a:custGeom>
                <a:avLst/>
                <a:gdLst>
                  <a:gd name="T0" fmla="*/ 224 w 402"/>
                  <a:gd name="T1" fmla="*/ 0 h 238"/>
                  <a:gd name="T2" fmla="*/ 233 w 402"/>
                  <a:gd name="T3" fmla="*/ 3 h 238"/>
                  <a:gd name="T4" fmla="*/ 245 w 402"/>
                  <a:gd name="T5" fmla="*/ 38 h 238"/>
                  <a:gd name="T6" fmla="*/ 297 w 402"/>
                  <a:gd name="T7" fmla="*/ 69 h 238"/>
                  <a:gd name="T8" fmla="*/ 382 w 402"/>
                  <a:gd name="T9" fmla="*/ 99 h 238"/>
                  <a:gd name="T10" fmla="*/ 400 w 402"/>
                  <a:gd name="T11" fmla="*/ 201 h 238"/>
                  <a:gd name="T12" fmla="*/ 392 w 402"/>
                  <a:gd name="T13" fmla="*/ 238 h 238"/>
                  <a:gd name="T14" fmla="*/ 15 w 402"/>
                  <a:gd name="T15" fmla="*/ 238 h 238"/>
                  <a:gd name="T16" fmla="*/ 8 w 402"/>
                  <a:gd name="T17" fmla="*/ 137 h 238"/>
                  <a:gd name="T18" fmla="*/ 67 w 402"/>
                  <a:gd name="T19" fmla="*/ 54 h 238"/>
                  <a:gd name="T20" fmla="*/ 136 w 402"/>
                  <a:gd name="T21" fmla="*/ 54 h 238"/>
                  <a:gd name="T22" fmla="*/ 185 w 402"/>
                  <a:gd name="T23" fmla="*/ 40 h 238"/>
                  <a:gd name="T24" fmla="*/ 185 w 402"/>
                  <a:gd name="T25" fmla="*/ 6 h 238"/>
                  <a:gd name="T26" fmla="*/ 224 w 402"/>
                  <a:gd name="T27"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2" h="238">
                    <a:moveTo>
                      <a:pt x="224" y="0"/>
                    </a:moveTo>
                    <a:cubicBezTo>
                      <a:pt x="228" y="0"/>
                      <a:pt x="232" y="1"/>
                      <a:pt x="233" y="3"/>
                    </a:cubicBezTo>
                    <a:cubicBezTo>
                      <a:pt x="237" y="12"/>
                      <a:pt x="245" y="38"/>
                      <a:pt x="245" y="38"/>
                    </a:cubicBezTo>
                    <a:cubicBezTo>
                      <a:pt x="245" y="38"/>
                      <a:pt x="284" y="50"/>
                      <a:pt x="297" y="69"/>
                    </a:cubicBezTo>
                    <a:cubicBezTo>
                      <a:pt x="321" y="66"/>
                      <a:pt x="370" y="76"/>
                      <a:pt x="382" y="99"/>
                    </a:cubicBezTo>
                    <a:cubicBezTo>
                      <a:pt x="394" y="121"/>
                      <a:pt x="402" y="157"/>
                      <a:pt x="400" y="201"/>
                    </a:cubicBezTo>
                    <a:cubicBezTo>
                      <a:pt x="399" y="216"/>
                      <a:pt x="396" y="228"/>
                      <a:pt x="392" y="238"/>
                    </a:cubicBezTo>
                    <a:cubicBezTo>
                      <a:pt x="15" y="238"/>
                      <a:pt x="15" y="238"/>
                      <a:pt x="15" y="238"/>
                    </a:cubicBezTo>
                    <a:cubicBezTo>
                      <a:pt x="7" y="218"/>
                      <a:pt x="0" y="185"/>
                      <a:pt x="8" y="137"/>
                    </a:cubicBezTo>
                    <a:cubicBezTo>
                      <a:pt x="12" y="114"/>
                      <a:pt x="44" y="61"/>
                      <a:pt x="67" y="54"/>
                    </a:cubicBezTo>
                    <a:cubicBezTo>
                      <a:pt x="92" y="46"/>
                      <a:pt x="136" y="54"/>
                      <a:pt x="136" y="54"/>
                    </a:cubicBezTo>
                    <a:cubicBezTo>
                      <a:pt x="136" y="54"/>
                      <a:pt x="136" y="54"/>
                      <a:pt x="185" y="40"/>
                    </a:cubicBezTo>
                    <a:cubicBezTo>
                      <a:pt x="185" y="40"/>
                      <a:pt x="185" y="40"/>
                      <a:pt x="185" y="6"/>
                    </a:cubicBezTo>
                    <a:cubicBezTo>
                      <a:pt x="185" y="6"/>
                      <a:pt x="210" y="0"/>
                      <a:pt x="224" y="0"/>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54" name="Freeform 370"/>
              <p:cNvSpPr>
                <a:spLocks/>
              </p:cNvSpPr>
              <p:nvPr/>
            </p:nvSpPr>
            <p:spPr bwMode="auto">
              <a:xfrm>
                <a:off x="1937889" y="-65032"/>
                <a:ext cx="573870" cy="148095"/>
              </a:xfrm>
              <a:custGeom>
                <a:avLst/>
                <a:gdLst>
                  <a:gd name="T0" fmla="*/ 193 w 197"/>
                  <a:gd name="T1" fmla="*/ 49 h 51"/>
                  <a:gd name="T2" fmla="*/ 190 w 197"/>
                  <a:gd name="T3" fmla="*/ 47 h 51"/>
                  <a:gd name="T4" fmla="*/ 113 w 197"/>
                  <a:gd name="T5" fmla="*/ 5 h 51"/>
                  <a:gd name="T6" fmla="*/ 0 w 197"/>
                  <a:gd name="T7" fmla="*/ 32 h 51"/>
                  <a:gd name="T8" fmla="*/ 2 w 197"/>
                  <a:gd name="T9" fmla="*/ 34 h 51"/>
                  <a:gd name="T10" fmla="*/ 197 w 197"/>
                  <a:gd name="T11" fmla="*/ 51 h 51"/>
                </a:gdLst>
                <a:ahLst/>
                <a:cxnLst>
                  <a:cxn ang="0">
                    <a:pos x="T0" y="T1"/>
                  </a:cxn>
                  <a:cxn ang="0">
                    <a:pos x="T2" y="T3"/>
                  </a:cxn>
                  <a:cxn ang="0">
                    <a:pos x="T4" y="T5"/>
                  </a:cxn>
                  <a:cxn ang="0">
                    <a:pos x="T6" y="T7"/>
                  </a:cxn>
                  <a:cxn ang="0">
                    <a:pos x="T8" y="T9"/>
                  </a:cxn>
                  <a:cxn ang="0">
                    <a:pos x="T10" y="T11"/>
                  </a:cxn>
                </a:cxnLst>
                <a:rect l="0" t="0" r="r" b="b"/>
                <a:pathLst>
                  <a:path w="197" h="51">
                    <a:moveTo>
                      <a:pt x="193" y="49"/>
                    </a:moveTo>
                    <a:cubicBezTo>
                      <a:pt x="193" y="49"/>
                      <a:pt x="192" y="48"/>
                      <a:pt x="190" y="47"/>
                    </a:cubicBezTo>
                    <a:cubicBezTo>
                      <a:pt x="180" y="40"/>
                      <a:pt x="151" y="10"/>
                      <a:pt x="113" y="5"/>
                    </a:cubicBezTo>
                    <a:cubicBezTo>
                      <a:pt x="68" y="0"/>
                      <a:pt x="0" y="32"/>
                      <a:pt x="0" y="32"/>
                    </a:cubicBezTo>
                    <a:cubicBezTo>
                      <a:pt x="2" y="34"/>
                      <a:pt x="2" y="34"/>
                      <a:pt x="2" y="34"/>
                    </a:cubicBezTo>
                    <a:cubicBezTo>
                      <a:pt x="197" y="51"/>
                      <a:pt x="197" y="51"/>
                      <a:pt x="197" y="51"/>
                    </a:cubicBezTo>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55" name="Freeform 371"/>
              <p:cNvSpPr>
                <a:spLocks/>
              </p:cNvSpPr>
              <p:nvPr/>
            </p:nvSpPr>
            <p:spPr bwMode="auto">
              <a:xfrm>
                <a:off x="1689829" y="-108344"/>
                <a:ext cx="1095906" cy="609946"/>
              </a:xfrm>
              <a:custGeom>
                <a:avLst/>
                <a:gdLst>
                  <a:gd name="T0" fmla="*/ 180 w 376"/>
                  <a:gd name="T1" fmla="*/ 24 h 194"/>
                  <a:gd name="T2" fmla="*/ 268 w 376"/>
                  <a:gd name="T3" fmla="*/ 54 h 194"/>
                  <a:gd name="T4" fmla="*/ 341 w 376"/>
                  <a:gd name="T5" fmla="*/ 194 h 194"/>
                  <a:gd name="T6" fmla="*/ 15 w 376"/>
                  <a:gd name="T7" fmla="*/ 194 h 194"/>
                  <a:gd name="T8" fmla="*/ 2 w 376"/>
                  <a:gd name="T9" fmla="*/ 123 h 194"/>
                  <a:gd name="T10" fmla="*/ 101 w 376"/>
                  <a:gd name="T11" fmla="*/ 45 h 194"/>
                  <a:gd name="T12" fmla="*/ 180 w 376"/>
                  <a:gd name="T13" fmla="*/ 24 h 194"/>
                </a:gdLst>
                <a:ahLst/>
                <a:cxnLst>
                  <a:cxn ang="0">
                    <a:pos x="T0" y="T1"/>
                  </a:cxn>
                  <a:cxn ang="0">
                    <a:pos x="T2" y="T3"/>
                  </a:cxn>
                  <a:cxn ang="0">
                    <a:pos x="T4" y="T5"/>
                  </a:cxn>
                  <a:cxn ang="0">
                    <a:pos x="T6" y="T7"/>
                  </a:cxn>
                  <a:cxn ang="0">
                    <a:pos x="T8" y="T9"/>
                  </a:cxn>
                  <a:cxn ang="0">
                    <a:pos x="T10" y="T11"/>
                  </a:cxn>
                  <a:cxn ang="0">
                    <a:pos x="T12" y="T13"/>
                  </a:cxn>
                </a:cxnLst>
                <a:rect l="0" t="0" r="r" b="b"/>
                <a:pathLst>
                  <a:path w="376" h="194">
                    <a:moveTo>
                      <a:pt x="180" y="24"/>
                    </a:moveTo>
                    <a:cubicBezTo>
                      <a:pt x="212" y="24"/>
                      <a:pt x="246" y="33"/>
                      <a:pt x="268" y="54"/>
                    </a:cubicBezTo>
                    <a:cubicBezTo>
                      <a:pt x="354" y="36"/>
                      <a:pt x="376" y="136"/>
                      <a:pt x="341" y="194"/>
                    </a:cubicBezTo>
                    <a:cubicBezTo>
                      <a:pt x="15" y="194"/>
                      <a:pt x="15" y="194"/>
                      <a:pt x="15" y="194"/>
                    </a:cubicBezTo>
                    <a:cubicBezTo>
                      <a:pt x="4" y="173"/>
                      <a:pt x="0" y="147"/>
                      <a:pt x="2" y="123"/>
                    </a:cubicBezTo>
                    <a:cubicBezTo>
                      <a:pt x="9" y="27"/>
                      <a:pt x="66" y="0"/>
                      <a:pt x="101" y="45"/>
                    </a:cubicBezTo>
                    <a:cubicBezTo>
                      <a:pt x="116" y="32"/>
                      <a:pt x="147" y="24"/>
                      <a:pt x="180" y="24"/>
                    </a:cubicBezTo>
                    <a:close/>
                  </a:path>
                </a:pathLst>
              </a:custGeom>
              <a:solidFill>
                <a:srgbClr val="EE91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56" name="Freeform 372"/>
              <p:cNvSpPr>
                <a:spLocks noEditPoints="1"/>
              </p:cNvSpPr>
              <p:nvPr/>
            </p:nvSpPr>
            <p:spPr bwMode="auto">
              <a:xfrm>
                <a:off x="1672551" y="-39116"/>
                <a:ext cx="1072457" cy="540718"/>
              </a:xfrm>
              <a:custGeom>
                <a:avLst/>
                <a:gdLst>
                  <a:gd name="T0" fmla="*/ 252 w 368"/>
                  <a:gd name="T1" fmla="*/ 56 h 179"/>
                  <a:gd name="T2" fmla="*/ 278 w 368"/>
                  <a:gd name="T3" fmla="*/ 133 h 179"/>
                  <a:gd name="T4" fmla="*/ 274 w 368"/>
                  <a:gd name="T5" fmla="*/ 179 h 179"/>
                  <a:gd name="T6" fmla="*/ 260 w 368"/>
                  <a:gd name="T7" fmla="*/ 179 h 179"/>
                  <a:gd name="T8" fmla="*/ 263 w 368"/>
                  <a:gd name="T9" fmla="*/ 141 h 179"/>
                  <a:gd name="T10" fmla="*/ 252 w 368"/>
                  <a:gd name="T11" fmla="*/ 56 h 179"/>
                  <a:gd name="T12" fmla="*/ 117 w 368"/>
                  <a:gd name="T13" fmla="*/ 43 h 179"/>
                  <a:gd name="T14" fmla="*/ 97 w 368"/>
                  <a:gd name="T15" fmla="*/ 126 h 179"/>
                  <a:gd name="T16" fmla="*/ 101 w 368"/>
                  <a:gd name="T17" fmla="*/ 179 h 179"/>
                  <a:gd name="T18" fmla="*/ 87 w 368"/>
                  <a:gd name="T19" fmla="*/ 179 h 179"/>
                  <a:gd name="T20" fmla="*/ 85 w 368"/>
                  <a:gd name="T21" fmla="*/ 120 h 179"/>
                  <a:gd name="T22" fmla="*/ 117 w 368"/>
                  <a:gd name="T23" fmla="*/ 43 h 179"/>
                  <a:gd name="T24" fmla="*/ 308 w 368"/>
                  <a:gd name="T25" fmla="*/ 24 h 179"/>
                  <a:gd name="T26" fmla="*/ 360 w 368"/>
                  <a:gd name="T27" fmla="*/ 80 h 179"/>
                  <a:gd name="T28" fmla="*/ 352 w 368"/>
                  <a:gd name="T29" fmla="*/ 179 h 179"/>
                  <a:gd name="T30" fmla="*/ 334 w 368"/>
                  <a:gd name="T31" fmla="*/ 179 h 179"/>
                  <a:gd name="T32" fmla="*/ 345 w 368"/>
                  <a:gd name="T33" fmla="*/ 160 h 179"/>
                  <a:gd name="T34" fmla="*/ 326 w 368"/>
                  <a:gd name="T35" fmla="*/ 43 h 179"/>
                  <a:gd name="T36" fmla="*/ 266 w 368"/>
                  <a:gd name="T37" fmla="*/ 34 h 179"/>
                  <a:gd name="T38" fmla="*/ 251 w 368"/>
                  <a:gd name="T39" fmla="*/ 29 h 179"/>
                  <a:gd name="T40" fmla="*/ 308 w 368"/>
                  <a:gd name="T41" fmla="*/ 24 h 179"/>
                  <a:gd name="T42" fmla="*/ 77 w 368"/>
                  <a:gd name="T43" fmla="*/ 6 h 179"/>
                  <a:gd name="T44" fmla="*/ 120 w 368"/>
                  <a:gd name="T45" fmla="*/ 22 h 179"/>
                  <a:gd name="T46" fmla="*/ 55 w 368"/>
                  <a:gd name="T47" fmla="*/ 19 h 179"/>
                  <a:gd name="T48" fmla="*/ 18 w 368"/>
                  <a:gd name="T49" fmla="*/ 147 h 179"/>
                  <a:gd name="T50" fmla="*/ 31 w 368"/>
                  <a:gd name="T51" fmla="*/ 179 h 179"/>
                  <a:gd name="T52" fmla="*/ 15 w 368"/>
                  <a:gd name="T53" fmla="*/ 179 h 179"/>
                  <a:gd name="T54" fmla="*/ 6 w 368"/>
                  <a:gd name="T55" fmla="*/ 84 h 179"/>
                  <a:gd name="T56" fmla="*/ 77 w 368"/>
                  <a:gd name="T57" fmla="*/ 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8" h="179">
                    <a:moveTo>
                      <a:pt x="252" y="56"/>
                    </a:moveTo>
                    <a:cubicBezTo>
                      <a:pt x="267" y="57"/>
                      <a:pt x="273" y="78"/>
                      <a:pt x="278" y="133"/>
                    </a:cubicBezTo>
                    <a:cubicBezTo>
                      <a:pt x="278" y="150"/>
                      <a:pt x="276" y="166"/>
                      <a:pt x="274" y="179"/>
                    </a:cubicBezTo>
                    <a:cubicBezTo>
                      <a:pt x="260" y="179"/>
                      <a:pt x="260" y="179"/>
                      <a:pt x="260" y="179"/>
                    </a:cubicBezTo>
                    <a:cubicBezTo>
                      <a:pt x="261" y="168"/>
                      <a:pt x="263" y="156"/>
                      <a:pt x="263" y="141"/>
                    </a:cubicBezTo>
                    <a:cubicBezTo>
                      <a:pt x="265" y="94"/>
                      <a:pt x="257" y="65"/>
                      <a:pt x="252" y="56"/>
                    </a:cubicBezTo>
                    <a:close/>
                    <a:moveTo>
                      <a:pt x="117" y="43"/>
                    </a:moveTo>
                    <a:cubicBezTo>
                      <a:pt x="117" y="43"/>
                      <a:pt x="103" y="76"/>
                      <a:pt x="97" y="126"/>
                    </a:cubicBezTo>
                    <a:cubicBezTo>
                      <a:pt x="95" y="147"/>
                      <a:pt x="97" y="165"/>
                      <a:pt x="101" y="179"/>
                    </a:cubicBezTo>
                    <a:cubicBezTo>
                      <a:pt x="87" y="179"/>
                      <a:pt x="87" y="179"/>
                      <a:pt x="87" y="179"/>
                    </a:cubicBezTo>
                    <a:cubicBezTo>
                      <a:pt x="83" y="162"/>
                      <a:pt x="81" y="140"/>
                      <a:pt x="85" y="120"/>
                    </a:cubicBezTo>
                    <a:cubicBezTo>
                      <a:pt x="100" y="51"/>
                      <a:pt x="117" y="43"/>
                      <a:pt x="117" y="43"/>
                    </a:cubicBezTo>
                    <a:close/>
                    <a:moveTo>
                      <a:pt x="308" y="24"/>
                    </a:moveTo>
                    <a:cubicBezTo>
                      <a:pt x="334" y="23"/>
                      <a:pt x="353" y="49"/>
                      <a:pt x="360" y="80"/>
                    </a:cubicBezTo>
                    <a:cubicBezTo>
                      <a:pt x="368" y="119"/>
                      <a:pt x="363" y="161"/>
                      <a:pt x="352" y="179"/>
                    </a:cubicBezTo>
                    <a:cubicBezTo>
                      <a:pt x="334" y="179"/>
                      <a:pt x="334" y="179"/>
                      <a:pt x="334" y="179"/>
                    </a:cubicBezTo>
                    <a:cubicBezTo>
                      <a:pt x="345" y="160"/>
                      <a:pt x="345" y="160"/>
                      <a:pt x="345" y="160"/>
                    </a:cubicBezTo>
                    <a:cubicBezTo>
                      <a:pt x="366" y="98"/>
                      <a:pt x="338" y="50"/>
                      <a:pt x="326" y="43"/>
                    </a:cubicBezTo>
                    <a:cubicBezTo>
                      <a:pt x="314" y="36"/>
                      <a:pt x="266" y="34"/>
                      <a:pt x="266" y="34"/>
                    </a:cubicBezTo>
                    <a:cubicBezTo>
                      <a:pt x="251" y="29"/>
                      <a:pt x="251" y="29"/>
                      <a:pt x="251" y="29"/>
                    </a:cubicBezTo>
                    <a:cubicBezTo>
                      <a:pt x="251" y="29"/>
                      <a:pt x="282" y="24"/>
                      <a:pt x="308" y="24"/>
                    </a:cubicBezTo>
                    <a:close/>
                    <a:moveTo>
                      <a:pt x="77" y="6"/>
                    </a:moveTo>
                    <a:cubicBezTo>
                      <a:pt x="90" y="7"/>
                      <a:pt x="104" y="13"/>
                      <a:pt x="120" y="22"/>
                    </a:cubicBezTo>
                    <a:cubicBezTo>
                      <a:pt x="120" y="22"/>
                      <a:pt x="69" y="12"/>
                      <a:pt x="55" y="19"/>
                    </a:cubicBezTo>
                    <a:cubicBezTo>
                      <a:pt x="34" y="41"/>
                      <a:pt x="5" y="88"/>
                      <a:pt x="18" y="147"/>
                    </a:cubicBezTo>
                    <a:cubicBezTo>
                      <a:pt x="21" y="161"/>
                      <a:pt x="26" y="171"/>
                      <a:pt x="31" y="179"/>
                    </a:cubicBezTo>
                    <a:cubicBezTo>
                      <a:pt x="15" y="179"/>
                      <a:pt x="15" y="179"/>
                      <a:pt x="15" y="179"/>
                    </a:cubicBezTo>
                    <a:cubicBezTo>
                      <a:pt x="1" y="153"/>
                      <a:pt x="0" y="118"/>
                      <a:pt x="6" y="84"/>
                    </a:cubicBezTo>
                    <a:cubicBezTo>
                      <a:pt x="17" y="28"/>
                      <a:pt x="39" y="0"/>
                      <a:pt x="77" y="6"/>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57" name="Freeform 373"/>
              <p:cNvSpPr>
                <a:spLocks/>
              </p:cNvSpPr>
              <p:nvPr/>
            </p:nvSpPr>
            <p:spPr bwMode="auto">
              <a:xfrm>
                <a:off x="2085984" y="-156358"/>
                <a:ext cx="269040" cy="269040"/>
              </a:xfrm>
              <a:custGeom>
                <a:avLst/>
                <a:gdLst>
                  <a:gd name="T0" fmla="*/ 0 w 92"/>
                  <a:gd name="T1" fmla="*/ 68 h 92"/>
                  <a:gd name="T2" fmla="*/ 50 w 92"/>
                  <a:gd name="T3" fmla="*/ 89 h 92"/>
                  <a:gd name="T4" fmla="*/ 92 w 92"/>
                  <a:gd name="T5" fmla="*/ 71 h 92"/>
                  <a:gd name="T6" fmla="*/ 69 w 92"/>
                  <a:gd name="T7" fmla="*/ 56 h 92"/>
                  <a:gd name="T8" fmla="*/ 64 w 92"/>
                  <a:gd name="T9" fmla="*/ 6 h 92"/>
                  <a:gd name="T10" fmla="*/ 37 w 92"/>
                  <a:gd name="T11" fmla="*/ 7 h 92"/>
                  <a:gd name="T12" fmla="*/ 42 w 92"/>
                  <a:gd name="T13" fmla="*/ 37 h 92"/>
                  <a:gd name="T14" fmla="*/ 0 w 92"/>
                  <a:gd name="T15" fmla="*/ 68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92">
                    <a:moveTo>
                      <a:pt x="0" y="68"/>
                    </a:moveTo>
                    <a:cubicBezTo>
                      <a:pt x="0" y="68"/>
                      <a:pt x="21" y="87"/>
                      <a:pt x="50" y="89"/>
                    </a:cubicBezTo>
                    <a:cubicBezTo>
                      <a:pt x="87" y="92"/>
                      <a:pt x="92" y="71"/>
                      <a:pt x="92" y="71"/>
                    </a:cubicBezTo>
                    <a:cubicBezTo>
                      <a:pt x="69" y="56"/>
                      <a:pt x="69" y="56"/>
                      <a:pt x="69" y="56"/>
                    </a:cubicBezTo>
                    <a:cubicBezTo>
                      <a:pt x="69" y="56"/>
                      <a:pt x="83" y="32"/>
                      <a:pt x="64" y="6"/>
                    </a:cubicBezTo>
                    <a:cubicBezTo>
                      <a:pt x="47" y="0"/>
                      <a:pt x="37" y="7"/>
                      <a:pt x="37" y="7"/>
                    </a:cubicBezTo>
                    <a:cubicBezTo>
                      <a:pt x="42" y="37"/>
                      <a:pt x="42" y="37"/>
                      <a:pt x="42" y="37"/>
                    </a:cubicBezTo>
                    <a:cubicBezTo>
                      <a:pt x="42" y="37"/>
                      <a:pt x="1" y="53"/>
                      <a:pt x="0" y="6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58" name="Freeform 374"/>
              <p:cNvSpPr>
                <a:spLocks/>
              </p:cNvSpPr>
              <p:nvPr/>
            </p:nvSpPr>
            <p:spPr bwMode="auto">
              <a:xfrm>
                <a:off x="2089686" y="-141548"/>
                <a:ext cx="287552" cy="262869"/>
              </a:xfrm>
              <a:custGeom>
                <a:avLst/>
                <a:gdLst>
                  <a:gd name="T0" fmla="*/ 0 w 99"/>
                  <a:gd name="T1" fmla="*/ 63 h 90"/>
                  <a:gd name="T2" fmla="*/ 46 w 99"/>
                  <a:gd name="T3" fmla="*/ 87 h 90"/>
                  <a:gd name="T4" fmla="*/ 91 w 99"/>
                  <a:gd name="T5" fmla="*/ 71 h 90"/>
                  <a:gd name="T6" fmla="*/ 71 w 99"/>
                  <a:gd name="T7" fmla="*/ 50 h 90"/>
                  <a:gd name="T8" fmla="*/ 76 w 99"/>
                  <a:gd name="T9" fmla="*/ 24 h 90"/>
                  <a:gd name="T10" fmla="*/ 66 w 99"/>
                  <a:gd name="T11" fmla="*/ 1 h 90"/>
                  <a:gd name="T12" fmla="*/ 59 w 99"/>
                  <a:gd name="T13" fmla="*/ 0 h 90"/>
                  <a:gd name="T14" fmla="*/ 67 w 99"/>
                  <a:gd name="T15" fmla="*/ 27 h 90"/>
                  <a:gd name="T16" fmla="*/ 60 w 99"/>
                  <a:gd name="T17" fmla="*/ 54 h 90"/>
                  <a:gd name="T18" fmla="*/ 82 w 99"/>
                  <a:gd name="T19" fmla="*/ 62 h 90"/>
                  <a:gd name="T20" fmla="*/ 58 w 99"/>
                  <a:gd name="T21" fmla="*/ 81 h 90"/>
                  <a:gd name="T22" fmla="*/ 0 w 99"/>
                  <a:gd name="T23" fmla="*/ 6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90">
                    <a:moveTo>
                      <a:pt x="0" y="63"/>
                    </a:moveTo>
                    <a:cubicBezTo>
                      <a:pt x="0" y="63"/>
                      <a:pt x="19" y="86"/>
                      <a:pt x="46" y="87"/>
                    </a:cubicBezTo>
                    <a:cubicBezTo>
                      <a:pt x="73" y="89"/>
                      <a:pt x="82" y="90"/>
                      <a:pt x="91" y="71"/>
                    </a:cubicBezTo>
                    <a:cubicBezTo>
                      <a:pt x="99" y="53"/>
                      <a:pt x="71" y="50"/>
                      <a:pt x="71" y="50"/>
                    </a:cubicBezTo>
                    <a:cubicBezTo>
                      <a:pt x="71" y="50"/>
                      <a:pt x="78" y="39"/>
                      <a:pt x="76" y="24"/>
                    </a:cubicBezTo>
                    <a:cubicBezTo>
                      <a:pt x="74" y="9"/>
                      <a:pt x="66" y="1"/>
                      <a:pt x="66" y="1"/>
                    </a:cubicBezTo>
                    <a:cubicBezTo>
                      <a:pt x="59" y="0"/>
                      <a:pt x="59" y="0"/>
                      <a:pt x="59" y="0"/>
                    </a:cubicBezTo>
                    <a:cubicBezTo>
                      <a:pt x="59" y="0"/>
                      <a:pt x="68" y="13"/>
                      <a:pt x="67" y="27"/>
                    </a:cubicBezTo>
                    <a:cubicBezTo>
                      <a:pt x="66" y="40"/>
                      <a:pt x="60" y="54"/>
                      <a:pt x="60" y="54"/>
                    </a:cubicBezTo>
                    <a:cubicBezTo>
                      <a:pt x="60" y="54"/>
                      <a:pt x="82" y="56"/>
                      <a:pt x="82" y="62"/>
                    </a:cubicBezTo>
                    <a:cubicBezTo>
                      <a:pt x="82" y="74"/>
                      <a:pt x="70" y="81"/>
                      <a:pt x="58" y="81"/>
                    </a:cubicBezTo>
                    <a:cubicBezTo>
                      <a:pt x="47" y="81"/>
                      <a:pt x="0" y="63"/>
                      <a:pt x="0" y="63"/>
                    </a:cubicBezTo>
                    <a:close/>
                  </a:path>
                </a:pathLst>
              </a:custGeom>
              <a:solidFill>
                <a:srgbClr val="696A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grpSp>
        <p:nvGrpSpPr>
          <p:cNvPr id="422" name="Group 52"/>
          <p:cNvGrpSpPr>
            <a:grpSpLocks noChangeAspect="1"/>
          </p:cNvGrpSpPr>
          <p:nvPr/>
        </p:nvGrpSpPr>
        <p:grpSpPr bwMode="auto">
          <a:xfrm rot="19948164">
            <a:off x="369246" y="506291"/>
            <a:ext cx="892898" cy="1021771"/>
            <a:chOff x="4634" y="754"/>
            <a:chExt cx="1164" cy="1332"/>
          </a:xfrm>
        </p:grpSpPr>
        <p:sp>
          <p:nvSpPr>
            <p:cNvPr id="423" name="Freeform 53"/>
            <p:cNvSpPr>
              <a:spLocks/>
            </p:cNvSpPr>
            <p:nvPr/>
          </p:nvSpPr>
          <p:spPr bwMode="auto">
            <a:xfrm>
              <a:off x="4634" y="754"/>
              <a:ext cx="1164" cy="1235"/>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24" name="Freeform 54"/>
            <p:cNvSpPr>
              <a:spLocks/>
            </p:cNvSpPr>
            <p:nvPr/>
          </p:nvSpPr>
          <p:spPr bwMode="auto">
            <a:xfrm>
              <a:off x="4733" y="829"/>
              <a:ext cx="987" cy="1002"/>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25" name="Freeform 55"/>
            <p:cNvSpPr>
              <a:spLocks/>
            </p:cNvSpPr>
            <p:nvPr/>
          </p:nvSpPr>
          <p:spPr bwMode="auto">
            <a:xfrm>
              <a:off x="5118" y="1094"/>
              <a:ext cx="163" cy="696"/>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26" name="Freeform 56"/>
            <p:cNvSpPr>
              <a:spLocks/>
            </p:cNvSpPr>
            <p:nvPr/>
          </p:nvSpPr>
          <p:spPr bwMode="auto">
            <a:xfrm>
              <a:off x="4858" y="1299"/>
              <a:ext cx="317" cy="338"/>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27" name="Freeform 57"/>
            <p:cNvSpPr>
              <a:spLocks/>
            </p:cNvSpPr>
            <p:nvPr/>
          </p:nvSpPr>
          <p:spPr bwMode="auto">
            <a:xfrm>
              <a:off x="4912" y="1710"/>
              <a:ext cx="277" cy="95"/>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28" name="Freeform 58"/>
            <p:cNvSpPr>
              <a:spLocks/>
            </p:cNvSpPr>
            <p:nvPr/>
          </p:nvSpPr>
          <p:spPr bwMode="auto">
            <a:xfrm>
              <a:off x="5257" y="1401"/>
              <a:ext cx="387" cy="260"/>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29" name="Freeform 59"/>
            <p:cNvSpPr>
              <a:spLocks/>
            </p:cNvSpPr>
            <p:nvPr/>
          </p:nvSpPr>
          <p:spPr bwMode="auto">
            <a:xfrm>
              <a:off x="5238" y="1701"/>
              <a:ext cx="373" cy="118"/>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30" name="Freeform 60"/>
            <p:cNvSpPr>
              <a:spLocks/>
            </p:cNvSpPr>
            <p:nvPr/>
          </p:nvSpPr>
          <p:spPr bwMode="auto">
            <a:xfrm>
              <a:off x="5042" y="1847"/>
              <a:ext cx="187" cy="239"/>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431" name="Group 52"/>
          <p:cNvGrpSpPr>
            <a:grpSpLocks noChangeAspect="1"/>
          </p:cNvGrpSpPr>
          <p:nvPr/>
        </p:nvGrpSpPr>
        <p:grpSpPr bwMode="auto">
          <a:xfrm rot="5825446">
            <a:off x="11635759" y="394369"/>
            <a:ext cx="408172" cy="467084"/>
            <a:chOff x="4634" y="754"/>
            <a:chExt cx="1164" cy="1332"/>
          </a:xfrm>
        </p:grpSpPr>
        <p:sp>
          <p:nvSpPr>
            <p:cNvPr id="432" name="Freeform 53"/>
            <p:cNvSpPr>
              <a:spLocks/>
            </p:cNvSpPr>
            <p:nvPr/>
          </p:nvSpPr>
          <p:spPr bwMode="auto">
            <a:xfrm>
              <a:off x="4634" y="754"/>
              <a:ext cx="1164" cy="1235"/>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33" name="Freeform 54"/>
            <p:cNvSpPr>
              <a:spLocks/>
            </p:cNvSpPr>
            <p:nvPr/>
          </p:nvSpPr>
          <p:spPr bwMode="auto">
            <a:xfrm>
              <a:off x="4733" y="829"/>
              <a:ext cx="987" cy="1002"/>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34" name="Freeform 55"/>
            <p:cNvSpPr>
              <a:spLocks/>
            </p:cNvSpPr>
            <p:nvPr/>
          </p:nvSpPr>
          <p:spPr bwMode="auto">
            <a:xfrm>
              <a:off x="5118" y="1094"/>
              <a:ext cx="163" cy="696"/>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35" name="Freeform 56"/>
            <p:cNvSpPr>
              <a:spLocks/>
            </p:cNvSpPr>
            <p:nvPr/>
          </p:nvSpPr>
          <p:spPr bwMode="auto">
            <a:xfrm>
              <a:off x="4858" y="1299"/>
              <a:ext cx="317" cy="338"/>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36" name="Freeform 57"/>
            <p:cNvSpPr>
              <a:spLocks/>
            </p:cNvSpPr>
            <p:nvPr/>
          </p:nvSpPr>
          <p:spPr bwMode="auto">
            <a:xfrm>
              <a:off x="4912" y="1710"/>
              <a:ext cx="277" cy="95"/>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37" name="Freeform 58"/>
            <p:cNvSpPr>
              <a:spLocks/>
            </p:cNvSpPr>
            <p:nvPr/>
          </p:nvSpPr>
          <p:spPr bwMode="auto">
            <a:xfrm>
              <a:off x="5257" y="1401"/>
              <a:ext cx="387" cy="260"/>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38" name="Freeform 59"/>
            <p:cNvSpPr>
              <a:spLocks/>
            </p:cNvSpPr>
            <p:nvPr/>
          </p:nvSpPr>
          <p:spPr bwMode="auto">
            <a:xfrm>
              <a:off x="5238" y="1701"/>
              <a:ext cx="373" cy="118"/>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39" name="Freeform 60"/>
            <p:cNvSpPr>
              <a:spLocks/>
            </p:cNvSpPr>
            <p:nvPr/>
          </p:nvSpPr>
          <p:spPr bwMode="auto">
            <a:xfrm>
              <a:off x="5042" y="1847"/>
              <a:ext cx="187" cy="239"/>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440" name="Group 66"/>
          <p:cNvGrpSpPr>
            <a:grpSpLocks noChangeAspect="1"/>
          </p:cNvGrpSpPr>
          <p:nvPr/>
        </p:nvGrpSpPr>
        <p:grpSpPr bwMode="auto">
          <a:xfrm>
            <a:off x="23436" y="3048994"/>
            <a:ext cx="388175" cy="364678"/>
            <a:chOff x="3636" y="1964"/>
            <a:chExt cx="413" cy="388"/>
          </a:xfrm>
        </p:grpSpPr>
        <p:sp>
          <p:nvSpPr>
            <p:cNvPr id="441" name="Freeform 67"/>
            <p:cNvSpPr>
              <a:spLocks/>
            </p:cNvSpPr>
            <p:nvPr/>
          </p:nvSpPr>
          <p:spPr bwMode="auto">
            <a:xfrm>
              <a:off x="3971" y="1976"/>
              <a:ext cx="78" cy="109"/>
            </a:xfrm>
            <a:custGeom>
              <a:avLst/>
              <a:gdLst>
                <a:gd name="T0" fmla="*/ 4 w 33"/>
                <a:gd name="T1" fmla="*/ 46 h 46"/>
                <a:gd name="T2" fmla="*/ 25 w 33"/>
                <a:gd name="T3" fmla="*/ 1 h 46"/>
                <a:gd name="T4" fmla="*/ 19 w 33"/>
                <a:gd name="T5" fmla="*/ 0 h 46"/>
                <a:gd name="T6" fmla="*/ 20 w 33"/>
                <a:gd name="T7" fmla="*/ 27 h 46"/>
                <a:gd name="T8" fmla="*/ 0 w 33"/>
                <a:gd name="T9" fmla="*/ 45 h 46"/>
                <a:gd name="T10" fmla="*/ 4 w 33"/>
                <a:gd name="T11" fmla="*/ 46 h 46"/>
                <a:gd name="T12" fmla="*/ 4 w 33"/>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33" h="46">
                  <a:moveTo>
                    <a:pt x="4" y="46"/>
                  </a:moveTo>
                  <a:cubicBezTo>
                    <a:pt x="4" y="46"/>
                    <a:pt x="33" y="34"/>
                    <a:pt x="25" y="1"/>
                  </a:cubicBezTo>
                  <a:cubicBezTo>
                    <a:pt x="25" y="1"/>
                    <a:pt x="19" y="0"/>
                    <a:pt x="19" y="0"/>
                  </a:cubicBezTo>
                  <a:cubicBezTo>
                    <a:pt x="19" y="0"/>
                    <a:pt x="25" y="15"/>
                    <a:pt x="20" y="27"/>
                  </a:cubicBezTo>
                  <a:cubicBezTo>
                    <a:pt x="15" y="39"/>
                    <a:pt x="0" y="45"/>
                    <a:pt x="0" y="45"/>
                  </a:cubicBezTo>
                  <a:cubicBezTo>
                    <a:pt x="4" y="46"/>
                    <a:pt x="4" y="46"/>
                    <a:pt x="4" y="46"/>
                  </a:cubicBezTo>
                  <a:cubicBezTo>
                    <a:pt x="4" y="46"/>
                    <a:pt x="4" y="46"/>
                    <a:pt x="4" y="4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42" name="Freeform 68"/>
            <p:cNvSpPr>
              <a:spLocks/>
            </p:cNvSpPr>
            <p:nvPr/>
          </p:nvSpPr>
          <p:spPr bwMode="auto">
            <a:xfrm>
              <a:off x="3636" y="1964"/>
              <a:ext cx="413" cy="388"/>
            </a:xfrm>
            <a:custGeom>
              <a:avLst/>
              <a:gdLst>
                <a:gd name="T0" fmla="*/ 145 w 175"/>
                <a:gd name="T1" fmla="*/ 27 h 164"/>
                <a:gd name="T2" fmla="*/ 171 w 175"/>
                <a:gd name="T3" fmla="*/ 100 h 164"/>
                <a:gd name="T4" fmla="*/ 153 w 175"/>
                <a:gd name="T5" fmla="*/ 132 h 164"/>
                <a:gd name="T6" fmla="*/ 150 w 175"/>
                <a:gd name="T7" fmla="*/ 92 h 164"/>
                <a:gd name="T8" fmla="*/ 109 w 175"/>
                <a:gd name="T9" fmla="*/ 158 h 164"/>
                <a:gd name="T10" fmla="*/ 89 w 175"/>
                <a:gd name="T11" fmla="*/ 162 h 164"/>
                <a:gd name="T12" fmla="*/ 100 w 175"/>
                <a:gd name="T13" fmla="*/ 110 h 164"/>
                <a:gd name="T14" fmla="*/ 36 w 175"/>
                <a:gd name="T15" fmla="*/ 117 h 164"/>
                <a:gd name="T16" fmla="*/ 0 w 175"/>
                <a:gd name="T17" fmla="*/ 108 h 164"/>
                <a:gd name="T18" fmla="*/ 85 w 175"/>
                <a:gd name="T19" fmla="*/ 63 h 164"/>
                <a:gd name="T20" fmla="*/ 36 w 175"/>
                <a:gd name="T21" fmla="*/ 30 h 164"/>
                <a:gd name="T22" fmla="*/ 101 w 175"/>
                <a:gd name="T23" fmla="*/ 21 h 164"/>
                <a:gd name="T24" fmla="*/ 85 w 175"/>
                <a:gd name="T25" fmla="*/ 5 h 164"/>
                <a:gd name="T26" fmla="*/ 117 w 175"/>
                <a:gd name="T27" fmla="*/ 5 h 164"/>
                <a:gd name="T28" fmla="*/ 143 w 175"/>
                <a:gd name="T29" fmla="*/ 24 h 164"/>
                <a:gd name="T30" fmla="*/ 145 w 175"/>
                <a:gd name="T31" fmla="*/ 27 h 164"/>
                <a:gd name="T32" fmla="*/ 145 w 175"/>
                <a:gd name="T33" fmla="*/ 2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5" h="164">
                  <a:moveTo>
                    <a:pt x="145" y="27"/>
                  </a:moveTo>
                  <a:cubicBezTo>
                    <a:pt x="145" y="27"/>
                    <a:pt x="175" y="68"/>
                    <a:pt x="171" y="100"/>
                  </a:cubicBezTo>
                  <a:cubicBezTo>
                    <a:pt x="168" y="131"/>
                    <a:pt x="153" y="132"/>
                    <a:pt x="153" y="132"/>
                  </a:cubicBezTo>
                  <a:cubicBezTo>
                    <a:pt x="150" y="92"/>
                    <a:pt x="150" y="92"/>
                    <a:pt x="150" y="92"/>
                  </a:cubicBezTo>
                  <a:cubicBezTo>
                    <a:pt x="150" y="92"/>
                    <a:pt x="138" y="146"/>
                    <a:pt x="109" y="158"/>
                  </a:cubicBezTo>
                  <a:cubicBezTo>
                    <a:pt x="94" y="164"/>
                    <a:pt x="89" y="162"/>
                    <a:pt x="89" y="162"/>
                  </a:cubicBezTo>
                  <a:cubicBezTo>
                    <a:pt x="89" y="162"/>
                    <a:pt x="99" y="127"/>
                    <a:pt x="100" y="110"/>
                  </a:cubicBezTo>
                  <a:cubicBezTo>
                    <a:pt x="94" y="114"/>
                    <a:pt x="59" y="122"/>
                    <a:pt x="36" y="117"/>
                  </a:cubicBezTo>
                  <a:cubicBezTo>
                    <a:pt x="13" y="113"/>
                    <a:pt x="0" y="108"/>
                    <a:pt x="0" y="108"/>
                  </a:cubicBezTo>
                  <a:cubicBezTo>
                    <a:pt x="85" y="63"/>
                    <a:pt x="85" y="63"/>
                    <a:pt x="85" y="63"/>
                  </a:cubicBezTo>
                  <a:cubicBezTo>
                    <a:pt x="36" y="30"/>
                    <a:pt x="36" y="30"/>
                    <a:pt x="36" y="30"/>
                  </a:cubicBezTo>
                  <a:cubicBezTo>
                    <a:pt x="36" y="30"/>
                    <a:pt x="62" y="3"/>
                    <a:pt x="101" y="21"/>
                  </a:cubicBezTo>
                  <a:cubicBezTo>
                    <a:pt x="96" y="14"/>
                    <a:pt x="85" y="5"/>
                    <a:pt x="85" y="5"/>
                  </a:cubicBezTo>
                  <a:cubicBezTo>
                    <a:pt x="85" y="5"/>
                    <a:pt x="103" y="0"/>
                    <a:pt x="117" y="5"/>
                  </a:cubicBezTo>
                  <a:cubicBezTo>
                    <a:pt x="132" y="11"/>
                    <a:pt x="143" y="24"/>
                    <a:pt x="143" y="24"/>
                  </a:cubicBezTo>
                  <a:cubicBezTo>
                    <a:pt x="145" y="27"/>
                    <a:pt x="145" y="27"/>
                    <a:pt x="145" y="27"/>
                  </a:cubicBezTo>
                  <a:cubicBezTo>
                    <a:pt x="145" y="27"/>
                    <a:pt x="145" y="27"/>
                    <a:pt x="145" y="27"/>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43" name="Freeform 69"/>
            <p:cNvSpPr>
              <a:spLocks/>
            </p:cNvSpPr>
            <p:nvPr/>
          </p:nvSpPr>
          <p:spPr bwMode="auto">
            <a:xfrm>
              <a:off x="3676" y="1964"/>
              <a:ext cx="364" cy="367"/>
            </a:xfrm>
            <a:custGeom>
              <a:avLst/>
              <a:gdLst>
                <a:gd name="T0" fmla="*/ 131 w 154"/>
                <a:gd name="T1" fmla="*/ 44 h 155"/>
                <a:gd name="T2" fmla="*/ 84 w 154"/>
                <a:gd name="T3" fmla="*/ 9 h 155"/>
                <a:gd name="T4" fmla="*/ 98 w 154"/>
                <a:gd name="T5" fmla="*/ 32 h 155"/>
                <a:gd name="T6" fmla="*/ 31 w 154"/>
                <a:gd name="T7" fmla="*/ 29 h 155"/>
                <a:gd name="T8" fmla="*/ 81 w 154"/>
                <a:gd name="T9" fmla="*/ 62 h 155"/>
                <a:gd name="T10" fmla="*/ 0 w 154"/>
                <a:gd name="T11" fmla="*/ 106 h 155"/>
                <a:gd name="T12" fmla="*/ 92 w 154"/>
                <a:gd name="T13" fmla="*/ 98 h 155"/>
                <a:gd name="T14" fmla="*/ 81 w 154"/>
                <a:gd name="T15" fmla="*/ 155 h 155"/>
                <a:gd name="T16" fmla="*/ 131 w 154"/>
                <a:gd name="T17" fmla="*/ 81 h 155"/>
                <a:gd name="T18" fmla="*/ 142 w 154"/>
                <a:gd name="T19" fmla="*/ 115 h 155"/>
                <a:gd name="T20" fmla="*/ 133 w 154"/>
                <a:gd name="T21" fmla="*/ 45 h 155"/>
                <a:gd name="T22" fmla="*/ 131 w 154"/>
                <a:gd name="T23" fmla="*/ 44 h 155"/>
                <a:gd name="T24" fmla="*/ 131 w 154"/>
                <a:gd name="T25" fmla="*/ 44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155">
                  <a:moveTo>
                    <a:pt x="131" y="44"/>
                  </a:moveTo>
                  <a:cubicBezTo>
                    <a:pt x="131" y="44"/>
                    <a:pt x="103" y="0"/>
                    <a:pt x="84" y="9"/>
                  </a:cubicBezTo>
                  <a:cubicBezTo>
                    <a:pt x="96" y="16"/>
                    <a:pt x="98" y="32"/>
                    <a:pt x="98" y="32"/>
                  </a:cubicBezTo>
                  <a:cubicBezTo>
                    <a:pt x="98" y="32"/>
                    <a:pt x="53" y="15"/>
                    <a:pt x="31" y="29"/>
                  </a:cubicBezTo>
                  <a:cubicBezTo>
                    <a:pt x="49" y="38"/>
                    <a:pt x="81" y="62"/>
                    <a:pt x="81" y="62"/>
                  </a:cubicBezTo>
                  <a:cubicBezTo>
                    <a:pt x="81" y="62"/>
                    <a:pt x="32" y="94"/>
                    <a:pt x="0" y="106"/>
                  </a:cubicBezTo>
                  <a:cubicBezTo>
                    <a:pt x="26" y="116"/>
                    <a:pt x="69" y="108"/>
                    <a:pt x="92" y="98"/>
                  </a:cubicBezTo>
                  <a:cubicBezTo>
                    <a:pt x="96" y="110"/>
                    <a:pt x="88" y="142"/>
                    <a:pt x="81" y="155"/>
                  </a:cubicBezTo>
                  <a:cubicBezTo>
                    <a:pt x="120" y="140"/>
                    <a:pt x="131" y="87"/>
                    <a:pt x="131" y="81"/>
                  </a:cubicBezTo>
                  <a:cubicBezTo>
                    <a:pt x="140" y="90"/>
                    <a:pt x="142" y="102"/>
                    <a:pt x="142" y="115"/>
                  </a:cubicBezTo>
                  <a:cubicBezTo>
                    <a:pt x="154" y="98"/>
                    <a:pt x="144" y="66"/>
                    <a:pt x="133" y="45"/>
                  </a:cubicBezTo>
                  <a:cubicBezTo>
                    <a:pt x="131" y="44"/>
                    <a:pt x="131" y="44"/>
                    <a:pt x="131" y="44"/>
                  </a:cubicBezTo>
                  <a:cubicBezTo>
                    <a:pt x="131" y="44"/>
                    <a:pt x="131" y="44"/>
                    <a:pt x="131" y="44"/>
                  </a:cubicBezTo>
                  <a:close/>
                </a:path>
              </a:pathLst>
            </a:custGeom>
            <a:solidFill>
              <a:srgbClr val="FBB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44" name="Freeform 70"/>
            <p:cNvSpPr>
              <a:spLocks/>
            </p:cNvSpPr>
            <p:nvPr/>
          </p:nvSpPr>
          <p:spPr bwMode="auto">
            <a:xfrm>
              <a:off x="3771" y="2080"/>
              <a:ext cx="207" cy="116"/>
            </a:xfrm>
            <a:custGeom>
              <a:avLst/>
              <a:gdLst>
                <a:gd name="T0" fmla="*/ 88 w 88"/>
                <a:gd name="T1" fmla="*/ 0 h 49"/>
                <a:gd name="T2" fmla="*/ 0 w 88"/>
                <a:gd name="T3" fmla="*/ 49 h 49"/>
                <a:gd name="T4" fmla="*/ 88 w 88"/>
                <a:gd name="T5" fmla="*/ 0 h 49"/>
              </a:gdLst>
              <a:ahLst/>
              <a:cxnLst>
                <a:cxn ang="0">
                  <a:pos x="T0" y="T1"/>
                </a:cxn>
                <a:cxn ang="0">
                  <a:pos x="T2" y="T3"/>
                </a:cxn>
                <a:cxn ang="0">
                  <a:pos x="T4" y="T5"/>
                </a:cxn>
              </a:cxnLst>
              <a:rect l="0" t="0" r="r" b="b"/>
              <a:pathLst>
                <a:path w="88" h="49">
                  <a:moveTo>
                    <a:pt x="88" y="0"/>
                  </a:moveTo>
                  <a:cubicBezTo>
                    <a:pt x="88" y="0"/>
                    <a:pt x="66" y="29"/>
                    <a:pt x="0" y="49"/>
                  </a:cubicBezTo>
                  <a:cubicBezTo>
                    <a:pt x="10" y="49"/>
                    <a:pt x="75" y="29"/>
                    <a:pt x="88"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45" name="Freeform 71"/>
            <p:cNvSpPr>
              <a:spLocks/>
            </p:cNvSpPr>
            <p:nvPr/>
          </p:nvSpPr>
          <p:spPr bwMode="auto">
            <a:xfrm>
              <a:off x="3905" y="2128"/>
              <a:ext cx="59" cy="151"/>
            </a:xfrm>
            <a:custGeom>
              <a:avLst/>
              <a:gdLst>
                <a:gd name="T0" fmla="*/ 18 w 25"/>
                <a:gd name="T1" fmla="*/ 0 h 64"/>
                <a:gd name="T2" fmla="*/ 0 w 25"/>
                <a:gd name="T3" fmla="*/ 64 h 64"/>
                <a:gd name="T4" fmla="*/ 18 w 25"/>
                <a:gd name="T5" fmla="*/ 0 h 64"/>
              </a:gdLst>
              <a:ahLst/>
              <a:cxnLst>
                <a:cxn ang="0">
                  <a:pos x="T0" y="T1"/>
                </a:cxn>
                <a:cxn ang="0">
                  <a:pos x="T2" y="T3"/>
                </a:cxn>
                <a:cxn ang="0">
                  <a:pos x="T4" y="T5"/>
                </a:cxn>
              </a:cxnLst>
              <a:rect l="0" t="0" r="r" b="b"/>
              <a:pathLst>
                <a:path w="25" h="64">
                  <a:moveTo>
                    <a:pt x="18" y="0"/>
                  </a:moveTo>
                  <a:cubicBezTo>
                    <a:pt x="18" y="0"/>
                    <a:pt x="22" y="24"/>
                    <a:pt x="0" y="64"/>
                  </a:cubicBezTo>
                  <a:cubicBezTo>
                    <a:pt x="5" y="59"/>
                    <a:pt x="25" y="20"/>
                    <a:pt x="18"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46" name="Freeform 72"/>
            <p:cNvSpPr>
              <a:spLocks/>
            </p:cNvSpPr>
            <p:nvPr/>
          </p:nvSpPr>
          <p:spPr bwMode="auto">
            <a:xfrm>
              <a:off x="3983" y="2106"/>
              <a:ext cx="38" cy="90"/>
            </a:xfrm>
            <a:custGeom>
              <a:avLst/>
              <a:gdLst>
                <a:gd name="T0" fmla="*/ 0 w 16"/>
                <a:gd name="T1" fmla="*/ 0 h 38"/>
                <a:gd name="T2" fmla="*/ 15 w 16"/>
                <a:gd name="T3" fmla="*/ 38 h 38"/>
                <a:gd name="T4" fmla="*/ 0 w 16"/>
                <a:gd name="T5" fmla="*/ 0 h 38"/>
              </a:gdLst>
              <a:ahLst/>
              <a:cxnLst>
                <a:cxn ang="0">
                  <a:pos x="T0" y="T1"/>
                </a:cxn>
                <a:cxn ang="0">
                  <a:pos x="T2" y="T3"/>
                </a:cxn>
                <a:cxn ang="0">
                  <a:pos x="T4" y="T5"/>
                </a:cxn>
              </a:cxnLst>
              <a:rect l="0" t="0" r="r" b="b"/>
              <a:pathLst>
                <a:path w="16" h="38">
                  <a:moveTo>
                    <a:pt x="0" y="0"/>
                  </a:moveTo>
                  <a:cubicBezTo>
                    <a:pt x="0" y="0"/>
                    <a:pt x="11" y="10"/>
                    <a:pt x="15" y="38"/>
                  </a:cubicBezTo>
                  <a:cubicBezTo>
                    <a:pt x="16" y="33"/>
                    <a:pt x="11" y="7"/>
                    <a:pt x="0"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47" name="Freeform 73"/>
            <p:cNvSpPr>
              <a:spLocks/>
            </p:cNvSpPr>
            <p:nvPr/>
          </p:nvSpPr>
          <p:spPr bwMode="auto">
            <a:xfrm>
              <a:off x="3910" y="2005"/>
              <a:ext cx="54" cy="78"/>
            </a:xfrm>
            <a:custGeom>
              <a:avLst/>
              <a:gdLst>
                <a:gd name="T0" fmla="*/ 23 w 23"/>
                <a:gd name="T1" fmla="*/ 33 h 33"/>
                <a:gd name="T2" fmla="*/ 0 w 23"/>
                <a:gd name="T3" fmla="*/ 0 h 33"/>
                <a:gd name="T4" fmla="*/ 23 w 23"/>
                <a:gd name="T5" fmla="*/ 33 h 33"/>
              </a:gdLst>
              <a:ahLst/>
              <a:cxnLst>
                <a:cxn ang="0">
                  <a:pos x="T0" y="T1"/>
                </a:cxn>
                <a:cxn ang="0">
                  <a:pos x="T2" y="T3"/>
                </a:cxn>
                <a:cxn ang="0">
                  <a:pos x="T4" y="T5"/>
                </a:cxn>
              </a:cxnLst>
              <a:rect l="0" t="0" r="r" b="b"/>
              <a:pathLst>
                <a:path w="23" h="33">
                  <a:moveTo>
                    <a:pt x="23" y="33"/>
                  </a:moveTo>
                  <a:cubicBezTo>
                    <a:pt x="23" y="33"/>
                    <a:pt x="20" y="19"/>
                    <a:pt x="0" y="0"/>
                  </a:cubicBezTo>
                  <a:cubicBezTo>
                    <a:pt x="3" y="1"/>
                    <a:pt x="23" y="20"/>
                    <a:pt x="23" y="33"/>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48" name="Freeform 74"/>
            <p:cNvSpPr>
              <a:spLocks/>
            </p:cNvSpPr>
            <p:nvPr/>
          </p:nvSpPr>
          <p:spPr bwMode="auto">
            <a:xfrm>
              <a:off x="3794" y="2033"/>
              <a:ext cx="140" cy="69"/>
            </a:xfrm>
            <a:custGeom>
              <a:avLst/>
              <a:gdLst>
                <a:gd name="T0" fmla="*/ 59 w 59"/>
                <a:gd name="T1" fmla="*/ 29 h 29"/>
                <a:gd name="T2" fmla="*/ 0 w 59"/>
                <a:gd name="T3" fmla="*/ 0 h 29"/>
                <a:gd name="T4" fmla="*/ 59 w 59"/>
                <a:gd name="T5" fmla="*/ 29 h 29"/>
              </a:gdLst>
              <a:ahLst/>
              <a:cxnLst>
                <a:cxn ang="0">
                  <a:pos x="T0" y="T1"/>
                </a:cxn>
                <a:cxn ang="0">
                  <a:pos x="T2" y="T3"/>
                </a:cxn>
                <a:cxn ang="0">
                  <a:pos x="T4" y="T5"/>
                </a:cxn>
              </a:cxnLst>
              <a:rect l="0" t="0" r="r" b="b"/>
              <a:pathLst>
                <a:path w="59" h="29">
                  <a:moveTo>
                    <a:pt x="59" y="29"/>
                  </a:moveTo>
                  <a:cubicBezTo>
                    <a:pt x="59" y="29"/>
                    <a:pt x="44" y="10"/>
                    <a:pt x="0" y="0"/>
                  </a:cubicBezTo>
                  <a:cubicBezTo>
                    <a:pt x="6" y="0"/>
                    <a:pt x="50" y="10"/>
                    <a:pt x="59" y="29"/>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
        <p:nvSpPr>
          <p:cNvPr id="2" name="Title 1"/>
          <p:cNvSpPr>
            <a:spLocks noGrp="1"/>
          </p:cNvSpPr>
          <p:nvPr>
            <p:ph type="title"/>
          </p:nvPr>
        </p:nvSpPr>
        <p:spPr>
          <a:xfrm>
            <a:off x="2034904" y="828876"/>
            <a:ext cx="6058552" cy="3507549"/>
          </a:xfrm>
        </p:spPr>
        <p:txBody>
          <a:bodyPr anchor="ctr">
            <a:normAutofit/>
          </a:bodyPr>
          <a:lstStyle>
            <a:lvl1pPr algn="ctr">
              <a:defRPr sz="6000"/>
            </a:lvl1pPr>
          </a:lstStyle>
          <a:p>
            <a:r>
              <a:rPr lang="en-US"/>
              <a:t>Click to edit Master title style</a:t>
            </a:r>
            <a:endParaRPr/>
          </a:p>
        </p:txBody>
      </p:sp>
      <p:sp>
        <p:nvSpPr>
          <p:cNvPr id="4" name="Footer Placeholder 3"/>
          <p:cNvSpPr>
            <a:spLocks noGrp="1"/>
          </p:cNvSpPr>
          <p:nvPr>
            <p:ph type="ftr" sz="quarter" idx="11"/>
          </p:nvPr>
        </p:nvSpPr>
        <p:spPr/>
        <p:txBody>
          <a:bodyPr/>
          <a:lstStyle/>
          <a:p>
            <a:r>
              <a:rPr lang="en-US" dirty="0"/>
              <a:t>Add a footer</a:t>
            </a:r>
          </a:p>
        </p:txBody>
      </p:sp>
      <p:sp>
        <p:nvSpPr>
          <p:cNvPr id="3" name="Date Placeholder 2"/>
          <p:cNvSpPr>
            <a:spLocks noGrp="1"/>
          </p:cNvSpPr>
          <p:nvPr>
            <p:ph type="dt" sz="half" idx="10"/>
          </p:nvPr>
        </p:nvSpPr>
        <p:spPr/>
        <p:txBody>
          <a:bodyPr/>
          <a:lstStyle/>
          <a:p>
            <a:fld id="{9E583DDF-CA54-461A-A486-592D2374C532}" type="datetimeFigureOut">
              <a:rPr lang="en-US"/>
              <a:t>3/14/2024</a:t>
            </a:fld>
            <a:endParaRPr/>
          </a:p>
        </p:txBody>
      </p:sp>
      <p:sp>
        <p:nvSpPr>
          <p:cNvPr id="5" name="Slide Number Placeholder 4"/>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84201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Add a footer</a:t>
            </a:r>
          </a:p>
        </p:txBody>
      </p:sp>
      <p:sp>
        <p:nvSpPr>
          <p:cNvPr id="2" name="Date Placeholder 1"/>
          <p:cNvSpPr>
            <a:spLocks noGrp="1"/>
          </p:cNvSpPr>
          <p:nvPr>
            <p:ph type="dt" sz="half" idx="10"/>
          </p:nvPr>
        </p:nvSpPr>
        <p:spPr/>
        <p:txBody>
          <a:bodyPr/>
          <a:lstStyle/>
          <a:p>
            <a:fld id="{9E583DDF-CA54-461A-A486-592D2374C532}" type="datetimeFigureOut">
              <a:rPr lang="en-US"/>
              <a:t>3/14/2024</a:t>
            </a:fld>
            <a:endParaRPr/>
          </a:p>
        </p:txBody>
      </p:sp>
      <p:sp>
        <p:nvSpPr>
          <p:cNvPr id="4" name="Slide Number Placeholder 3"/>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255900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97280" y="1188720"/>
            <a:ext cx="3108960" cy="2286000"/>
          </a:xfrm>
        </p:spPr>
        <p:txBody>
          <a:bodyPr anchor="b">
            <a:normAutofit/>
          </a:bodyPr>
          <a:lstStyle>
            <a:lvl1pPr>
              <a:defRPr sz="3400" b="0"/>
            </a:lvl1pPr>
          </a:lstStyle>
          <a:p>
            <a:r>
              <a:rPr lang="en-US"/>
              <a:t>Click to edit Master title style</a:t>
            </a:r>
            <a:endParaRPr/>
          </a:p>
        </p:txBody>
      </p:sp>
      <p:sp>
        <p:nvSpPr>
          <p:cNvPr id="3" name="Content Placeholder 2"/>
          <p:cNvSpPr>
            <a:spLocks noGrp="1"/>
          </p:cNvSpPr>
          <p:nvPr>
            <p:ph idx="1"/>
          </p:nvPr>
        </p:nvSpPr>
        <p:spPr>
          <a:xfrm>
            <a:off x="4480560" y="457200"/>
            <a:ext cx="6675120" cy="59436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1097280" y="3474720"/>
            <a:ext cx="3108960" cy="137160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9E583DDF-CA54-461A-A486-592D2374C532}" type="datetimeFigureOut">
              <a:rPr lang="en-US"/>
              <a:t>3/14/2024</a:t>
            </a:fld>
            <a:endParaRPr/>
          </a:p>
        </p:txBody>
      </p:sp>
      <p:sp>
        <p:nvSpPr>
          <p:cNvPr id="7" name="Slide Number Placeholder 6"/>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143594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97280" y="1188720"/>
            <a:ext cx="3108960" cy="2286000"/>
          </a:xfrm>
        </p:spPr>
        <p:txBody>
          <a:bodyPr anchor="b">
            <a:normAutofit/>
          </a:bodyPr>
          <a:lstStyle>
            <a:lvl1pPr>
              <a:defRPr sz="34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4480560" y="457200"/>
            <a:ext cx="6675120" cy="5943600"/>
          </a:xfrm>
          <a:solidFill>
            <a:schemeClr val="bg1">
              <a:lumMod val="95000"/>
            </a:schemeClr>
          </a:solidFill>
        </p:spPr>
        <p:txBody>
          <a:bodyPr>
            <a:normAutofit/>
          </a:bodyPr>
          <a:lstStyle>
            <a:lvl1pPr marL="0" indent="0" algn="ctr">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1097280" y="3474720"/>
            <a:ext cx="3108960" cy="137160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9E583DDF-CA54-461A-A486-592D2374C532}" type="datetimeFigureOut">
              <a:rPr lang="en-US"/>
              <a:t>3/14/2024</a:t>
            </a:fld>
            <a:endParaRPr/>
          </a:p>
        </p:txBody>
      </p:sp>
      <p:sp>
        <p:nvSpPr>
          <p:cNvPr id="7" name="Slide Number Placeholder 6"/>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137173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9EE0F8"/>
            </a:gs>
            <a:gs pos="17000">
              <a:srgbClr val="BFEBFA"/>
            </a:gs>
            <a:gs pos="92000">
              <a:srgbClr val="FFFFFF"/>
            </a:gs>
            <a:gs pos="51000">
              <a:srgbClr val="DFF5FD"/>
            </a:gs>
          </a:gsLst>
          <a:lin ang="5400000" scaled="0"/>
        </a:gradFill>
        <a:effectLst/>
      </p:bgPr>
    </p:bg>
    <p:spTree>
      <p:nvGrpSpPr>
        <p:cNvPr id="1" name=""/>
        <p:cNvGrpSpPr/>
        <p:nvPr/>
      </p:nvGrpSpPr>
      <p:grpSpPr>
        <a:xfrm>
          <a:off x="0" y="0"/>
          <a:ext cx="0" cy="0"/>
          <a:chOff x="0" y="0"/>
          <a:chExt cx="0" cy="0"/>
        </a:xfrm>
      </p:grpSpPr>
      <p:sp>
        <p:nvSpPr>
          <p:cNvPr id="7" name="Freeform 50"/>
          <p:cNvSpPr>
            <a:spLocks/>
          </p:cNvSpPr>
          <p:nvPr/>
        </p:nvSpPr>
        <p:spPr bwMode="auto">
          <a:xfrm>
            <a:off x="8761412" y="5521528"/>
            <a:ext cx="3428760" cy="1336472"/>
          </a:xfrm>
          <a:custGeom>
            <a:avLst/>
            <a:gdLst/>
            <a:ahLst/>
            <a:cxnLst/>
            <a:rect l="l" t="t" r="r" b="b"/>
            <a:pathLst>
              <a:path w="5150129" h="2763306">
                <a:moveTo>
                  <a:pt x="4647211" y="1148"/>
                </a:moveTo>
                <a:cubicBezTo>
                  <a:pt x="4819095" y="-2034"/>
                  <a:pt x="4987795" y="1148"/>
                  <a:pt x="5150129" y="13874"/>
                </a:cubicBezTo>
                <a:cubicBezTo>
                  <a:pt x="5150129" y="13874"/>
                  <a:pt x="5150129" y="13874"/>
                  <a:pt x="5150129" y="2763306"/>
                </a:cubicBezTo>
                <a:lnTo>
                  <a:pt x="3666157" y="2763306"/>
                </a:lnTo>
                <a:cubicBezTo>
                  <a:pt x="2399906" y="2389294"/>
                  <a:pt x="785213" y="1917530"/>
                  <a:pt x="0" y="1712790"/>
                </a:cubicBezTo>
                <a:cubicBezTo>
                  <a:pt x="977188" y="866514"/>
                  <a:pt x="3014321" y="52051"/>
                  <a:pt x="4647211" y="1148"/>
                </a:cubicBezTo>
                <a:close/>
              </a:path>
            </a:pathLst>
          </a:custGeom>
          <a:solidFill>
            <a:srgbClr val="AFAF51"/>
          </a:solidFill>
          <a:ln>
            <a:noFill/>
          </a:ln>
        </p:spPr>
        <p:txBody>
          <a:bodyPr vert="horz" wrap="square" lIns="91440" tIns="45720" rIns="91440" bIns="45720" numCol="1" anchor="t" anchorCtr="0" compatLnSpc="1">
            <a:prstTxWarp prst="textNoShape">
              <a:avLst/>
            </a:prstTxWarp>
          </a:bodyPr>
          <a:lstStyle/>
          <a:p>
            <a:endParaRPr/>
          </a:p>
        </p:txBody>
      </p:sp>
      <p:sp>
        <p:nvSpPr>
          <p:cNvPr id="8" name="Freeform 51"/>
          <p:cNvSpPr>
            <a:spLocks/>
          </p:cNvSpPr>
          <p:nvPr/>
        </p:nvSpPr>
        <p:spPr bwMode="auto">
          <a:xfrm>
            <a:off x="0" y="5652178"/>
            <a:ext cx="11415151" cy="1205823"/>
          </a:xfrm>
          <a:custGeom>
            <a:avLst/>
            <a:gdLst/>
            <a:ahLst/>
            <a:cxnLst/>
            <a:rect l="l" t="t" r="r" b="b"/>
            <a:pathLst>
              <a:path w="12079179" h="2245075">
                <a:moveTo>
                  <a:pt x="3369253" y="991"/>
                </a:moveTo>
                <a:cubicBezTo>
                  <a:pt x="6000100" y="-28060"/>
                  <a:pt x="9320881" y="578587"/>
                  <a:pt x="12079179" y="2245075"/>
                </a:cubicBezTo>
                <a:lnTo>
                  <a:pt x="0" y="2245075"/>
                </a:lnTo>
                <a:lnTo>
                  <a:pt x="0" y="503727"/>
                </a:lnTo>
                <a:cubicBezTo>
                  <a:pt x="818765" y="203249"/>
                  <a:pt x="2000654" y="16103"/>
                  <a:pt x="3369253" y="991"/>
                </a:cubicBezTo>
                <a:close/>
              </a:path>
            </a:pathLst>
          </a:custGeom>
          <a:solidFill>
            <a:srgbClr val="C7CC63"/>
          </a:solidFill>
          <a:ln>
            <a:noFill/>
          </a:ln>
        </p:spPr>
        <p:txBody>
          <a:bodyPr vert="horz" wrap="square" lIns="91440" tIns="45720" rIns="91440" bIns="45720" numCol="1" anchor="t" anchorCtr="0" compatLnSpc="1">
            <a:prstTxWarp prst="textNoShape">
              <a:avLst/>
            </a:prstTxWarp>
          </a:bodyPr>
          <a:lstStyle/>
          <a:p>
            <a:endParaRPr/>
          </a:p>
        </p:txBody>
      </p:sp>
      <p:sp>
        <p:nvSpPr>
          <p:cNvPr id="9" name="Freeform 51"/>
          <p:cNvSpPr>
            <a:spLocks/>
          </p:cNvSpPr>
          <p:nvPr/>
        </p:nvSpPr>
        <p:spPr bwMode="auto">
          <a:xfrm>
            <a:off x="-13749" y="5865035"/>
            <a:ext cx="11415151" cy="1004325"/>
          </a:xfrm>
          <a:custGeom>
            <a:avLst/>
            <a:gdLst>
              <a:gd name="connsiteX0" fmla="*/ 0 w 12079179"/>
              <a:gd name="connsiteY0" fmla="*/ 0 h 1741348"/>
              <a:gd name="connsiteX1" fmla="*/ 12079179 w 12079179"/>
              <a:gd name="connsiteY1" fmla="*/ 1741348 h 1741348"/>
              <a:gd name="connsiteX2" fmla="*/ 0 w 12079179"/>
              <a:gd name="connsiteY2" fmla="*/ 1741348 h 1741348"/>
              <a:gd name="connsiteX3" fmla="*/ 0 w 12079179"/>
              <a:gd name="connsiteY3" fmla="*/ 0 h 1741348"/>
              <a:gd name="connsiteX0" fmla="*/ 0 w 12079179"/>
              <a:gd name="connsiteY0" fmla="*/ 390824 h 2132172"/>
              <a:gd name="connsiteX1" fmla="*/ 12079179 w 12079179"/>
              <a:gd name="connsiteY1" fmla="*/ 2132172 h 2132172"/>
              <a:gd name="connsiteX2" fmla="*/ 0 w 12079179"/>
              <a:gd name="connsiteY2" fmla="*/ 2132172 h 2132172"/>
              <a:gd name="connsiteX3" fmla="*/ 0 w 12079179"/>
              <a:gd name="connsiteY3" fmla="*/ 390824 h 2132172"/>
              <a:gd name="connsiteX0" fmla="*/ 0 w 12079179"/>
              <a:gd name="connsiteY0" fmla="*/ 499104 h 2240452"/>
              <a:gd name="connsiteX1" fmla="*/ 12079179 w 12079179"/>
              <a:gd name="connsiteY1" fmla="*/ 2240452 h 2240452"/>
              <a:gd name="connsiteX2" fmla="*/ 0 w 12079179"/>
              <a:gd name="connsiteY2" fmla="*/ 2240452 h 2240452"/>
              <a:gd name="connsiteX3" fmla="*/ 0 w 12079179"/>
              <a:gd name="connsiteY3" fmla="*/ 499104 h 2240452"/>
              <a:gd name="connsiteX0" fmla="*/ 0 w 12079179"/>
              <a:gd name="connsiteY0" fmla="*/ 525643 h 2266991"/>
              <a:gd name="connsiteX1" fmla="*/ 12079179 w 12079179"/>
              <a:gd name="connsiteY1" fmla="*/ 2266991 h 2266991"/>
              <a:gd name="connsiteX2" fmla="*/ 0 w 12079179"/>
              <a:gd name="connsiteY2" fmla="*/ 2266991 h 2266991"/>
              <a:gd name="connsiteX3" fmla="*/ 0 w 12079179"/>
              <a:gd name="connsiteY3" fmla="*/ 525643 h 2266991"/>
              <a:gd name="connsiteX0" fmla="*/ 0 w 12079179"/>
              <a:gd name="connsiteY0" fmla="*/ 572389 h 2313737"/>
              <a:gd name="connsiteX1" fmla="*/ 12079179 w 12079179"/>
              <a:gd name="connsiteY1" fmla="*/ 2313737 h 2313737"/>
              <a:gd name="connsiteX2" fmla="*/ 0 w 12079179"/>
              <a:gd name="connsiteY2" fmla="*/ 2313737 h 2313737"/>
              <a:gd name="connsiteX3" fmla="*/ 0 w 12079179"/>
              <a:gd name="connsiteY3" fmla="*/ 572389 h 2313737"/>
            </a:gdLst>
            <a:ahLst/>
            <a:cxnLst>
              <a:cxn ang="0">
                <a:pos x="connsiteX0" y="connsiteY0"/>
              </a:cxn>
              <a:cxn ang="0">
                <a:pos x="connsiteX1" y="connsiteY1"/>
              </a:cxn>
              <a:cxn ang="0">
                <a:pos x="connsiteX2" y="connsiteY2"/>
              </a:cxn>
              <a:cxn ang="0">
                <a:pos x="connsiteX3" y="connsiteY3"/>
              </a:cxn>
            </a:cxnLst>
            <a:rect l="l" t="t" r="r" b="b"/>
            <a:pathLst>
              <a:path w="12079179" h="2313737">
                <a:moveTo>
                  <a:pt x="0" y="572389"/>
                </a:moveTo>
                <a:cubicBezTo>
                  <a:pt x="3714822" y="-953059"/>
                  <a:pt x="10210727" y="897587"/>
                  <a:pt x="12079179" y="2313737"/>
                </a:cubicBezTo>
                <a:lnTo>
                  <a:pt x="0" y="2313737"/>
                </a:lnTo>
                <a:lnTo>
                  <a:pt x="0" y="572389"/>
                </a:lnTo>
                <a:close/>
              </a:path>
            </a:pathLst>
          </a:custGeom>
          <a:solidFill>
            <a:srgbClr val="AFAF51"/>
          </a:solidFill>
          <a:ln>
            <a:noFill/>
          </a:ln>
        </p:spPr>
        <p:txBody>
          <a:bodyPr vert="horz" wrap="square" lIns="91440" tIns="45720" rIns="91440" bIns="45720" numCol="1" anchor="t" anchorCtr="0" compatLnSpc="1">
            <a:prstTxWarp prst="textNoShape">
              <a:avLst/>
            </a:prstTxWarp>
          </a:bodyPr>
          <a:lstStyle/>
          <a:p>
            <a:endParaRPr/>
          </a:p>
        </p:txBody>
      </p:sp>
      <p:grpSp>
        <p:nvGrpSpPr>
          <p:cNvPr id="10" name="Group 66"/>
          <p:cNvGrpSpPr>
            <a:grpSpLocks noChangeAspect="1"/>
          </p:cNvGrpSpPr>
          <p:nvPr/>
        </p:nvGrpSpPr>
        <p:grpSpPr bwMode="auto">
          <a:xfrm>
            <a:off x="11647687" y="947576"/>
            <a:ext cx="426645" cy="400819"/>
            <a:chOff x="3636" y="1964"/>
            <a:chExt cx="413" cy="388"/>
          </a:xfrm>
        </p:grpSpPr>
        <p:sp>
          <p:nvSpPr>
            <p:cNvPr id="11" name="Freeform 67"/>
            <p:cNvSpPr>
              <a:spLocks/>
            </p:cNvSpPr>
            <p:nvPr/>
          </p:nvSpPr>
          <p:spPr bwMode="auto">
            <a:xfrm>
              <a:off x="3971" y="1976"/>
              <a:ext cx="78" cy="109"/>
            </a:xfrm>
            <a:custGeom>
              <a:avLst/>
              <a:gdLst>
                <a:gd name="T0" fmla="*/ 4 w 33"/>
                <a:gd name="T1" fmla="*/ 46 h 46"/>
                <a:gd name="T2" fmla="*/ 25 w 33"/>
                <a:gd name="T3" fmla="*/ 1 h 46"/>
                <a:gd name="T4" fmla="*/ 19 w 33"/>
                <a:gd name="T5" fmla="*/ 0 h 46"/>
                <a:gd name="T6" fmla="*/ 20 w 33"/>
                <a:gd name="T7" fmla="*/ 27 h 46"/>
                <a:gd name="T8" fmla="*/ 0 w 33"/>
                <a:gd name="T9" fmla="*/ 45 h 46"/>
                <a:gd name="T10" fmla="*/ 4 w 33"/>
                <a:gd name="T11" fmla="*/ 46 h 46"/>
                <a:gd name="T12" fmla="*/ 4 w 33"/>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33" h="46">
                  <a:moveTo>
                    <a:pt x="4" y="46"/>
                  </a:moveTo>
                  <a:cubicBezTo>
                    <a:pt x="4" y="46"/>
                    <a:pt x="33" y="34"/>
                    <a:pt x="25" y="1"/>
                  </a:cubicBezTo>
                  <a:cubicBezTo>
                    <a:pt x="25" y="1"/>
                    <a:pt x="19" y="0"/>
                    <a:pt x="19" y="0"/>
                  </a:cubicBezTo>
                  <a:cubicBezTo>
                    <a:pt x="19" y="0"/>
                    <a:pt x="25" y="15"/>
                    <a:pt x="20" y="27"/>
                  </a:cubicBezTo>
                  <a:cubicBezTo>
                    <a:pt x="15" y="39"/>
                    <a:pt x="0" y="45"/>
                    <a:pt x="0" y="45"/>
                  </a:cubicBezTo>
                  <a:cubicBezTo>
                    <a:pt x="4" y="46"/>
                    <a:pt x="4" y="46"/>
                    <a:pt x="4" y="46"/>
                  </a:cubicBezTo>
                  <a:cubicBezTo>
                    <a:pt x="4" y="46"/>
                    <a:pt x="4" y="46"/>
                    <a:pt x="4" y="4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 name="Freeform 68"/>
            <p:cNvSpPr>
              <a:spLocks/>
            </p:cNvSpPr>
            <p:nvPr/>
          </p:nvSpPr>
          <p:spPr bwMode="auto">
            <a:xfrm>
              <a:off x="3636" y="1964"/>
              <a:ext cx="413" cy="388"/>
            </a:xfrm>
            <a:custGeom>
              <a:avLst/>
              <a:gdLst>
                <a:gd name="T0" fmla="*/ 145 w 175"/>
                <a:gd name="T1" fmla="*/ 27 h 164"/>
                <a:gd name="T2" fmla="*/ 171 w 175"/>
                <a:gd name="T3" fmla="*/ 100 h 164"/>
                <a:gd name="T4" fmla="*/ 153 w 175"/>
                <a:gd name="T5" fmla="*/ 132 h 164"/>
                <a:gd name="T6" fmla="*/ 150 w 175"/>
                <a:gd name="T7" fmla="*/ 92 h 164"/>
                <a:gd name="T8" fmla="*/ 109 w 175"/>
                <a:gd name="T9" fmla="*/ 158 h 164"/>
                <a:gd name="T10" fmla="*/ 89 w 175"/>
                <a:gd name="T11" fmla="*/ 162 h 164"/>
                <a:gd name="T12" fmla="*/ 100 w 175"/>
                <a:gd name="T13" fmla="*/ 110 h 164"/>
                <a:gd name="T14" fmla="*/ 36 w 175"/>
                <a:gd name="T15" fmla="*/ 117 h 164"/>
                <a:gd name="T16" fmla="*/ 0 w 175"/>
                <a:gd name="T17" fmla="*/ 108 h 164"/>
                <a:gd name="T18" fmla="*/ 85 w 175"/>
                <a:gd name="T19" fmla="*/ 63 h 164"/>
                <a:gd name="T20" fmla="*/ 36 w 175"/>
                <a:gd name="T21" fmla="*/ 30 h 164"/>
                <a:gd name="T22" fmla="*/ 101 w 175"/>
                <a:gd name="T23" fmla="*/ 21 h 164"/>
                <a:gd name="T24" fmla="*/ 85 w 175"/>
                <a:gd name="T25" fmla="*/ 5 h 164"/>
                <a:gd name="T26" fmla="*/ 117 w 175"/>
                <a:gd name="T27" fmla="*/ 5 h 164"/>
                <a:gd name="T28" fmla="*/ 143 w 175"/>
                <a:gd name="T29" fmla="*/ 24 h 164"/>
                <a:gd name="T30" fmla="*/ 145 w 175"/>
                <a:gd name="T31" fmla="*/ 27 h 164"/>
                <a:gd name="T32" fmla="*/ 145 w 175"/>
                <a:gd name="T33" fmla="*/ 2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5" h="164">
                  <a:moveTo>
                    <a:pt x="145" y="27"/>
                  </a:moveTo>
                  <a:cubicBezTo>
                    <a:pt x="145" y="27"/>
                    <a:pt x="175" y="68"/>
                    <a:pt x="171" y="100"/>
                  </a:cubicBezTo>
                  <a:cubicBezTo>
                    <a:pt x="168" y="131"/>
                    <a:pt x="153" y="132"/>
                    <a:pt x="153" y="132"/>
                  </a:cubicBezTo>
                  <a:cubicBezTo>
                    <a:pt x="150" y="92"/>
                    <a:pt x="150" y="92"/>
                    <a:pt x="150" y="92"/>
                  </a:cubicBezTo>
                  <a:cubicBezTo>
                    <a:pt x="150" y="92"/>
                    <a:pt x="138" y="146"/>
                    <a:pt x="109" y="158"/>
                  </a:cubicBezTo>
                  <a:cubicBezTo>
                    <a:pt x="94" y="164"/>
                    <a:pt x="89" y="162"/>
                    <a:pt x="89" y="162"/>
                  </a:cubicBezTo>
                  <a:cubicBezTo>
                    <a:pt x="89" y="162"/>
                    <a:pt x="99" y="127"/>
                    <a:pt x="100" y="110"/>
                  </a:cubicBezTo>
                  <a:cubicBezTo>
                    <a:pt x="94" y="114"/>
                    <a:pt x="59" y="122"/>
                    <a:pt x="36" y="117"/>
                  </a:cubicBezTo>
                  <a:cubicBezTo>
                    <a:pt x="13" y="113"/>
                    <a:pt x="0" y="108"/>
                    <a:pt x="0" y="108"/>
                  </a:cubicBezTo>
                  <a:cubicBezTo>
                    <a:pt x="85" y="63"/>
                    <a:pt x="85" y="63"/>
                    <a:pt x="85" y="63"/>
                  </a:cubicBezTo>
                  <a:cubicBezTo>
                    <a:pt x="36" y="30"/>
                    <a:pt x="36" y="30"/>
                    <a:pt x="36" y="30"/>
                  </a:cubicBezTo>
                  <a:cubicBezTo>
                    <a:pt x="36" y="30"/>
                    <a:pt x="62" y="3"/>
                    <a:pt x="101" y="21"/>
                  </a:cubicBezTo>
                  <a:cubicBezTo>
                    <a:pt x="96" y="14"/>
                    <a:pt x="85" y="5"/>
                    <a:pt x="85" y="5"/>
                  </a:cubicBezTo>
                  <a:cubicBezTo>
                    <a:pt x="85" y="5"/>
                    <a:pt x="103" y="0"/>
                    <a:pt x="117" y="5"/>
                  </a:cubicBezTo>
                  <a:cubicBezTo>
                    <a:pt x="132" y="11"/>
                    <a:pt x="143" y="24"/>
                    <a:pt x="143" y="24"/>
                  </a:cubicBezTo>
                  <a:cubicBezTo>
                    <a:pt x="145" y="27"/>
                    <a:pt x="145" y="27"/>
                    <a:pt x="145" y="27"/>
                  </a:cubicBezTo>
                  <a:cubicBezTo>
                    <a:pt x="145" y="27"/>
                    <a:pt x="145" y="27"/>
                    <a:pt x="145" y="27"/>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 name="Freeform 69"/>
            <p:cNvSpPr>
              <a:spLocks/>
            </p:cNvSpPr>
            <p:nvPr/>
          </p:nvSpPr>
          <p:spPr bwMode="auto">
            <a:xfrm>
              <a:off x="3676" y="1964"/>
              <a:ext cx="364" cy="367"/>
            </a:xfrm>
            <a:custGeom>
              <a:avLst/>
              <a:gdLst>
                <a:gd name="T0" fmla="*/ 131 w 154"/>
                <a:gd name="T1" fmla="*/ 44 h 155"/>
                <a:gd name="T2" fmla="*/ 84 w 154"/>
                <a:gd name="T3" fmla="*/ 9 h 155"/>
                <a:gd name="T4" fmla="*/ 98 w 154"/>
                <a:gd name="T5" fmla="*/ 32 h 155"/>
                <a:gd name="T6" fmla="*/ 31 w 154"/>
                <a:gd name="T7" fmla="*/ 29 h 155"/>
                <a:gd name="T8" fmla="*/ 81 w 154"/>
                <a:gd name="T9" fmla="*/ 62 h 155"/>
                <a:gd name="T10" fmla="*/ 0 w 154"/>
                <a:gd name="T11" fmla="*/ 106 h 155"/>
                <a:gd name="T12" fmla="*/ 92 w 154"/>
                <a:gd name="T13" fmla="*/ 98 h 155"/>
                <a:gd name="T14" fmla="*/ 81 w 154"/>
                <a:gd name="T15" fmla="*/ 155 h 155"/>
                <a:gd name="T16" fmla="*/ 131 w 154"/>
                <a:gd name="T17" fmla="*/ 81 h 155"/>
                <a:gd name="T18" fmla="*/ 142 w 154"/>
                <a:gd name="T19" fmla="*/ 115 h 155"/>
                <a:gd name="T20" fmla="*/ 133 w 154"/>
                <a:gd name="T21" fmla="*/ 45 h 155"/>
                <a:gd name="T22" fmla="*/ 131 w 154"/>
                <a:gd name="T23" fmla="*/ 44 h 155"/>
                <a:gd name="T24" fmla="*/ 131 w 154"/>
                <a:gd name="T25" fmla="*/ 44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155">
                  <a:moveTo>
                    <a:pt x="131" y="44"/>
                  </a:moveTo>
                  <a:cubicBezTo>
                    <a:pt x="131" y="44"/>
                    <a:pt x="103" y="0"/>
                    <a:pt x="84" y="9"/>
                  </a:cubicBezTo>
                  <a:cubicBezTo>
                    <a:pt x="96" y="16"/>
                    <a:pt x="98" y="32"/>
                    <a:pt x="98" y="32"/>
                  </a:cubicBezTo>
                  <a:cubicBezTo>
                    <a:pt x="98" y="32"/>
                    <a:pt x="53" y="15"/>
                    <a:pt x="31" y="29"/>
                  </a:cubicBezTo>
                  <a:cubicBezTo>
                    <a:pt x="49" y="38"/>
                    <a:pt x="81" y="62"/>
                    <a:pt x="81" y="62"/>
                  </a:cubicBezTo>
                  <a:cubicBezTo>
                    <a:pt x="81" y="62"/>
                    <a:pt x="32" y="94"/>
                    <a:pt x="0" y="106"/>
                  </a:cubicBezTo>
                  <a:cubicBezTo>
                    <a:pt x="26" y="116"/>
                    <a:pt x="69" y="108"/>
                    <a:pt x="92" y="98"/>
                  </a:cubicBezTo>
                  <a:cubicBezTo>
                    <a:pt x="96" y="110"/>
                    <a:pt x="88" y="142"/>
                    <a:pt x="81" y="155"/>
                  </a:cubicBezTo>
                  <a:cubicBezTo>
                    <a:pt x="120" y="140"/>
                    <a:pt x="131" y="87"/>
                    <a:pt x="131" y="81"/>
                  </a:cubicBezTo>
                  <a:cubicBezTo>
                    <a:pt x="140" y="90"/>
                    <a:pt x="142" y="102"/>
                    <a:pt x="142" y="115"/>
                  </a:cubicBezTo>
                  <a:cubicBezTo>
                    <a:pt x="154" y="98"/>
                    <a:pt x="144" y="66"/>
                    <a:pt x="133" y="45"/>
                  </a:cubicBezTo>
                  <a:cubicBezTo>
                    <a:pt x="131" y="44"/>
                    <a:pt x="131" y="44"/>
                    <a:pt x="131" y="44"/>
                  </a:cubicBezTo>
                  <a:cubicBezTo>
                    <a:pt x="131" y="44"/>
                    <a:pt x="131" y="44"/>
                    <a:pt x="131" y="44"/>
                  </a:cubicBezTo>
                  <a:close/>
                </a:path>
              </a:pathLst>
            </a:custGeom>
            <a:solidFill>
              <a:srgbClr val="FBB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 name="Freeform 70"/>
            <p:cNvSpPr>
              <a:spLocks/>
            </p:cNvSpPr>
            <p:nvPr/>
          </p:nvSpPr>
          <p:spPr bwMode="auto">
            <a:xfrm>
              <a:off x="3771" y="2080"/>
              <a:ext cx="207" cy="116"/>
            </a:xfrm>
            <a:custGeom>
              <a:avLst/>
              <a:gdLst>
                <a:gd name="T0" fmla="*/ 88 w 88"/>
                <a:gd name="T1" fmla="*/ 0 h 49"/>
                <a:gd name="T2" fmla="*/ 0 w 88"/>
                <a:gd name="T3" fmla="*/ 49 h 49"/>
                <a:gd name="T4" fmla="*/ 88 w 88"/>
                <a:gd name="T5" fmla="*/ 0 h 49"/>
              </a:gdLst>
              <a:ahLst/>
              <a:cxnLst>
                <a:cxn ang="0">
                  <a:pos x="T0" y="T1"/>
                </a:cxn>
                <a:cxn ang="0">
                  <a:pos x="T2" y="T3"/>
                </a:cxn>
                <a:cxn ang="0">
                  <a:pos x="T4" y="T5"/>
                </a:cxn>
              </a:cxnLst>
              <a:rect l="0" t="0" r="r" b="b"/>
              <a:pathLst>
                <a:path w="88" h="49">
                  <a:moveTo>
                    <a:pt x="88" y="0"/>
                  </a:moveTo>
                  <a:cubicBezTo>
                    <a:pt x="88" y="0"/>
                    <a:pt x="66" y="29"/>
                    <a:pt x="0" y="49"/>
                  </a:cubicBezTo>
                  <a:cubicBezTo>
                    <a:pt x="10" y="49"/>
                    <a:pt x="75" y="29"/>
                    <a:pt x="88"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 name="Freeform 71"/>
            <p:cNvSpPr>
              <a:spLocks/>
            </p:cNvSpPr>
            <p:nvPr/>
          </p:nvSpPr>
          <p:spPr bwMode="auto">
            <a:xfrm>
              <a:off x="3905" y="2128"/>
              <a:ext cx="59" cy="151"/>
            </a:xfrm>
            <a:custGeom>
              <a:avLst/>
              <a:gdLst>
                <a:gd name="T0" fmla="*/ 18 w 25"/>
                <a:gd name="T1" fmla="*/ 0 h 64"/>
                <a:gd name="T2" fmla="*/ 0 w 25"/>
                <a:gd name="T3" fmla="*/ 64 h 64"/>
                <a:gd name="T4" fmla="*/ 18 w 25"/>
                <a:gd name="T5" fmla="*/ 0 h 64"/>
              </a:gdLst>
              <a:ahLst/>
              <a:cxnLst>
                <a:cxn ang="0">
                  <a:pos x="T0" y="T1"/>
                </a:cxn>
                <a:cxn ang="0">
                  <a:pos x="T2" y="T3"/>
                </a:cxn>
                <a:cxn ang="0">
                  <a:pos x="T4" y="T5"/>
                </a:cxn>
              </a:cxnLst>
              <a:rect l="0" t="0" r="r" b="b"/>
              <a:pathLst>
                <a:path w="25" h="64">
                  <a:moveTo>
                    <a:pt x="18" y="0"/>
                  </a:moveTo>
                  <a:cubicBezTo>
                    <a:pt x="18" y="0"/>
                    <a:pt x="22" y="24"/>
                    <a:pt x="0" y="64"/>
                  </a:cubicBezTo>
                  <a:cubicBezTo>
                    <a:pt x="5" y="59"/>
                    <a:pt x="25" y="20"/>
                    <a:pt x="18"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 name="Freeform 72"/>
            <p:cNvSpPr>
              <a:spLocks/>
            </p:cNvSpPr>
            <p:nvPr/>
          </p:nvSpPr>
          <p:spPr bwMode="auto">
            <a:xfrm>
              <a:off x="3983" y="2106"/>
              <a:ext cx="38" cy="90"/>
            </a:xfrm>
            <a:custGeom>
              <a:avLst/>
              <a:gdLst>
                <a:gd name="T0" fmla="*/ 0 w 16"/>
                <a:gd name="T1" fmla="*/ 0 h 38"/>
                <a:gd name="T2" fmla="*/ 15 w 16"/>
                <a:gd name="T3" fmla="*/ 38 h 38"/>
                <a:gd name="T4" fmla="*/ 0 w 16"/>
                <a:gd name="T5" fmla="*/ 0 h 38"/>
              </a:gdLst>
              <a:ahLst/>
              <a:cxnLst>
                <a:cxn ang="0">
                  <a:pos x="T0" y="T1"/>
                </a:cxn>
                <a:cxn ang="0">
                  <a:pos x="T2" y="T3"/>
                </a:cxn>
                <a:cxn ang="0">
                  <a:pos x="T4" y="T5"/>
                </a:cxn>
              </a:cxnLst>
              <a:rect l="0" t="0" r="r" b="b"/>
              <a:pathLst>
                <a:path w="16" h="38">
                  <a:moveTo>
                    <a:pt x="0" y="0"/>
                  </a:moveTo>
                  <a:cubicBezTo>
                    <a:pt x="0" y="0"/>
                    <a:pt x="11" y="10"/>
                    <a:pt x="15" y="38"/>
                  </a:cubicBezTo>
                  <a:cubicBezTo>
                    <a:pt x="16" y="33"/>
                    <a:pt x="11" y="7"/>
                    <a:pt x="0"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 name="Freeform 73"/>
            <p:cNvSpPr>
              <a:spLocks/>
            </p:cNvSpPr>
            <p:nvPr/>
          </p:nvSpPr>
          <p:spPr bwMode="auto">
            <a:xfrm>
              <a:off x="3910" y="2005"/>
              <a:ext cx="54" cy="78"/>
            </a:xfrm>
            <a:custGeom>
              <a:avLst/>
              <a:gdLst>
                <a:gd name="T0" fmla="*/ 23 w 23"/>
                <a:gd name="T1" fmla="*/ 33 h 33"/>
                <a:gd name="T2" fmla="*/ 0 w 23"/>
                <a:gd name="T3" fmla="*/ 0 h 33"/>
                <a:gd name="T4" fmla="*/ 23 w 23"/>
                <a:gd name="T5" fmla="*/ 33 h 33"/>
              </a:gdLst>
              <a:ahLst/>
              <a:cxnLst>
                <a:cxn ang="0">
                  <a:pos x="T0" y="T1"/>
                </a:cxn>
                <a:cxn ang="0">
                  <a:pos x="T2" y="T3"/>
                </a:cxn>
                <a:cxn ang="0">
                  <a:pos x="T4" y="T5"/>
                </a:cxn>
              </a:cxnLst>
              <a:rect l="0" t="0" r="r" b="b"/>
              <a:pathLst>
                <a:path w="23" h="33">
                  <a:moveTo>
                    <a:pt x="23" y="33"/>
                  </a:moveTo>
                  <a:cubicBezTo>
                    <a:pt x="23" y="33"/>
                    <a:pt x="20" y="19"/>
                    <a:pt x="0" y="0"/>
                  </a:cubicBezTo>
                  <a:cubicBezTo>
                    <a:pt x="3" y="1"/>
                    <a:pt x="23" y="20"/>
                    <a:pt x="23" y="33"/>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 name="Freeform 74"/>
            <p:cNvSpPr>
              <a:spLocks/>
            </p:cNvSpPr>
            <p:nvPr/>
          </p:nvSpPr>
          <p:spPr bwMode="auto">
            <a:xfrm>
              <a:off x="3794" y="2033"/>
              <a:ext cx="140" cy="69"/>
            </a:xfrm>
            <a:custGeom>
              <a:avLst/>
              <a:gdLst>
                <a:gd name="T0" fmla="*/ 59 w 59"/>
                <a:gd name="T1" fmla="*/ 29 h 29"/>
                <a:gd name="T2" fmla="*/ 0 w 59"/>
                <a:gd name="T3" fmla="*/ 0 h 29"/>
                <a:gd name="T4" fmla="*/ 59 w 59"/>
                <a:gd name="T5" fmla="*/ 29 h 29"/>
              </a:gdLst>
              <a:ahLst/>
              <a:cxnLst>
                <a:cxn ang="0">
                  <a:pos x="T0" y="T1"/>
                </a:cxn>
                <a:cxn ang="0">
                  <a:pos x="T2" y="T3"/>
                </a:cxn>
                <a:cxn ang="0">
                  <a:pos x="T4" y="T5"/>
                </a:cxn>
              </a:cxnLst>
              <a:rect l="0" t="0" r="r" b="b"/>
              <a:pathLst>
                <a:path w="59" h="29">
                  <a:moveTo>
                    <a:pt x="59" y="29"/>
                  </a:moveTo>
                  <a:cubicBezTo>
                    <a:pt x="59" y="29"/>
                    <a:pt x="44" y="10"/>
                    <a:pt x="0" y="0"/>
                  </a:cubicBezTo>
                  <a:cubicBezTo>
                    <a:pt x="6" y="0"/>
                    <a:pt x="50" y="10"/>
                    <a:pt x="59" y="29"/>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19" name="Group 18"/>
          <p:cNvGrpSpPr/>
          <p:nvPr/>
        </p:nvGrpSpPr>
        <p:grpSpPr>
          <a:xfrm>
            <a:off x="11308927" y="6212029"/>
            <a:ext cx="875471" cy="645972"/>
            <a:chOff x="7344986" y="5566058"/>
            <a:chExt cx="1750940" cy="1291943"/>
          </a:xfrm>
        </p:grpSpPr>
        <p:sp>
          <p:nvSpPr>
            <p:cNvPr id="20" name="Freeform 99"/>
            <p:cNvSpPr>
              <a:spLocks/>
            </p:cNvSpPr>
            <p:nvPr/>
          </p:nvSpPr>
          <p:spPr bwMode="auto">
            <a:xfrm>
              <a:off x="7344986" y="5566058"/>
              <a:ext cx="1750940" cy="1291943"/>
            </a:xfrm>
            <a:custGeom>
              <a:avLst/>
              <a:gdLst>
                <a:gd name="T0" fmla="*/ 549 w 549"/>
                <a:gd name="T1" fmla="*/ 95 h 405"/>
                <a:gd name="T2" fmla="*/ 466 w 549"/>
                <a:gd name="T3" fmla="*/ 54 h 405"/>
                <a:gd name="T4" fmla="*/ 488 w 549"/>
                <a:gd name="T5" fmla="*/ 132 h 405"/>
                <a:gd name="T6" fmla="*/ 259 w 549"/>
                <a:gd name="T7" fmla="*/ 41 h 405"/>
                <a:gd name="T8" fmla="*/ 358 w 549"/>
                <a:gd name="T9" fmla="*/ 241 h 405"/>
                <a:gd name="T10" fmla="*/ 0 w 549"/>
                <a:gd name="T11" fmla="*/ 229 h 405"/>
                <a:gd name="T12" fmla="*/ 96 w 549"/>
                <a:gd name="T13" fmla="*/ 324 h 405"/>
                <a:gd name="T14" fmla="*/ 248 w 549"/>
                <a:gd name="T15" fmla="*/ 405 h 405"/>
                <a:gd name="T16" fmla="*/ 549 w 549"/>
                <a:gd name="T17" fmla="*/ 405 h 405"/>
                <a:gd name="T18" fmla="*/ 549 w 549"/>
                <a:gd name="T19" fmla="*/ 95 h 405"/>
                <a:gd name="T20" fmla="*/ 549 w 549"/>
                <a:gd name="T21" fmla="*/ 95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9" h="405">
                  <a:moveTo>
                    <a:pt x="549" y="95"/>
                  </a:moveTo>
                  <a:cubicBezTo>
                    <a:pt x="512" y="64"/>
                    <a:pt x="466" y="54"/>
                    <a:pt x="466" y="54"/>
                  </a:cubicBezTo>
                  <a:cubicBezTo>
                    <a:pt x="466" y="54"/>
                    <a:pt x="485" y="101"/>
                    <a:pt x="488" y="132"/>
                  </a:cubicBezTo>
                  <a:cubicBezTo>
                    <a:pt x="395" y="0"/>
                    <a:pt x="259" y="41"/>
                    <a:pt x="259" y="41"/>
                  </a:cubicBezTo>
                  <a:cubicBezTo>
                    <a:pt x="259" y="41"/>
                    <a:pt x="259" y="41"/>
                    <a:pt x="358" y="241"/>
                  </a:cubicBezTo>
                  <a:cubicBezTo>
                    <a:pt x="358" y="241"/>
                    <a:pt x="358" y="241"/>
                    <a:pt x="0" y="229"/>
                  </a:cubicBezTo>
                  <a:cubicBezTo>
                    <a:pt x="0" y="229"/>
                    <a:pt x="28" y="268"/>
                    <a:pt x="96" y="324"/>
                  </a:cubicBezTo>
                  <a:cubicBezTo>
                    <a:pt x="138" y="358"/>
                    <a:pt x="199" y="388"/>
                    <a:pt x="248" y="405"/>
                  </a:cubicBezTo>
                  <a:cubicBezTo>
                    <a:pt x="549" y="405"/>
                    <a:pt x="549" y="405"/>
                    <a:pt x="549" y="405"/>
                  </a:cubicBezTo>
                  <a:cubicBezTo>
                    <a:pt x="549" y="95"/>
                    <a:pt x="549" y="95"/>
                    <a:pt x="549" y="95"/>
                  </a:cubicBezTo>
                  <a:cubicBezTo>
                    <a:pt x="549" y="95"/>
                    <a:pt x="549" y="95"/>
                    <a:pt x="549" y="9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 name="Freeform 100"/>
            <p:cNvSpPr>
              <a:spLocks/>
            </p:cNvSpPr>
            <p:nvPr/>
          </p:nvSpPr>
          <p:spPr bwMode="auto">
            <a:xfrm>
              <a:off x="7529935" y="5745606"/>
              <a:ext cx="1565991" cy="1112394"/>
            </a:xfrm>
            <a:custGeom>
              <a:avLst/>
              <a:gdLst>
                <a:gd name="T0" fmla="*/ 491 w 491"/>
                <a:gd name="T1" fmla="*/ 64 h 349"/>
                <a:gd name="T2" fmla="*/ 449 w 491"/>
                <a:gd name="T3" fmla="*/ 37 h 349"/>
                <a:gd name="T4" fmla="*/ 455 w 491"/>
                <a:gd name="T5" fmla="*/ 142 h 349"/>
                <a:gd name="T6" fmla="*/ 242 w 491"/>
                <a:gd name="T7" fmla="*/ 3 h 349"/>
                <a:gd name="T8" fmla="*/ 341 w 491"/>
                <a:gd name="T9" fmla="*/ 205 h 349"/>
                <a:gd name="T10" fmla="*/ 0 w 491"/>
                <a:gd name="T11" fmla="*/ 196 h 349"/>
                <a:gd name="T12" fmla="*/ 310 w 491"/>
                <a:gd name="T13" fmla="*/ 340 h 349"/>
                <a:gd name="T14" fmla="*/ 308 w 491"/>
                <a:gd name="T15" fmla="*/ 349 h 349"/>
                <a:gd name="T16" fmla="*/ 491 w 491"/>
                <a:gd name="T17" fmla="*/ 349 h 349"/>
                <a:gd name="T18" fmla="*/ 491 w 491"/>
                <a:gd name="T19" fmla="*/ 64 h 349"/>
                <a:gd name="T20" fmla="*/ 491 w 491"/>
                <a:gd name="T21" fmla="*/ 64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1" h="349">
                  <a:moveTo>
                    <a:pt x="491" y="64"/>
                  </a:moveTo>
                  <a:cubicBezTo>
                    <a:pt x="480" y="49"/>
                    <a:pt x="466" y="39"/>
                    <a:pt x="449" y="37"/>
                  </a:cubicBezTo>
                  <a:cubicBezTo>
                    <a:pt x="475" y="84"/>
                    <a:pt x="455" y="142"/>
                    <a:pt x="455" y="142"/>
                  </a:cubicBezTo>
                  <a:cubicBezTo>
                    <a:pt x="455" y="142"/>
                    <a:pt x="341" y="0"/>
                    <a:pt x="242" y="3"/>
                  </a:cubicBezTo>
                  <a:cubicBezTo>
                    <a:pt x="285" y="66"/>
                    <a:pt x="341" y="205"/>
                    <a:pt x="341" y="205"/>
                  </a:cubicBezTo>
                  <a:cubicBezTo>
                    <a:pt x="341" y="205"/>
                    <a:pt x="125" y="214"/>
                    <a:pt x="0" y="196"/>
                  </a:cubicBezTo>
                  <a:cubicBezTo>
                    <a:pt x="65" y="275"/>
                    <a:pt x="219" y="330"/>
                    <a:pt x="310" y="340"/>
                  </a:cubicBezTo>
                  <a:cubicBezTo>
                    <a:pt x="310" y="343"/>
                    <a:pt x="309" y="346"/>
                    <a:pt x="308" y="349"/>
                  </a:cubicBezTo>
                  <a:cubicBezTo>
                    <a:pt x="491" y="349"/>
                    <a:pt x="491" y="349"/>
                    <a:pt x="491" y="349"/>
                  </a:cubicBezTo>
                  <a:cubicBezTo>
                    <a:pt x="491" y="64"/>
                    <a:pt x="491" y="64"/>
                    <a:pt x="491" y="64"/>
                  </a:cubicBezTo>
                  <a:cubicBezTo>
                    <a:pt x="491" y="64"/>
                    <a:pt x="491" y="64"/>
                    <a:pt x="491" y="64"/>
                  </a:cubicBezTo>
                  <a:close/>
                </a:path>
              </a:pathLst>
            </a:custGeom>
            <a:solidFill>
              <a:srgbClr val="FAB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 name="Freeform 101"/>
            <p:cNvSpPr>
              <a:spLocks/>
            </p:cNvSpPr>
            <p:nvPr/>
          </p:nvSpPr>
          <p:spPr bwMode="auto">
            <a:xfrm>
              <a:off x="7988933" y="6516452"/>
              <a:ext cx="1106993" cy="217349"/>
            </a:xfrm>
            <a:custGeom>
              <a:avLst/>
              <a:gdLst>
                <a:gd name="T0" fmla="*/ 0 w 347"/>
                <a:gd name="T1" fmla="*/ 0 h 68"/>
                <a:gd name="T2" fmla="*/ 347 w 347"/>
                <a:gd name="T3" fmla="*/ 22 h 68"/>
                <a:gd name="T4" fmla="*/ 347 w 347"/>
                <a:gd name="T5" fmla="*/ 15 h 68"/>
                <a:gd name="T6" fmla="*/ 0 w 347"/>
                <a:gd name="T7" fmla="*/ 0 h 68"/>
              </a:gdLst>
              <a:ahLst/>
              <a:cxnLst>
                <a:cxn ang="0">
                  <a:pos x="T0" y="T1"/>
                </a:cxn>
                <a:cxn ang="0">
                  <a:pos x="T2" y="T3"/>
                </a:cxn>
                <a:cxn ang="0">
                  <a:pos x="T4" y="T5"/>
                </a:cxn>
                <a:cxn ang="0">
                  <a:pos x="T6" y="T7"/>
                </a:cxn>
              </a:cxnLst>
              <a:rect l="0" t="0" r="r" b="b"/>
              <a:pathLst>
                <a:path w="347" h="68">
                  <a:moveTo>
                    <a:pt x="0" y="0"/>
                  </a:moveTo>
                  <a:cubicBezTo>
                    <a:pt x="30" y="18"/>
                    <a:pt x="238" y="68"/>
                    <a:pt x="347" y="22"/>
                  </a:cubicBezTo>
                  <a:cubicBezTo>
                    <a:pt x="347" y="15"/>
                    <a:pt x="347" y="15"/>
                    <a:pt x="347" y="15"/>
                  </a:cubicBezTo>
                  <a:cubicBezTo>
                    <a:pt x="298" y="28"/>
                    <a:pt x="182" y="46"/>
                    <a:pt x="0" y="0"/>
                  </a:cubicBezTo>
                  <a:close/>
                </a:path>
              </a:pathLst>
            </a:custGeom>
            <a:solidFill>
              <a:srgbClr val="B66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 name="Freeform 102"/>
            <p:cNvSpPr>
              <a:spLocks/>
            </p:cNvSpPr>
            <p:nvPr/>
          </p:nvSpPr>
          <p:spPr bwMode="auto">
            <a:xfrm>
              <a:off x="8805678" y="6670351"/>
              <a:ext cx="121499" cy="187649"/>
            </a:xfrm>
            <a:custGeom>
              <a:avLst/>
              <a:gdLst>
                <a:gd name="T0" fmla="*/ 38 w 38"/>
                <a:gd name="T1" fmla="*/ 0 h 59"/>
                <a:gd name="T2" fmla="*/ 0 w 38"/>
                <a:gd name="T3" fmla="*/ 59 h 59"/>
                <a:gd name="T4" fmla="*/ 10 w 38"/>
                <a:gd name="T5" fmla="*/ 59 h 59"/>
                <a:gd name="T6" fmla="*/ 38 w 38"/>
                <a:gd name="T7" fmla="*/ 0 h 59"/>
              </a:gdLst>
              <a:ahLst/>
              <a:cxnLst>
                <a:cxn ang="0">
                  <a:pos x="T0" y="T1"/>
                </a:cxn>
                <a:cxn ang="0">
                  <a:pos x="T2" y="T3"/>
                </a:cxn>
                <a:cxn ang="0">
                  <a:pos x="T4" y="T5"/>
                </a:cxn>
                <a:cxn ang="0">
                  <a:pos x="T6" y="T7"/>
                </a:cxn>
              </a:cxnLst>
              <a:rect l="0" t="0" r="r" b="b"/>
              <a:pathLst>
                <a:path w="38" h="59">
                  <a:moveTo>
                    <a:pt x="38" y="0"/>
                  </a:moveTo>
                  <a:cubicBezTo>
                    <a:pt x="38" y="0"/>
                    <a:pt x="29" y="23"/>
                    <a:pt x="0" y="59"/>
                  </a:cubicBezTo>
                  <a:cubicBezTo>
                    <a:pt x="10" y="59"/>
                    <a:pt x="10" y="59"/>
                    <a:pt x="10" y="59"/>
                  </a:cubicBezTo>
                  <a:cubicBezTo>
                    <a:pt x="25" y="39"/>
                    <a:pt x="35" y="19"/>
                    <a:pt x="38" y="0"/>
                  </a:cubicBezTo>
                  <a:close/>
                </a:path>
              </a:pathLst>
            </a:custGeom>
            <a:solidFill>
              <a:srgbClr val="B66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 name="Freeform 103"/>
            <p:cNvSpPr>
              <a:spLocks/>
            </p:cNvSpPr>
            <p:nvPr/>
          </p:nvSpPr>
          <p:spPr bwMode="auto">
            <a:xfrm>
              <a:off x="9067576" y="6034505"/>
              <a:ext cx="28350" cy="93149"/>
            </a:xfrm>
            <a:custGeom>
              <a:avLst/>
              <a:gdLst>
                <a:gd name="T0" fmla="*/ 0 w 9"/>
                <a:gd name="T1" fmla="*/ 0 h 29"/>
                <a:gd name="T2" fmla="*/ 9 w 9"/>
                <a:gd name="T3" fmla="*/ 29 h 29"/>
                <a:gd name="T4" fmla="*/ 9 w 9"/>
                <a:gd name="T5" fmla="*/ 20 h 29"/>
                <a:gd name="T6" fmla="*/ 0 w 9"/>
                <a:gd name="T7" fmla="*/ 0 h 29"/>
              </a:gdLst>
              <a:ahLst/>
              <a:cxnLst>
                <a:cxn ang="0">
                  <a:pos x="T0" y="T1"/>
                </a:cxn>
                <a:cxn ang="0">
                  <a:pos x="T2" y="T3"/>
                </a:cxn>
                <a:cxn ang="0">
                  <a:pos x="T4" y="T5"/>
                </a:cxn>
                <a:cxn ang="0">
                  <a:pos x="T6" y="T7"/>
                </a:cxn>
              </a:cxnLst>
              <a:rect l="0" t="0" r="r" b="b"/>
              <a:pathLst>
                <a:path w="9" h="29">
                  <a:moveTo>
                    <a:pt x="0" y="0"/>
                  </a:moveTo>
                  <a:cubicBezTo>
                    <a:pt x="4" y="10"/>
                    <a:pt x="7" y="21"/>
                    <a:pt x="9" y="29"/>
                  </a:cubicBezTo>
                  <a:cubicBezTo>
                    <a:pt x="9" y="20"/>
                    <a:pt x="9" y="20"/>
                    <a:pt x="9" y="20"/>
                  </a:cubicBezTo>
                  <a:cubicBezTo>
                    <a:pt x="6" y="10"/>
                    <a:pt x="3" y="4"/>
                    <a:pt x="0" y="0"/>
                  </a:cubicBezTo>
                  <a:close/>
                </a:path>
              </a:pathLst>
            </a:custGeom>
            <a:solidFill>
              <a:srgbClr val="B66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 name="Freeform 104"/>
            <p:cNvSpPr>
              <a:spLocks/>
            </p:cNvSpPr>
            <p:nvPr/>
          </p:nvSpPr>
          <p:spPr bwMode="auto">
            <a:xfrm>
              <a:off x="8489780" y="5872506"/>
              <a:ext cx="458997" cy="657446"/>
            </a:xfrm>
            <a:custGeom>
              <a:avLst/>
              <a:gdLst>
                <a:gd name="T0" fmla="*/ 142 w 144"/>
                <a:gd name="T1" fmla="*/ 206 h 206"/>
                <a:gd name="T2" fmla="*/ 0 w 144"/>
                <a:gd name="T3" fmla="*/ 0 h 206"/>
                <a:gd name="T4" fmla="*/ 142 w 144"/>
                <a:gd name="T5" fmla="*/ 206 h 206"/>
              </a:gdLst>
              <a:ahLst/>
              <a:cxnLst>
                <a:cxn ang="0">
                  <a:pos x="T0" y="T1"/>
                </a:cxn>
                <a:cxn ang="0">
                  <a:pos x="T2" y="T3"/>
                </a:cxn>
                <a:cxn ang="0">
                  <a:pos x="T4" y="T5"/>
                </a:cxn>
              </a:cxnLst>
              <a:rect l="0" t="0" r="r" b="b"/>
              <a:pathLst>
                <a:path w="144" h="206">
                  <a:moveTo>
                    <a:pt x="142" y="206"/>
                  </a:moveTo>
                  <a:cubicBezTo>
                    <a:pt x="142" y="206"/>
                    <a:pt x="127" y="116"/>
                    <a:pt x="0" y="0"/>
                  </a:cubicBezTo>
                  <a:cubicBezTo>
                    <a:pt x="24" y="11"/>
                    <a:pt x="144" y="126"/>
                    <a:pt x="142" y="206"/>
                  </a:cubicBezTo>
                  <a:close/>
                </a:path>
              </a:pathLst>
            </a:custGeom>
            <a:solidFill>
              <a:srgbClr val="B66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26" name="Group 5"/>
          <p:cNvGrpSpPr>
            <a:grpSpLocks noChangeAspect="1"/>
          </p:cNvGrpSpPr>
          <p:nvPr/>
        </p:nvGrpSpPr>
        <p:grpSpPr bwMode="auto">
          <a:xfrm>
            <a:off x="2441" y="2873890"/>
            <a:ext cx="597228" cy="789302"/>
            <a:chOff x="2121" y="1060"/>
            <a:chExt cx="597" cy="789"/>
          </a:xfrm>
        </p:grpSpPr>
        <p:sp>
          <p:nvSpPr>
            <p:cNvPr id="27" name="Freeform 6"/>
            <p:cNvSpPr>
              <a:spLocks/>
            </p:cNvSpPr>
            <p:nvPr/>
          </p:nvSpPr>
          <p:spPr bwMode="auto">
            <a:xfrm>
              <a:off x="2121" y="1060"/>
              <a:ext cx="597" cy="789"/>
            </a:xfrm>
            <a:custGeom>
              <a:avLst/>
              <a:gdLst>
                <a:gd name="T0" fmla="*/ 147 w 253"/>
                <a:gd name="T1" fmla="*/ 295 h 334"/>
                <a:gd name="T2" fmla="*/ 111 w 253"/>
                <a:gd name="T3" fmla="*/ 271 h 334"/>
                <a:gd name="T4" fmla="*/ 238 w 253"/>
                <a:gd name="T5" fmla="*/ 234 h 334"/>
                <a:gd name="T6" fmla="*/ 124 w 253"/>
                <a:gd name="T7" fmla="*/ 191 h 334"/>
                <a:gd name="T8" fmla="*/ 253 w 253"/>
                <a:gd name="T9" fmla="*/ 77 h 334"/>
                <a:gd name="T10" fmla="*/ 76 w 253"/>
                <a:gd name="T11" fmla="*/ 110 h 334"/>
                <a:gd name="T12" fmla="*/ 80 w 253"/>
                <a:gd name="T13" fmla="*/ 0 h 334"/>
                <a:gd name="T14" fmla="*/ 0 w 253"/>
                <a:gd name="T15" fmla="*/ 83 h 334"/>
                <a:gd name="T16" fmla="*/ 0 w 253"/>
                <a:gd name="T17" fmla="*/ 254 h 334"/>
                <a:gd name="T18" fmla="*/ 147 w 253"/>
                <a:gd name="T19" fmla="*/ 295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3" h="334">
                  <a:moveTo>
                    <a:pt x="147" y="295"/>
                  </a:moveTo>
                  <a:cubicBezTo>
                    <a:pt x="147" y="295"/>
                    <a:pt x="119" y="287"/>
                    <a:pt x="111" y="271"/>
                  </a:cubicBezTo>
                  <a:cubicBezTo>
                    <a:pt x="157" y="284"/>
                    <a:pt x="238" y="234"/>
                    <a:pt x="238" y="234"/>
                  </a:cubicBezTo>
                  <a:cubicBezTo>
                    <a:pt x="238" y="234"/>
                    <a:pt x="238" y="234"/>
                    <a:pt x="124" y="191"/>
                  </a:cubicBezTo>
                  <a:cubicBezTo>
                    <a:pt x="124" y="191"/>
                    <a:pt x="220" y="107"/>
                    <a:pt x="253" y="77"/>
                  </a:cubicBezTo>
                  <a:cubicBezTo>
                    <a:pt x="138" y="51"/>
                    <a:pt x="76" y="110"/>
                    <a:pt x="76" y="110"/>
                  </a:cubicBezTo>
                  <a:cubicBezTo>
                    <a:pt x="76" y="110"/>
                    <a:pt x="69" y="37"/>
                    <a:pt x="80" y="0"/>
                  </a:cubicBezTo>
                  <a:cubicBezTo>
                    <a:pt x="38" y="14"/>
                    <a:pt x="14" y="51"/>
                    <a:pt x="0" y="83"/>
                  </a:cubicBezTo>
                  <a:cubicBezTo>
                    <a:pt x="0" y="254"/>
                    <a:pt x="0" y="254"/>
                    <a:pt x="0" y="254"/>
                  </a:cubicBezTo>
                  <a:cubicBezTo>
                    <a:pt x="60" y="334"/>
                    <a:pt x="147" y="295"/>
                    <a:pt x="147" y="29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8" name="Freeform 7"/>
            <p:cNvSpPr>
              <a:spLocks/>
            </p:cNvSpPr>
            <p:nvPr/>
          </p:nvSpPr>
          <p:spPr bwMode="auto">
            <a:xfrm>
              <a:off x="2121" y="1114"/>
              <a:ext cx="541" cy="690"/>
            </a:xfrm>
            <a:custGeom>
              <a:avLst/>
              <a:gdLst>
                <a:gd name="T0" fmla="*/ 13 w 229"/>
                <a:gd name="T1" fmla="*/ 223 h 292"/>
                <a:gd name="T2" fmla="*/ 115 w 229"/>
                <a:gd name="T3" fmla="*/ 270 h 292"/>
                <a:gd name="T4" fmla="*/ 77 w 229"/>
                <a:gd name="T5" fmla="*/ 232 h 292"/>
                <a:gd name="T6" fmla="*/ 205 w 229"/>
                <a:gd name="T7" fmla="*/ 212 h 292"/>
                <a:gd name="T8" fmla="*/ 99 w 229"/>
                <a:gd name="T9" fmla="*/ 169 h 292"/>
                <a:gd name="T10" fmla="*/ 229 w 229"/>
                <a:gd name="T11" fmla="*/ 60 h 292"/>
                <a:gd name="T12" fmla="*/ 64 w 229"/>
                <a:gd name="T13" fmla="*/ 109 h 292"/>
                <a:gd name="T14" fmla="*/ 62 w 229"/>
                <a:gd name="T15" fmla="*/ 0 h 292"/>
                <a:gd name="T16" fmla="*/ 0 w 229"/>
                <a:gd name="T17" fmla="*/ 116 h 292"/>
                <a:gd name="T18" fmla="*/ 0 w 229"/>
                <a:gd name="T19" fmla="*/ 210 h 292"/>
                <a:gd name="T20" fmla="*/ 9 w 229"/>
                <a:gd name="T21" fmla="*/ 220 h 292"/>
                <a:gd name="T22" fmla="*/ 13 w 229"/>
                <a:gd name="T23" fmla="*/ 223 h 292"/>
                <a:gd name="T24" fmla="*/ 13 w 229"/>
                <a:gd name="T25" fmla="*/ 223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9" h="292">
                  <a:moveTo>
                    <a:pt x="13" y="223"/>
                  </a:moveTo>
                  <a:cubicBezTo>
                    <a:pt x="13" y="223"/>
                    <a:pt x="82" y="292"/>
                    <a:pt x="115" y="270"/>
                  </a:cubicBezTo>
                  <a:cubicBezTo>
                    <a:pt x="89" y="260"/>
                    <a:pt x="77" y="232"/>
                    <a:pt x="77" y="232"/>
                  </a:cubicBezTo>
                  <a:cubicBezTo>
                    <a:pt x="77" y="232"/>
                    <a:pt x="168" y="247"/>
                    <a:pt x="205" y="212"/>
                  </a:cubicBezTo>
                  <a:cubicBezTo>
                    <a:pt x="167" y="203"/>
                    <a:pt x="99" y="169"/>
                    <a:pt x="99" y="169"/>
                  </a:cubicBezTo>
                  <a:cubicBezTo>
                    <a:pt x="99" y="169"/>
                    <a:pt x="176" y="94"/>
                    <a:pt x="229" y="60"/>
                  </a:cubicBezTo>
                  <a:cubicBezTo>
                    <a:pt x="179" y="50"/>
                    <a:pt x="102" y="83"/>
                    <a:pt x="64" y="109"/>
                  </a:cubicBezTo>
                  <a:cubicBezTo>
                    <a:pt x="52" y="88"/>
                    <a:pt x="54" y="25"/>
                    <a:pt x="62" y="0"/>
                  </a:cubicBezTo>
                  <a:cubicBezTo>
                    <a:pt x="20" y="26"/>
                    <a:pt x="5" y="78"/>
                    <a:pt x="0" y="116"/>
                  </a:cubicBezTo>
                  <a:cubicBezTo>
                    <a:pt x="0" y="210"/>
                    <a:pt x="0" y="210"/>
                    <a:pt x="0" y="210"/>
                  </a:cubicBezTo>
                  <a:cubicBezTo>
                    <a:pt x="4" y="213"/>
                    <a:pt x="7" y="217"/>
                    <a:pt x="9" y="220"/>
                  </a:cubicBezTo>
                  <a:cubicBezTo>
                    <a:pt x="13" y="223"/>
                    <a:pt x="13" y="223"/>
                    <a:pt x="13" y="223"/>
                  </a:cubicBezTo>
                  <a:cubicBezTo>
                    <a:pt x="13" y="223"/>
                    <a:pt x="13" y="223"/>
                    <a:pt x="13" y="223"/>
                  </a:cubicBezTo>
                  <a:close/>
                </a:path>
              </a:pathLst>
            </a:custGeom>
            <a:solidFill>
              <a:srgbClr val="DD72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9" name="Freeform 8"/>
            <p:cNvSpPr>
              <a:spLocks/>
            </p:cNvSpPr>
            <p:nvPr/>
          </p:nvSpPr>
          <p:spPr bwMode="auto">
            <a:xfrm>
              <a:off x="2164" y="1325"/>
              <a:ext cx="337" cy="293"/>
            </a:xfrm>
            <a:custGeom>
              <a:avLst/>
              <a:gdLst>
                <a:gd name="T0" fmla="*/ 0 w 143"/>
                <a:gd name="T1" fmla="*/ 124 h 124"/>
                <a:gd name="T2" fmla="*/ 143 w 143"/>
                <a:gd name="T3" fmla="*/ 0 h 124"/>
                <a:gd name="T4" fmla="*/ 0 w 143"/>
                <a:gd name="T5" fmla="*/ 124 h 124"/>
              </a:gdLst>
              <a:ahLst/>
              <a:cxnLst>
                <a:cxn ang="0">
                  <a:pos x="T0" y="T1"/>
                </a:cxn>
                <a:cxn ang="0">
                  <a:pos x="T2" y="T3"/>
                </a:cxn>
                <a:cxn ang="0">
                  <a:pos x="T4" y="T5"/>
                </a:cxn>
              </a:cxnLst>
              <a:rect l="0" t="0" r="r" b="b"/>
              <a:pathLst>
                <a:path w="143" h="124">
                  <a:moveTo>
                    <a:pt x="0" y="124"/>
                  </a:moveTo>
                  <a:cubicBezTo>
                    <a:pt x="0" y="124"/>
                    <a:pt x="27" y="60"/>
                    <a:pt x="143" y="0"/>
                  </a:cubicBezTo>
                  <a:cubicBezTo>
                    <a:pt x="123" y="5"/>
                    <a:pt x="12" y="65"/>
                    <a:pt x="0" y="124"/>
                  </a:cubicBezTo>
                  <a:close/>
                </a:path>
              </a:pathLst>
            </a:custGeom>
            <a:solidFill>
              <a:srgbClr val="6F4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 name="Freeform 9"/>
            <p:cNvSpPr>
              <a:spLocks/>
            </p:cNvSpPr>
            <p:nvPr/>
          </p:nvSpPr>
          <p:spPr bwMode="auto">
            <a:xfrm>
              <a:off x="2149" y="1226"/>
              <a:ext cx="74" cy="290"/>
            </a:xfrm>
            <a:custGeom>
              <a:avLst/>
              <a:gdLst>
                <a:gd name="T0" fmla="*/ 22 w 31"/>
                <a:gd name="T1" fmla="*/ 123 h 123"/>
                <a:gd name="T2" fmla="*/ 31 w 31"/>
                <a:gd name="T3" fmla="*/ 0 h 123"/>
                <a:gd name="T4" fmla="*/ 22 w 31"/>
                <a:gd name="T5" fmla="*/ 123 h 123"/>
              </a:gdLst>
              <a:ahLst/>
              <a:cxnLst>
                <a:cxn ang="0">
                  <a:pos x="T0" y="T1"/>
                </a:cxn>
                <a:cxn ang="0">
                  <a:pos x="T2" y="T3"/>
                </a:cxn>
                <a:cxn ang="0">
                  <a:pos x="T4" y="T5"/>
                </a:cxn>
              </a:cxnLst>
              <a:rect l="0" t="0" r="r" b="b"/>
              <a:pathLst>
                <a:path w="31" h="123">
                  <a:moveTo>
                    <a:pt x="22" y="123"/>
                  </a:moveTo>
                  <a:cubicBezTo>
                    <a:pt x="22" y="123"/>
                    <a:pt x="5" y="82"/>
                    <a:pt x="31" y="0"/>
                  </a:cubicBezTo>
                  <a:cubicBezTo>
                    <a:pt x="22" y="10"/>
                    <a:pt x="0" y="92"/>
                    <a:pt x="22" y="123"/>
                  </a:cubicBezTo>
                  <a:close/>
                </a:path>
              </a:pathLst>
            </a:custGeom>
            <a:solidFill>
              <a:srgbClr val="6F4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1" name="Freeform 10"/>
            <p:cNvSpPr>
              <a:spLocks/>
            </p:cNvSpPr>
            <p:nvPr/>
          </p:nvSpPr>
          <p:spPr bwMode="auto">
            <a:xfrm>
              <a:off x="2121" y="1554"/>
              <a:ext cx="31" cy="28"/>
            </a:xfrm>
            <a:custGeom>
              <a:avLst/>
              <a:gdLst>
                <a:gd name="T0" fmla="*/ 13 w 13"/>
                <a:gd name="T1" fmla="*/ 12 h 12"/>
                <a:gd name="T2" fmla="*/ 0 w 13"/>
                <a:gd name="T3" fmla="*/ 0 h 12"/>
                <a:gd name="T4" fmla="*/ 0 w 13"/>
                <a:gd name="T5" fmla="*/ 3 h 12"/>
                <a:gd name="T6" fmla="*/ 13 w 13"/>
                <a:gd name="T7" fmla="*/ 12 h 12"/>
              </a:gdLst>
              <a:ahLst/>
              <a:cxnLst>
                <a:cxn ang="0">
                  <a:pos x="T0" y="T1"/>
                </a:cxn>
                <a:cxn ang="0">
                  <a:pos x="T2" y="T3"/>
                </a:cxn>
                <a:cxn ang="0">
                  <a:pos x="T4" y="T5"/>
                </a:cxn>
                <a:cxn ang="0">
                  <a:pos x="T6" y="T7"/>
                </a:cxn>
              </a:cxnLst>
              <a:rect l="0" t="0" r="r" b="b"/>
              <a:pathLst>
                <a:path w="13" h="12">
                  <a:moveTo>
                    <a:pt x="13" y="12"/>
                  </a:moveTo>
                  <a:cubicBezTo>
                    <a:pt x="13" y="12"/>
                    <a:pt x="8" y="8"/>
                    <a:pt x="0" y="0"/>
                  </a:cubicBezTo>
                  <a:cubicBezTo>
                    <a:pt x="0" y="3"/>
                    <a:pt x="0" y="3"/>
                    <a:pt x="0" y="3"/>
                  </a:cubicBezTo>
                  <a:cubicBezTo>
                    <a:pt x="5" y="7"/>
                    <a:pt x="8" y="9"/>
                    <a:pt x="13" y="12"/>
                  </a:cubicBezTo>
                  <a:close/>
                </a:path>
              </a:pathLst>
            </a:custGeom>
            <a:solidFill>
              <a:srgbClr val="6F4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 name="Freeform 11"/>
            <p:cNvSpPr>
              <a:spLocks/>
            </p:cNvSpPr>
            <p:nvPr/>
          </p:nvSpPr>
          <p:spPr bwMode="auto">
            <a:xfrm>
              <a:off x="2234" y="1559"/>
              <a:ext cx="286" cy="82"/>
            </a:xfrm>
            <a:custGeom>
              <a:avLst/>
              <a:gdLst>
                <a:gd name="T0" fmla="*/ 121 w 121"/>
                <a:gd name="T1" fmla="*/ 30 h 35"/>
                <a:gd name="T2" fmla="*/ 0 w 121"/>
                <a:gd name="T3" fmla="*/ 0 h 35"/>
                <a:gd name="T4" fmla="*/ 121 w 121"/>
                <a:gd name="T5" fmla="*/ 30 h 35"/>
              </a:gdLst>
              <a:ahLst/>
              <a:cxnLst>
                <a:cxn ang="0">
                  <a:pos x="T0" y="T1"/>
                </a:cxn>
                <a:cxn ang="0">
                  <a:pos x="T2" y="T3"/>
                </a:cxn>
                <a:cxn ang="0">
                  <a:pos x="T4" y="T5"/>
                </a:cxn>
              </a:cxnLst>
              <a:rect l="0" t="0" r="r" b="b"/>
              <a:pathLst>
                <a:path w="121" h="35">
                  <a:moveTo>
                    <a:pt x="121" y="30"/>
                  </a:moveTo>
                  <a:cubicBezTo>
                    <a:pt x="35" y="30"/>
                    <a:pt x="0" y="0"/>
                    <a:pt x="0" y="0"/>
                  </a:cubicBezTo>
                  <a:cubicBezTo>
                    <a:pt x="25" y="32"/>
                    <a:pt x="109" y="35"/>
                    <a:pt x="121" y="30"/>
                  </a:cubicBezTo>
                  <a:close/>
                </a:path>
              </a:pathLst>
            </a:custGeom>
            <a:solidFill>
              <a:srgbClr val="6F4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 name="Freeform 12"/>
            <p:cNvSpPr>
              <a:spLocks/>
            </p:cNvSpPr>
            <p:nvPr/>
          </p:nvSpPr>
          <p:spPr bwMode="auto">
            <a:xfrm>
              <a:off x="2173" y="1603"/>
              <a:ext cx="191" cy="147"/>
            </a:xfrm>
            <a:custGeom>
              <a:avLst/>
              <a:gdLst>
                <a:gd name="T0" fmla="*/ 0 w 81"/>
                <a:gd name="T1" fmla="*/ 0 h 62"/>
                <a:gd name="T2" fmla="*/ 81 w 81"/>
                <a:gd name="T3" fmla="*/ 62 h 62"/>
                <a:gd name="T4" fmla="*/ 0 w 81"/>
                <a:gd name="T5" fmla="*/ 0 h 62"/>
              </a:gdLst>
              <a:ahLst/>
              <a:cxnLst>
                <a:cxn ang="0">
                  <a:pos x="T0" y="T1"/>
                </a:cxn>
                <a:cxn ang="0">
                  <a:pos x="T2" y="T3"/>
                </a:cxn>
                <a:cxn ang="0">
                  <a:pos x="T4" y="T5"/>
                </a:cxn>
              </a:cxnLst>
              <a:rect l="0" t="0" r="r" b="b"/>
              <a:pathLst>
                <a:path w="81" h="62">
                  <a:moveTo>
                    <a:pt x="0" y="0"/>
                  </a:moveTo>
                  <a:cubicBezTo>
                    <a:pt x="10" y="32"/>
                    <a:pt x="71" y="59"/>
                    <a:pt x="81" y="62"/>
                  </a:cubicBezTo>
                  <a:cubicBezTo>
                    <a:pt x="19" y="33"/>
                    <a:pt x="0" y="0"/>
                    <a:pt x="0" y="0"/>
                  </a:cubicBezTo>
                  <a:close/>
                </a:path>
              </a:pathLst>
            </a:custGeom>
            <a:solidFill>
              <a:srgbClr val="6F4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34" name="Group 16"/>
          <p:cNvGrpSpPr>
            <a:grpSpLocks noChangeAspect="1"/>
          </p:cNvGrpSpPr>
          <p:nvPr/>
        </p:nvGrpSpPr>
        <p:grpSpPr bwMode="auto">
          <a:xfrm>
            <a:off x="139505" y="-13010"/>
            <a:ext cx="1382907" cy="804244"/>
            <a:chOff x="1922" y="1129"/>
            <a:chExt cx="987" cy="574"/>
          </a:xfrm>
        </p:grpSpPr>
        <p:sp>
          <p:nvSpPr>
            <p:cNvPr id="35" name="Freeform 34"/>
            <p:cNvSpPr>
              <a:spLocks/>
            </p:cNvSpPr>
            <p:nvPr/>
          </p:nvSpPr>
          <p:spPr bwMode="auto">
            <a:xfrm>
              <a:off x="1922" y="1129"/>
              <a:ext cx="262" cy="174"/>
            </a:xfrm>
            <a:custGeom>
              <a:avLst/>
              <a:gdLst>
                <a:gd name="T0" fmla="*/ 2 w 111"/>
                <a:gd name="T1" fmla="*/ 62 h 74"/>
                <a:gd name="T2" fmla="*/ 8 w 111"/>
                <a:gd name="T3" fmla="*/ 74 h 74"/>
                <a:gd name="T4" fmla="*/ 52 w 111"/>
                <a:gd name="T5" fmla="*/ 32 h 74"/>
                <a:gd name="T6" fmla="*/ 111 w 111"/>
                <a:gd name="T7" fmla="*/ 40 h 74"/>
                <a:gd name="T8" fmla="*/ 105 w 111"/>
                <a:gd name="T9" fmla="*/ 30 h 74"/>
                <a:gd name="T10" fmla="*/ 2 w 111"/>
                <a:gd name="T11" fmla="*/ 62 h 74"/>
              </a:gdLst>
              <a:ahLst/>
              <a:cxnLst>
                <a:cxn ang="0">
                  <a:pos x="T0" y="T1"/>
                </a:cxn>
                <a:cxn ang="0">
                  <a:pos x="T2" y="T3"/>
                </a:cxn>
                <a:cxn ang="0">
                  <a:pos x="T4" y="T5"/>
                </a:cxn>
                <a:cxn ang="0">
                  <a:pos x="T6" y="T7"/>
                </a:cxn>
                <a:cxn ang="0">
                  <a:pos x="T8" y="T9"/>
                </a:cxn>
                <a:cxn ang="0">
                  <a:pos x="T10" y="T11"/>
                </a:cxn>
              </a:cxnLst>
              <a:rect l="0" t="0" r="r" b="b"/>
              <a:pathLst>
                <a:path w="111" h="74">
                  <a:moveTo>
                    <a:pt x="2" y="62"/>
                  </a:moveTo>
                  <a:cubicBezTo>
                    <a:pt x="0" y="65"/>
                    <a:pt x="8" y="74"/>
                    <a:pt x="8" y="74"/>
                  </a:cubicBezTo>
                  <a:cubicBezTo>
                    <a:pt x="8" y="74"/>
                    <a:pt x="25" y="42"/>
                    <a:pt x="52" y="32"/>
                  </a:cubicBezTo>
                  <a:cubicBezTo>
                    <a:pt x="78" y="22"/>
                    <a:pt x="111" y="40"/>
                    <a:pt x="111" y="40"/>
                  </a:cubicBezTo>
                  <a:cubicBezTo>
                    <a:pt x="105" y="30"/>
                    <a:pt x="105" y="30"/>
                    <a:pt x="105" y="30"/>
                  </a:cubicBezTo>
                  <a:cubicBezTo>
                    <a:pt x="105" y="30"/>
                    <a:pt x="44" y="0"/>
                    <a:pt x="2" y="62"/>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6" name="Freeform 35"/>
            <p:cNvSpPr>
              <a:spLocks/>
            </p:cNvSpPr>
            <p:nvPr/>
          </p:nvSpPr>
          <p:spPr bwMode="auto">
            <a:xfrm>
              <a:off x="2066" y="1136"/>
              <a:ext cx="843" cy="567"/>
            </a:xfrm>
            <a:custGeom>
              <a:avLst/>
              <a:gdLst>
                <a:gd name="T0" fmla="*/ 5 w 357"/>
                <a:gd name="T1" fmla="*/ 71 h 240"/>
                <a:gd name="T2" fmla="*/ 13 w 357"/>
                <a:gd name="T3" fmla="*/ 143 h 240"/>
                <a:gd name="T4" fmla="*/ 61 w 357"/>
                <a:gd name="T5" fmla="*/ 194 h 240"/>
                <a:gd name="T6" fmla="*/ 62 w 357"/>
                <a:gd name="T7" fmla="*/ 146 h 240"/>
                <a:gd name="T8" fmla="*/ 175 w 357"/>
                <a:gd name="T9" fmla="*/ 240 h 240"/>
                <a:gd name="T10" fmla="*/ 155 w 357"/>
                <a:gd name="T11" fmla="*/ 109 h 240"/>
                <a:gd name="T12" fmla="*/ 357 w 357"/>
                <a:gd name="T13" fmla="*/ 181 h 240"/>
                <a:gd name="T14" fmla="*/ 319 w 357"/>
                <a:gd name="T15" fmla="*/ 110 h 240"/>
                <a:gd name="T16" fmla="*/ 211 w 357"/>
                <a:gd name="T17" fmla="*/ 13 h 240"/>
                <a:gd name="T18" fmla="*/ 229 w 357"/>
                <a:gd name="T19" fmla="*/ 0 h 240"/>
                <a:gd name="T20" fmla="*/ 27 w 357"/>
                <a:gd name="T21" fmla="*/ 0 h 240"/>
                <a:gd name="T22" fmla="*/ 7 w 357"/>
                <a:gd name="T23" fmla="*/ 64 h 240"/>
                <a:gd name="T24" fmla="*/ 5 w 357"/>
                <a:gd name="T25" fmla="*/ 71 h 240"/>
                <a:gd name="T26" fmla="*/ 5 w 357"/>
                <a:gd name="T27" fmla="*/ 71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7" h="240">
                  <a:moveTo>
                    <a:pt x="5" y="71"/>
                  </a:moveTo>
                  <a:cubicBezTo>
                    <a:pt x="5" y="71"/>
                    <a:pt x="0" y="110"/>
                    <a:pt x="13" y="143"/>
                  </a:cubicBezTo>
                  <a:cubicBezTo>
                    <a:pt x="25" y="175"/>
                    <a:pt x="61" y="194"/>
                    <a:pt x="61" y="194"/>
                  </a:cubicBezTo>
                  <a:cubicBezTo>
                    <a:pt x="61" y="194"/>
                    <a:pt x="57" y="164"/>
                    <a:pt x="62" y="146"/>
                  </a:cubicBezTo>
                  <a:cubicBezTo>
                    <a:pt x="90" y="238"/>
                    <a:pt x="175" y="240"/>
                    <a:pt x="175" y="240"/>
                  </a:cubicBezTo>
                  <a:cubicBezTo>
                    <a:pt x="175" y="240"/>
                    <a:pt x="175" y="240"/>
                    <a:pt x="155" y="109"/>
                  </a:cubicBezTo>
                  <a:cubicBezTo>
                    <a:pt x="155" y="109"/>
                    <a:pt x="155" y="109"/>
                    <a:pt x="357" y="181"/>
                  </a:cubicBezTo>
                  <a:cubicBezTo>
                    <a:pt x="357" y="181"/>
                    <a:pt x="346" y="155"/>
                    <a:pt x="319" y="110"/>
                  </a:cubicBezTo>
                  <a:cubicBezTo>
                    <a:pt x="291" y="64"/>
                    <a:pt x="227" y="18"/>
                    <a:pt x="211" y="13"/>
                  </a:cubicBezTo>
                  <a:cubicBezTo>
                    <a:pt x="215" y="8"/>
                    <a:pt x="222" y="4"/>
                    <a:pt x="229" y="0"/>
                  </a:cubicBezTo>
                  <a:cubicBezTo>
                    <a:pt x="27" y="0"/>
                    <a:pt x="27" y="0"/>
                    <a:pt x="27" y="0"/>
                  </a:cubicBezTo>
                  <a:cubicBezTo>
                    <a:pt x="13" y="34"/>
                    <a:pt x="7" y="64"/>
                    <a:pt x="7" y="64"/>
                  </a:cubicBezTo>
                  <a:cubicBezTo>
                    <a:pt x="5" y="71"/>
                    <a:pt x="5" y="71"/>
                    <a:pt x="5" y="71"/>
                  </a:cubicBezTo>
                  <a:cubicBezTo>
                    <a:pt x="5" y="71"/>
                    <a:pt x="5" y="71"/>
                    <a:pt x="5" y="7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7" name="Freeform 36"/>
            <p:cNvSpPr>
              <a:spLocks/>
            </p:cNvSpPr>
            <p:nvPr/>
          </p:nvSpPr>
          <p:spPr bwMode="auto">
            <a:xfrm>
              <a:off x="2066" y="1136"/>
              <a:ext cx="775" cy="524"/>
            </a:xfrm>
            <a:custGeom>
              <a:avLst/>
              <a:gdLst>
                <a:gd name="T0" fmla="*/ 31 w 328"/>
                <a:gd name="T1" fmla="*/ 34 h 222"/>
                <a:gd name="T2" fmla="*/ 43 w 328"/>
                <a:gd name="T3" fmla="*/ 165 h 222"/>
                <a:gd name="T4" fmla="*/ 59 w 328"/>
                <a:gd name="T5" fmla="*/ 105 h 222"/>
                <a:gd name="T6" fmla="*/ 155 w 328"/>
                <a:gd name="T7" fmla="*/ 222 h 222"/>
                <a:gd name="T8" fmla="*/ 136 w 328"/>
                <a:gd name="T9" fmla="*/ 90 h 222"/>
                <a:gd name="T10" fmla="*/ 328 w 328"/>
                <a:gd name="T11" fmla="*/ 157 h 222"/>
                <a:gd name="T12" fmla="*/ 178 w 328"/>
                <a:gd name="T13" fmla="*/ 19 h 222"/>
                <a:gd name="T14" fmla="*/ 195 w 328"/>
                <a:gd name="T15" fmla="*/ 0 h 222"/>
                <a:gd name="T16" fmla="*/ 43 w 328"/>
                <a:gd name="T17" fmla="*/ 0 h 222"/>
                <a:gd name="T18" fmla="*/ 31 w 328"/>
                <a:gd name="T19" fmla="*/ 30 h 222"/>
                <a:gd name="T20" fmla="*/ 31 w 328"/>
                <a:gd name="T21" fmla="*/ 34 h 222"/>
                <a:gd name="T22" fmla="*/ 31 w 328"/>
                <a:gd name="T23" fmla="*/ 34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8" h="222">
                  <a:moveTo>
                    <a:pt x="31" y="34"/>
                  </a:moveTo>
                  <a:cubicBezTo>
                    <a:pt x="31" y="34"/>
                    <a:pt x="0" y="145"/>
                    <a:pt x="43" y="165"/>
                  </a:cubicBezTo>
                  <a:cubicBezTo>
                    <a:pt x="37" y="134"/>
                    <a:pt x="59" y="105"/>
                    <a:pt x="59" y="105"/>
                  </a:cubicBezTo>
                  <a:cubicBezTo>
                    <a:pt x="59" y="105"/>
                    <a:pt x="97" y="206"/>
                    <a:pt x="155" y="222"/>
                  </a:cubicBezTo>
                  <a:cubicBezTo>
                    <a:pt x="142" y="179"/>
                    <a:pt x="136" y="90"/>
                    <a:pt x="136" y="90"/>
                  </a:cubicBezTo>
                  <a:cubicBezTo>
                    <a:pt x="136" y="90"/>
                    <a:pt x="260" y="124"/>
                    <a:pt x="328" y="157"/>
                  </a:cubicBezTo>
                  <a:cubicBezTo>
                    <a:pt x="305" y="100"/>
                    <a:pt x="227" y="40"/>
                    <a:pt x="178" y="19"/>
                  </a:cubicBezTo>
                  <a:cubicBezTo>
                    <a:pt x="181" y="13"/>
                    <a:pt x="187" y="6"/>
                    <a:pt x="195" y="0"/>
                  </a:cubicBezTo>
                  <a:cubicBezTo>
                    <a:pt x="43" y="0"/>
                    <a:pt x="43" y="0"/>
                    <a:pt x="43" y="0"/>
                  </a:cubicBezTo>
                  <a:cubicBezTo>
                    <a:pt x="38" y="9"/>
                    <a:pt x="35" y="20"/>
                    <a:pt x="31" y="30"/>
                  </a:cubicBezTo>
                  <a:cubicBezTo>
                    <a:pt x="31" y="34"/>
                    <a:pt x="31" y="34"/>
                    <a:pt x="31" y="34"/>
                  </a:cubicBezTo>
                  <a:cubicBezTo>
                    <a:pt x="31" y="34"/>
                    <a:pt x="31" y="34"/>
                    <a:pt x="31" y="34"/>
                  </a:cubicBezTo>
                  <a:close/>
                </a:path>
              </a:pathLst>
            </a:custGeom>
            <a:solidFill>
              <a:srgbClr val="AFA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 name="Freeform 37"/>
            <p:cNvSpPr>
              <a:spLocks/>
            </p:cNvSpPr>
            <p:nvPr/>
          </p:nvSpPr>
          <p:spPr bwMode="auto">
            <a:xfrm>
              <a:off x="2170" y="1159"/>
              <a:ext cx="498" cy="225"/>
            </a:xfrm>
            <a:custGeom>
              <a:avLst/>
              <a:gdLst>
                <a:gd name="T0" fmla="*/ 0 w 211"/>
                <a:gd name="T1" fmla="*/ 22 h 95"/>
                <a:gd name="T2" fmla="*/ 211 w 211"/>
                <a:gd name="T3" fmla="*/ 95 h 95"/>
                <a:gd name="T4" fmla="*/ 0 w 211"/>
                <a:gd name="T5" fmla="*/ 22 h 95"/>
              </a:gdLst>
              <a:ahLst/>
              <a:cxnLst>
                <a:cxn ang="0">
                  <a:pos x="T0" y="T1"/>
                </a:cxn>
                <a:cxn ang="0">
                  <a:pos x="T2" y="T3"/>
                </a:cxn>
                <a:cxn ang="0">
                  <a:pos x="T4" y="T5"/>
                </a:cxn>
              </a:cxnLst>
              <a:rect l="0" t="0" r="r" b="b"/>
              <a:pathLst>
                <a:path w="211" h="95">
                  <a:moveTo>
                    <a:pt x="0" y="22"/>
                  </a:moveTo>
                  <a:cubicBezTo>
                    <a:pt x="0" y="22"/>
                    <a:pt x="81" y="14"/>
                    <a:pt x="211" y="95"/>
                  </a:cubicBezTo>
                  <a:cubicBezTo>
                    <a:pt x="195" y="79"/>
                    <a:pt x="68" y="0"/>
                    <a:pt x="0" y="22"/>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 name="Freeform 38"/>
            <p:cNvSpPr>
              <a:spLocks/>
            </p:cNvSpPr>
            <p:nvPr/>
          </p:nvSpPr>
          <p:spPr bwMode="auto">
            <a:xfrm>
              <a:off x="2293" y="1136"/>
              <a:ext cx="71" cy="56"/>
            </a:xfrm>
            <a:custGeom>
              <a:avLst/>
              <a:gdLst>
                <a:gd name="T0" fmla="*/ 0 w 30"/>
                <a:gd name="T1" fmla="*/ 24 h 24"/>
                <a:gd name="T2" fmla="*/ 30 w 30"/>
                <a:gd name="T3" fmla="*/ 0 h 24"/>
                <a:gd name="T4" fmla="*/ 22 w 30"/>
                <a:gd name="T5" fmla="*/ 0 h 24"/>
                <a:gd name="T6" fmla="*/ 0 w 30"/>
                <a:gd name="T7" fmla="*/ 24 h 24"/>
              </a:gdLst>
              <a:ahLst/>
              <a:cxnLst>
                <a:cxn ang="0">
                  <a:pos x="T0" y="T1"/>
                </a:cxn>
                <a:cxn ang="0">
                  <a:pos x="T2" y="T3"/>
                </a:cxn>
                <a:cxn ang="0">
                  <a:pos x="T4" y="T5"/>
                </a:cxn>
                <a:cxn ang="0">
                  <a:pos x="T6" y="T7"/>
                </a:cxn>
              </a:cxnLst>
              <a:rect l="0" t="0" r="r" b="b"/>
              <a:pathLst>
                <a:path w="30" h="24">
                  <a:moveTo>
                    <a:pt x="0" y="24"/>
                  </a:moveTo>
                  <a:cubicBezTo>
                    <a:pt x="0" y="24"/>
                    <a:pt x="8" y="14"/>
                    <a:pt x="30" y="0"/>
                  </a:cubicBezTo>
                  <a:cubicBezTo>
                    <a:pt x="22" y="0"/>
                    <a:pt x="22" y="0"/>
                    <a:pt x="22" y="0"/>
                  </a:cubicBezTo>
                  <a:cubicBezTo>
                    <a:pt x="12" y="7"/>
                    <a:pt x="5" y="15"/>
                    <a:pt x="0" y="24"/>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0" name="Freeform 39"/>
            <p:cNvSpPr>
              <a:spLocks/>
            </p:cNvSpPr>
            <p:nvPr/>
          </p:nvSpPr>
          <p:spPr bwMode="auto">
            <a:xfrm>
              <a:off x="2201" y="1136"/>
              <a:ext cx="9" cy="28"/>
            </a:xfrm>
            <a:custGeom>
              <a:avLst/>
              <a:gdLst>
                <a:gd name="T0" fmla="*/ 1 w 4"/>
                <a:gd name="T1" fmla="*/ 12 h 12"/>
                <a:gd name="T2" fmla="*/ 4 w 4"/>
                <a:gd name="T3" fmla="*/ 0 h 12"/>
                <a:gd name="T4" fmla="*/ 1 w 4"/>
                <a:gd name="T5" fmla="*/ 0 h 12"/>
                <a:gd name="T6" fmla="*/ 1 w 4"/>
                <a:gd name="T7" fmla="*/ 12 h 12"/>
              </a:gdLst>
              <a:ahLst/>
              <a:cxnLst>
                <a:cxn ang="0">
                  <a:pos x="T0" y="T1"/>
                </a:cxn>
                <a:cxn ang="0">
                  <a:pos x="T2" y="T3"/>
                </a:cxn>
                <a:cxn ang="0">
                  <a:pos x="T4" y="T5"/>
                </a:cxn>
                <a:cxn ang="0">
                  <a:pos x="T6" y="T7"/>
                </a:cxn>
              </a:cxnLst>
              <a:rect l="0" t="0" r="r" b="b"/>
              <a:pathLst>
                <a:path w="4" h="12">
                  <a:moveTo>
                    <a:pt x="1" y="12"/>
                  </a:moveTo>
                  <a:cubicBezTo>
                    <a:pt x="1" y="12"/>
                    <a:pt x="1" y="7"/>
                    <a:pt x="4" y="0"/>
                  </a:cubicBezTo>
                  <a:cubicBezTo>
                    <a:pt x="1" y="0"/>
                    <a:pt x="1" y="0"/>
                    <a:pt x="1" y="0"/>
                  </a:cubicBezTo>
                  <a:cubicBezTo>
                    <a:pt x="0" y="4"/>
                    <a:pt x="0" y="8"/>
                    <a:pt x="1" y="12"/>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1" name="Freeform 40"/>
            <p:cNvSpPr>
              <a:spLocks/>
            </p:cNvSpPr>
            <p:nvPr/>
          </p:nvSpPr>
          <p:spPr bwMode="auto">
            <a:xfrm>
              <a:off x="2142" y="1228"/>
              <a:ext cx="54" cy="210"/>
            </a:xfrm>
            <a:custGeom>
              <a:avLst/>
              <a:gdLst>
                <a:gd name="T0" fmla="*/ 3 w 23"/>
                <a:gd name="T1" fmla="*/ 89 h 89"/>
                <a:gd name="T2" fmla="*/ 23 w 23"/>
                <a:gd name="T3" fmla="*/ 0 h 89"/>
                <a:gd name="T4" fmla="*/ 3 w 23"/>
                <a:gd name="T5" fmla="*/ 89 h 89"/>
              </a:gdLst>
              <a:ahLst/>
              <a:cxnLst>
                <a:cxn ang="0">
                  <a:pos x="T0" y="T1"/>
                </a:cxn>
                <a:cxn ang="0">
                  <a:pos x="T2" y="T3"/>
                </a:cxn>
                <a:cxn ang="0">
                  <a:pos x="T4" y="T5"/>
                </a:cxn>
              </a:cxnLst>
              <a:rect l="0" t="0" r="r" b="b"/>
              <a:pathLst>
                <a:path w="23" h="89">
                  <a:moveTo>
                    <a:pt x="3" y="89"/>
                  </a:moveTo>
                  <a:cubicBezTo>
                    <a:pt x="3" y="26"/>
                    <a:pt x="23" y="0"/>
                    <a:pt x="23" y="0"/>
                  </a:cubicBezTo>
                  <a:cubicBezTo>
                    <a:pt x="1" y="20"/>
                    <a:pt x="0" y="80"/>
                    <a:pt x="3" y="89"/>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2" name="Freeform 41"/>
            <p:cNvSpPr>
              <a:spLocks/>
            </p:cNvSpPr>
            <p:nvPr/>
          </p:nvSpPr>
          <p:spPr bwMode="auto">
            <a:xfrm>
              <a:off x="2229" y="1249"/>
              <a:ext cx="139" cy="340"/>
            </a:xfrm>
            <a:custGeom>
              <a:avLst/>
              <a:gdLst>
                <a:gd name="T0" fmla="*/ 16 w 59"/>
                <a:gd name="T1" fmla="*/ 0 h 144"/>
                <a:gd name="T2" fmla="*/ 59 w 59"/>
                <a:gd name="T3" fmla="*/ 144 h 144"/>
                <a:gd name="T4" fmla="*/ 16 w 59"/>
                <a:gd name="T5" fmla="*/ 0 h 144"/>
              </a:gdLst>
              <a:ahLst/>
              <a:cxnLst>
                <a:cxn ang="0">
                  <a:pos x="T0" y="T1"/>
                </a:cxn>
                <a:cxn ang="0">
                  <a:pos x="T2" y="T3"/>
                </a:cxn>
                <a:cxn ang="0">
                  <a:pos x="T4" y="T5"/>
                </a:cxn>
              </a:cxnLst>
              <a:rect l="0" t="0" r="r" b="b"/>
              <a:pathLst>
                <a:path w="59" h="144">
                  <a:moveTo>
                    <a:pt x="16" y="0"/>
                  </a:moveTo>
                  <a:cubicBezTo>
                    <a:pt x="0" y="45"/>
                    <a:pt x="47" y="133"/>
                    <a:pt x="59" y="144"/>
                  </a:cubicBezTo>
                  <a:cubicBezTo>
                    <a:pt x="8" y="54"/>
                    <a:pt x="16" y="0"/>
                    <a:pt x="16" y="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43" name="Group 28"/>
          <p:cNvGrpSpPr>
            <a:grpSpLocks noChangeAspect="1"/>
          </p:cNvGrpSpPr>
          <p:nvPr/>
        </p:nvGrpSpPr>
        <p:grpSpPr bwMode="auto">
          <a:xfrm>
            <a:off x="0" y="5007562"/>
            <a:ext cx="687853" cy="1147722"/>
            <a:chOff x="1901" y="2020"/>
            <a:chExt cx="1059" cy="1767"/>
          </a:xfrm>
        </p:grpSpPr>
        <p:sp>
          <p:nvSpPr>
            <p:cNvPr id="44" name="Freeform 29"/>
            <p:cNvSpPr>
              <a:spLocks/>
            </p:cNvSpPr>
            <p:nvPr/>
          </p:nvSpPr>
          <p:spPr bwMode="auto">
            <a:xfrm>
              <a:off x="1901" y="2020"/>
              <a:ext cx="1059" cy="1640"/>
            </a:xfrm>
            <a:custGeom>
              <a:avLst/>
              <a:gdLst>
                <a:gd name="T0" fmla="*/ 364 w 448"/>
                <a:gd name="T1" fmla="*/ 542 h 694"/>
                <a:gd name="T2" fmla="*/ 247 w 448"/>
                <a:gd name="T3" fmla="*/ 548 h 694"/>
                <a:gd name="T4" fmla="*/ 438 w 448"/>
                <a:gd name="T5" fmla="*/ 267 h 694"/>
                <a:gd name="T6" fmla="*/ 233 w 448"/>
                <a:gd name="T7" fmla="*/ 359 h 694"/>
                <a:gd name="T8" fmla="*/ 164 w 448"/>
                <a:gd name="T9" fmla="*/ 0 h 694"/>
                <a:gd name="T10" fmla="*/ 46 w 448"/>
                <a:gd name="T11" fmla="*/ 324 h 694"/>
                <a:gd name="T12" fmla="*/ 0 w 448"/>
                <a:gd name="T13" fmla="*/ 276 h 694"/>
                <a:gd name="T14" fmla="*/ 0 w 448"/>
                <a:gd name="T15" fmla="*/ 599 h 694"/>
                <a:gd name="T16" fmla="*/ 78 w 448"/>
                <a:gd name="T17" fmla="*/ 614 h 694"/>
                <a:gd name="T18" fmla="*/ 364 w 448"/>
                <a:gd name="T19" fmla="*/ 542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8" h="694">
                  <a:moveTo>
                    <a:pt x="364" y="542"/>
                  </a:moveTo>
                  <a:cubicBezTo>
                    <a:pt x="323" y="564"/>
                    <a:pt x="247" y="548"/>
                    <a:pt x="247" y="548"/>
                  </a:cubicBezTo>
                  <a:cubicBezTo>
                    <a:pt x="247" y="548"/>
                    <a:pt x="448" y="444"/>
                    <a:pt x="438" y="267"/>
                  </a:cubicBezTo>
                  <a:cubicBezTo>
                    <a:pt x="377" y="316"/>
                    <a:pt x="233" y="359"/>
                    <a:pt x="233" y="359"/>
                  </a:cubicBezTo>
                  <a:cubicBezTo>
                    <a:pt x="233" y="359"/>
                    <a:pt x="299" y="194"/>
                    <a:pt x="164" y="0"/>
                  </a:cubicBezTo>
                  <a:cubicBezTo>
                    <a:pt x="132" y="88"/>
                    <a:pt x="46" y="324"/>
                    <a:pt x="46" y="324"/>
                  </a:cubicBezTo>
                  <a:cubicBezTo>
                    <a:pt x="30" y="306"/>
                    <a:pt x="14" y="290"/>
                    <a:pt x="0" y="276"/>
                  </a:cubicBezTo>
                  <a:cubicBezTo>
                    <a:pt x="0" y="599"/>
                    <a:pt x="0" y="599"/>
                    <a:pt x="0" y="599"/>
                  </a:cubicBezTo>
                  <a:cubicBezTo>
                    <a:pt x="22" y="606"/>
                    <a:pt x="48" y="612"/>
                    <a:pt x="78" y="614"/>
                  </a:cubicBezTo>
                  <a:cubicBezTo>
                    <a:pt x="78" y="614"/>
                    <a:pt x="267" y="694"/>
                    <a:pt x="364" y="54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5" name="Freeform 30"/>
            <p:cNvSpPr>
              <a:spLocks/>
            </p:cNvSpPr>
            <p:nvPr/>
          </p:nvSpPr>
          <p:spPr bwMode="auto">
            <a:xfrm>
              <a:off x="1901" y="2136"/>
              <a:ext cx="952" cy="1365"/>
            </a:xfrm>
            <a:custGeom>
              <a:avLst/>
              <a:gdLst>
                <a:gd name="T0" fmla="*/ 31 w 403"/>
                <a:gd name="T1" fmla="*/ 531 h 578"/>
                <a:gd name="T2" fmla="*/ 294 w 403"/>
                <a:gd name="T3" fmla="*/ 522 h 578"/>
                <a:gd name="T4" fmla="*/ 163 w 403"/>
                <a:gd name="T5" fmla="*/ 503 h 578"/>
                <a:gd name="T6" fmla="*/ 403 w 403"/>
                <a:gd name="T7" fmla="*/ 271 h 578"/>
                <a:gd name="T8" fmla="*/ 197 w 403"/>
                <a:gd name="T9" fmla="*/ 347 h 578"/>
                <a:gd name="T10" fmla="*/ 171 w 403"/>
                <a:gd name="T11" fmla="*/ 0 h 578"/>
                <a:gd name="T12" fmla="*/ 60 w 403"/>
                <a:gd name="T13" fmla="*/ 326 h 578"/>
                <a:gd name="T14" fmla="*/ 0 w 403"/>
                <a:gd name="T15" fmla="*/ 271 h 578"/>
                <a:gd name="T16" fmla="*/ 0 w 403"/>
                <a:gd name="T17" fmla="*/ 516 h 578"/>
                <a:gd name="T18" fmla="*/ 24 w 403"/>
                <a:gd name="T19" fmla="*/ 527 h 578"/>
                <a:gd name="T20" fmla="*/ 31 w 403"/>
                <a:gd name="T21" fmla="*/ 531 h 578"/>
                <a:gd name="T22" fmla="*/ 31 w 403"/>
                <a:gd name="T23" fmla="*/ 531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3" h="578">
                  <a:moveTo>
                    <a:pt x="31" y="531"/>
                  </a:moveTo>
                  <a:cubicBezTo>
                    <a:pt x="114" y="562"/>
                    <a:pt x="239" y="578"/>
                    <a:pt x="294" y="522"/>
                  </a:cubicBezTo>
                  <a:cubicBezTo>
                    <a:pt x="247" y="529"/>
                    <a:pt x="200" y="532"/>
                    <a:pt x="163" y="503"/>
                  </a:cubicBezTo>
                  <a:cubicBezTo>
                    <a:pt x="183" y="500"/>
                    <a:pt x="378" y="422"/>
                    <a:pt x="403" y="271"/>
                  </a:cubicBezTo>
                  <a:cubicBezTo>
                    <a:pt x="363" y="305"/>
                    <a:pt x="247" y="353"/>
                    <a:pt x="197" y="347"/>
                  </a:cubicBezTo>
                  <a:cubicBezTo>
                    <a:pt x="221" y="255"/>
                    <a:pt x="223" y="90"/>
                    <a:pt x="171" y="0"/>
                  </a:cubicBezTo>
                  <a:cubicBezTo>
                    <a:pt x="144" y="125"/>
                    <a:pt x="60" y="326"/>
                    <a:pt x="60" y="326"/>
                  </a:cubicBezTo>
                  <a:cubicBezTo>
                    <a:pt x="60" y="326"/>
                    <a:pt x="33" y="302"/>
                    <a:pt x="0" y="271"/>
                  </a:cubicBezTo>
                  <a:cubicBezTo>
                    <a:pt x="0" y="516"/>
                    <a:pt x="0" y="516"/>
                    <a:pt x="0" y="516"/>
                  </a:cubicBezTo>
                  <a:cubicBezTo>
                    <a:pt x="14" y="523"/>
                    <a:pt x="24" y="527"/>
                    <a:pt x="24" y="527"/>
                  </a:cubicBezTo>
                  <a:cubicBezTo>
                    <a:pt x="31" y="531"/>
                    <a:pt x="31" y="531"/>
                    <a:pt x="31" y="531"/>
                  </a:cubicBezTo>
                  <a:cubicBezTo>
                    <a:pt x="31" y="531"/>
                    <a:pt x="31" y="531"/>
                    <a:pt x="31" y="531"/>
                  </a:cubicBezTo>
                  <a:close/>
                </a:path>
              </a:pathLst>
            </a:custGeom>
            <a:solidFill>
              <a:srgbClr val="EE9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6" name="Freeform 31"/>
            <p:cNvSpPr>
              <a:spLocks/>
            </p:cNvSpPr>
            <p:nvPr/>
          </p:nvSpPr>
          <p:spPr bwMode="auto">
            <a:xfrm>
              <a:off x="1993" y="2495"/>
              <a:ext cx="314" cy="853"/>
            </a:xfrm>
            <a:custGeom>
              <a:avLst/>
              <a:gdLst>
                <a:gd name="T0" fmla="*/ 0 w 133"/>
                <a:gd name="T1" fmla="*/ 361 h 361"/>
                <a:gd name="T2" fmla="*/ 125 w 133"/>
                <a:gd name="T3" fmla="*/ 0 h 361"/>
                <a:gd name="T4" fmla="*/ 0 w 133"/>
                <a:gd name="T5" fmla="*/ 361 h 361"/>
              </a:gdLst>
              <a:ahLst/>
              <a:cxnLst>
                <a:cxn ang="0">
                  <a:pos x="T0" y="T1"/>
                </a:cxn>
                <a:cxn ang="0">
                  <a:pos x="T2" y="T3"/>
                </a:cxn>
                <a:cxn ang="0">
                  <a:pos x="T4" y="T5"/>
                </a:cxn>
              </a:cxnLst>
              <a:rect l="0" t="0" r="r" b="b"/>
              <a:pathLst>
                <a:path w="133" h="361">
                  <a:moveTo>
                    <a:pt x="0" y="361"/>
                  </a:moveTo>
                  <a:cubicBezTo>
                    <a:pt x="101" y="293"/>
                    <a:pt x="133" y="39"/>
                    <a:pt x="125" y="0"/>
                  </a:cubicBezTo>
                  <a:cubicBezTo>
                    <a:pt x="98" y="261"/>
                    <a:pt x="0" y="361"/>
                    <a:pt x="0" y="361"/>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7" name="Freeform 32"/>
            <p:cNvSpPr>
              <a:spLocks/>
            </p:cNvSpPr>
            <p:nvPr/>
          </p:nvSpPr>
          <p:spPr bwMode="auto">
            <a:xfrm>
              <a:off x="2151" y="2949"/>
              <a:ext cx="542" cy="290"/>
            </a:xfrm>
            <a:custGeom>
              <a:avLst/>
              <a:gdLst>
                <a:gd name="T0" fmla="*/ 0 w 229"/>
                <a:gd name="T1" fmla="*/ 105 h 123"/>
                <a:gd name="T2" fmla="*/ 229 w 229"/>
                <a:gd name="T3" fmla="*/ 0 h 123"/>
                <a:gd name="T4" fmla="*/ 0 w 229"/>
                <a:gd name="T5" fmla="*/ 105 h 123"/>
              </a:gdLst>
              <a:ahLst/>
              <a:cxnLst>
                <a:cxn ang="0">
                  <a:pos x="T0" y="T1"/>
                </a:cxn>
                <a:cxn ang="0">
                  <a:pos x="T2" y="T3"/>
                </a:cxn>
                <a:cxn ang="0">
                  <a:pos x="T4" y="T5"/>
                </a:cxn>
              </a:cxnLst>
              <a:rect l="0" t="0" r="r" b="b"/>
              <a:pathLst>
                <a:path w="229" h="123">
                  <a:moveTo>
                    <a:pt x="0" y="105"/>
                  </a:moveTo>
                  <a:cubicBezTo>
                    <a:pt x="79" y="123"/>
                    <a:pt x="214" y="22"/>
                    <a:pt x="229" y="0"/>
                  </a:cubicBezTo>
                  <a:cubicBezTo>
                    <a:pt x="92" y="107"/>
                    <a:pt x="0" y="105"/>
                    <a:pt x="0" y="105"/>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8" name="Freeform 33"/>
            <p:cNvSpPr>
              <a:spLocks/>
            </p:cNvSpPr>
            <p:nvPr/>
          </p:nvSpPr>
          <p:spPr bwMode="auto">
            <a:xfrm>
              <a:off x="2071" y="3341"/>
              <a:ext cx="359" cy="87"/>
            </a:xfrm>
            <a:custGeom>
              <a:avLst/>
              <a:gdLst>
                <a:gd name="T0" fmla="*/ 0 w 152"/>
                <a:gd name="T1" fmla="*/ 0 h 37"/>
                <a:gd name="T2" fmla="*/ 152 w 152"/>
                <a:gd name="T3" fmla="*/ 31 h 37"/>
                <a:gd name="T4" fmla="*/ 0 w 152"/>
                <a:gd name="T5" fmla="*/ 0 h 37"/>
              </a:gdLst>
              <a:ahLst/>
              <a:cxnLst>
                <a:cxn ang="0">
                  <a:pos x="T0" y="T1"/>
                </a:cxn>
                <a:cxn ang="0">
                  <a:pos x="T2" y="T3"/>
                </a:cxn>
                <a:cxn ang="0">
                  <a:pos x="T4" y="T5"/>
                </a:cxn>
              </a:cxnLst>
              <a:rect l="0" t="0" r="r" b="b"/>
              <a:pathLst>
                <a:path w="152" h="37">
                  <a:moveTo>
                    <a:pt x="0" y="0"/>
                  </a:moveTo>
                  <a:cubicBezTo>
                    <a:pt x="33" y="37"/>
                    <a:pt x="136" y="37"/>
                    <a:pt x="152" y="31"/>
                  </a:cubicBezTo>
                  <a:cubicBezTo>
                    <a:pt x="45" y="34"/>
                    <a:pt x="0" y="0"/>
                    <a:pt x="0"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9" name="Freeform 34"/>
            <p:cNvSpPr>
              <a:spLocks/>
            </p:cNvSpPr>
            <p:nvPr/>
          </p:nvSpPr>
          <p:spPr bwMode="auto">
            <a:xfrm>
              <a:off x="1901" y="3034"/>
              <a:ext cx="144" cy="137"/>
            </a:xfrm>
            <a:custGeom>
              <a:avLst/>
              <a:gdLst>
                <a:gd name="T0" fmla="*/ 61 w 61"/>
                <a:gd name="T1" fmla="*/ 58 h 58"/>
                <a:gd name="T2" fmla="*/ 0 w 61"/>
                <a:gd name="T3" fmla="*/ 0 h 58"/>
                <a:gd name="T4" fmla="*/ 0 w 61"/>
                <a:gd name="T5" fmla="*/ 12 h 58"/>
                <a:gd name="T6" fmla="*/ 61 w 61"/>
                <a:gd name="T7" fmla="*/ 58 h 58"/>
              </a:gdLst>
              <a:ahLst/>
              <a:cxnLst>
                <a:cxn ang="0">
                  <a:pos x="T0" y="T1"/>
                </a:cxn>
                <a:cxn ang="0">
                  <a:pos x="T2" y="T3"/>
                </a:cxn>
                <a:cxn ang="0">
                  <a:pos x="T4" y="T5"/>
                </a:cxn>
                <a:cxn ang="0">
                  <a:pos x="T6" y="T7"/>
                </a:cxn>
              </a:cxnLst>
              <a:rect l="0" t="0" r="r" b="b"/>
              <a:pathLst>
                <a:path w="61" h="58">
                  <a:moveTo>
                    <a:pt x="61" y="58"/>
                  </a:moveTo>
                  <a:cubicBezTo>
                    <a:pt x="61" y="58"/>
                    <a:pt x="35" y="43"/>
                    <a:pt x="0" y="0"/>
                  </a:cubicBezTo>
                  <a:cubicBezTo>
                    <a:pt x="0" y="12"/>
                    <a:pt x="0" y="12"/>
                    <a:pt x="0" y="12"/>
                  </a:cubicBezTo>
                  <a:cubicBezTo>
                    <a:pt x="19" y="34"/>
                    <a:pt x="40" y="51"/>
                    <a:pt x="61" y="58"/>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0" name="Freeform 35"/>
            <p:cNvSpPr>
              <a:spLocks/>
            </p:cNvSpPr>
            <p:nvPr/>
          </p:nvSpPr>
          <p:spPr bwMode="auto">
            <a:xfrm>
              <a:off x="1901" y="3279"/>
              <a:ext cx="113" cy="40"/>
            </a:xfrm>
            <a:custGeom>
              <a:avLst/>
              <a:gdLst>
                <a:gd name="T0" fmla="*/ 48 w 48"/>
                <a:gd name="T1" fmla="*/ 15 h 17"/>
                <a:gd name="T2" fmla="*/ 0 w 48"/>
                <a:gd name="T3" fmla="*/ 0 h 17"/>
                <a:gd name="T4" fmla="*/ 0 w 48"/>
                <a:gd name="T5" fmla="*/ 6 h 17"/>
                <a:gd name="T6" fmla="*/ 48 w 48"/>
                <a:gd name="T7" fmla="*/ 15 h 17"/>
              </a:gdLst>
              <a:ahLst/>
              <a:cxnLst>
                <a:cxn ang="0">
                  <a:pos x="T0" y="T1"/>
                </a:cxn>
                <a:cxn ang="0">
                  <a:pos x="T2" y="T3"/>
                </a:cxn>
                <a:cxn ang="0">
                  <a:pos x="T4" y="T5"/>
                </a:cxn>
                <a:cxn ang="0">
                  <a:pos x="T6" y="T7"/>
                </a:cxn>
              </a:cxnLst>
              <a:rect l="0" t="0" r="r" b="b"/>
              <a:pathLst>
                <a:path w="48" h="17">
                  <a:moveTo>
                    <a:pt x="48" y="15"/>
                  </a:moveTo>
                  <a:cubicBezTo>
                    <a:pt x="48" y="15"/>
                    <a:pt x="31" y="13"/>
                    <a:pt x="0" y="0"/>
                  </a:cubicBezTo>
                  <a:cubicBezTo>
                    <a:pt x="0" y="6"/>
                    <a:pt x="0" y="6"/>
                    <a:pt x="0" y="6"/>
                  </a:cubicBezTo>
                  <a:cubicBezTo>
                    <a:pt x="18" y="13"/>
                    <a:pt x="34" y="17"/>
                    <a:pt x="48" y="15"/>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1" name="Freeform 36"/>
            <p:cNvSpPr>
              <a:spLocks/>
            </p:cNvSpPr>
            <p:nvPr/>
          </p:nvSpPr>
          <p:spPr bwMode="auto">
            <a:xfrm>
              <a:off x="1903" y="3454"/>
              <a:ext cx="196" cy="333"/>
            </a:xfrm>
            <a:custGeom>
              <a:avLst/>
              <a:gdLst>
                <a:gd name="T0" fmla="*/ 42 w 83"/>
                <a:gd name="T1" fmla="*/ 70 h 141"/>
                <a:gd name="T2" fmla="*/ 66 w 83"/>
                <a:gd name="T3" fmla="*/ 0 h 141"/>
                <a:gd name="T4" fmla="*/ 55 w 83"/>
                <a:gd name="T5" fmla="*/ 2 h 141"/>
                <a:gd name="T6" fmla="*/ 66 w 83"/>
                <a:gd name="T7" fmla="*/ 139 h 141"/>
                <a:gd name="T8" fmla="*/ 83 w 83"/>
                <a:gd name="T9" fmla="*/ 134 h 141"/>
                <a:gd name="T10" fmla="*/ 42 w 83"/>
                <a:gd name="T11" fmla="*/ 70 h 141"/>
              </a:gdLst>
              <a:ahLst/>
              <a:cxnLst>
                <a:cxn ang="0">
                  <a:pos x="T0" y="T1"/>
                </a:cxn>
                <a:cxn ang="0">
                  <a:pos x="T2" y="T3"/>
                </a:cxn>
                <a:cxn ang="0">
                  <a:pos x="T4" y="T5"/>
                </a:cxn>
                <a:cxn ang="0">
                  <a:pos x="T6" y="T7"/>
                </a:cxn>
                <a:cxn ang="0">
                  <a:pos x="T8" y="T9"/>
                </a:cxn>
                <a:cxn ang="0">
                  <a:pos x="T10" y="T11"/>
                </a:cxn>
              </a:cxnLst>
              <a:rect l="0" t="0" r="r" b="b"/>
              <a:pathLst>
                <a:path w="83" h="141">
                  <a:moveTo>
                    <a:pt x="42" y="70"/>
                  </a:moveTo>
                  <a:cubicBezTo>
                    <a:pt x="36" y="34"/>
                    <a:pt x="66" y="0"/>
                    <a:pt x="66" y="0"/>
                  </a:cubicBezTo>
                  <a:cubicBezTo>
                    <a:pt x="55" y="2"/>
                    <a:pt x="55" y="2"/>
                    <a:pt x="55" y="2"/>
                  </a:cubicBezTo>
                  <a:cubicBezTo>
                    <a:pt x="55" y="2"/>
                    <a:pt x="0" y="70"/>
                    <a:pt x="66" y="139"/>
                  </a:cubicBezTo>
                  <a:cubicBezTo>
                    <a:pt x="69" y="141"/>
                    <a:pt x="83" y="134"/>
                    <a:pt x="83" y="134"/>
                  </a:cubicBezTo>
                  <a:cubicBezTo>
                    <a:pt x="83" y="134"/>
                    <a:pt x="48" y="106"/>
                    <a:pt x="42" y="7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52" name="Group 52"/>
          <p:cNvGrpSpPr>
            <a:grpSpLocks noChangeAspect="1"/>
          </p:cNvGrpSpPr>
          <p:nvPr/>
        </p:nvGrpSpPr>
        <p:grpSpPr bwMode="auto">
          <a:xfrm rot="19948164">
            <a:off x="11143247" y="105148"/>
            <a:ext cx="675071" cy="772505"/>
            <a:chOff x="4634" y="754"/>
            <a:chExt cx="1164" cy="1332"/>
          </a:xfrm>
        </p:grpSpPr>
        <p:sp>
          <p:nvSpPr>
            <p:cNvPr id="53" name="Freeform 53"/>
            <p:cNvSpPr>
              <a:spLocks/>
            </p:cNvSpPr>
            <p:nvPr/>
          </p:nvSpPr>
          <p:spPr bwMode="auto">
            <a:xfrm>
              <a:off x="4634" y="754"/>
              <a:ext cx="1164" cy="1235"/>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4" name="Freeform 54"/>
            <p:cNvSpPr>
              <a:spLocks/>
            </p:cNvSpPr>
            <p:nvPr/>
          </p:nvSpPr>
          <p:spPr bwMode="auto">
            <a:xfrm>
              <a:off x="4733" y="829"/>
              <a:ext cx="987" cy="1002"/>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5" name="Freeform 55"/>
            <p:cNvSpPr>
              <a:spLocks/>
            </p:cNvSpPr>
            <p:nvPr/>
          </p:nvSpPr>
          <p:spPr bwMode="auto">
            <a:xfrm>
              <a:off x="5118" y="1094"/>
              <a:ext cx="163" cy="696"/>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6" name="Freeform 56"/>
            <p:cNvSpPr>
              <a:spLocks/>
            </p:cNvSpPr>
            <p:nvPr/>
          </p:nvSpPr>
          <p:spPr bwMode="auto">
            <a:xfrm>
              <a:off x="4858" y="1299"/>
              <a:ext cx="317" cy="338"/>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7" name="Freeform 57"/>
            <p:cNvSpPr>
              <a:spLocks/>
            </p:cNvSpPr>
            <p:nvPr/>
          </p:nvSpPr>
          <p:spPr bwMode="auto">
            <a:xfrm>
              <a:off x="4912" y="1710"/>
              <a:ext cx="277" cy="95"/>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8" name="Freeform 58"/>
            <p:cNvSpPr>
              <a:spLocks/>
            </p:cNvSpPr>
            <p:nvPr/>
          </p:nvSpPr>
          <p:spPr bwMode="auto">
            <a:xfrm>
              <a:off x="5257" y="1401"/>
              <a:ext cx="387" cy="260"/>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9" name="Freeform 59"/>
            <p:cNvSpPr>
              <a:spLocks/>
            </p:cNvSpPr>
            <p:nvPr/>
          </p:nvSpPr>
          <p:spPr bwMode="auto">
            <a:xfrm>
              <a:off x="5238" y="1701"/>
              <a:ext cx="373" cy="118"/>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0" name="Freeform 60"/>
            <p:cNvSpPr>
              <a:spLocks/>
            </p:cNvSpPr>
            <p:nvPr/>
          </p:nvSpPr>
          <p:spPr bwMode="auto">
            <a:xfrm>
              <a:off x="5042" y="1847"/>
              <a:ext cx="187" cy="239"/>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61" name="Group 64"/>
          <p:cNvGrpSpPr>
            <a:grpSpLocks noChangeAspect="1"/>
          </p:cNvGrpSpPr>
          <p:nvPr/>
        </p:nvGrpSpPr>
        <p:grpSpPr bwMode="auto">
          <a:xfrm flipH="1">
            <a:off x="10782665" y="2958792"/>
            <a:ext cx="1028242" cy="1140705"/>
            <a:chOff x="2052" y="995"/>
            <a:chExt cx="768" cy="852"/>
          </a:xfrm>
        </p:grpSpPr>
        <p:sp>
          <p:nvSpPr>
            <p:cNvPr id="62" name="Freeform 65"/>
            <p:cNvSpPr>
              <a:spLocks/>
            </p:cNvSpPr>
            <p:nvPr/>
          </p:nvSpPr>
          <p:spPr bwMode="auto">
            <a:xfrm>
              <a:off x="2430" y="1616"/>
              <a:ext cx="151" cy="231"/>
            </a:xfrm>
            <a:custGeom>
              <a:avLst/>
              <a:gdLst>
                <a:gd name="T0" fmla="*/ 33 w 64"/>
                <a:gd name="T1" fmla="*/ 4 h 98"/>
                <a:gd name="T2" fmla="*/ 12 w 64"/>
                <a:gd name="T3" fmla="*/ 97 h 98"/>
                <a:gd name="T4" fmla="*/ 0 w 64"/>
                <a:gd name="T5" fmla="*/ 92 h 98"/>
                <a:gd name="T6" fmla="*/ 35 w 64"/>
                <a:gd name="T7" fmla="*/ 51 h 98"/>
                <a:gd name="T8" fmla="*/ 24 w 64"/>
                <a:gd name="T9" fmla="*/ 0 h 98"/>
                <a:gd name="T10" fmla="*/ 33 w 64"/>
                <a:gd name="T11" fmla="*/ 4 h 98"/>
                <a:gd name="T12" fmla="*/ 33 w 64"/>
                <a:gd name="T13" fmla="*/ 4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3" y="4"/>
                  </a:moveTo>
                  <a:cubicBezTo>
                    <a:pt x="33" y="4"/>
                    <a:pt x="64" y="56"/>
                    <a:pt x="12" y="97"/>
                  </a:cubicBezTo>
                  <a:cubicBezTo>
                    <a:pt x="9" y="98"/>
                    <a:pt x="0" y="92"/>
                    <a:pt x="0" y="92"/>
                  </a:cubicBezTo>
                  <a:cubicBezTo>
                    <a:pt x="0" y="92"/>
                    <a:pt x="28" y="76"/>
                    <a:pt x="35" y="51"/>
                  </a:cubicBezTo>
                  <a:cubicBezTo>
                    <a:pt x="42" y="28"/>
                    <a:pt x="24" y="0"/>
                    <a:pt x="24" y="0"/>
                  </a:cubicBezTo>
                  <a:cubicBezTo>
                    <a:pt x="33" y="4"/>
                    <a:pt x="33" y="4"/>
                    <a:pt x="33" y="4"/>
                  </a:cubicBezTo>
                  <a:cubicBezTo>
                    <a:pt x="33" y="4"/>
                    <a:pt x="33" y="4"/>
                    <a:pt x="33" y="4"/>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3" name="Freeform 66"/>
            <p:cNvSpPr>
              <a:spLocks/>
            </p:cNvSpPr>
            <p:nvPr/>
          </p:nvSpPr>
          <p:spPr bwMode="auto">
            <a:xfrm>
              <a:off x="2052" y="995"/>
              <a:ext cx="768" cy="729"/>
            </a:xfrm>
            <a:custGeom>
              <a:avLst/>
              <a:gdLst>
                <a:gd name="T0" fmla="*/ 162 w 325"/>
                <a:gd name="T1" fmla="*/ 301 h 309"/>
                <a:gd name="T2" fmla="*/ 291 w 325"/>
                <a:gd name="T3" fmla="*/ 223 h 309"/>
                <a:gd name="T4" fmla="*/ 304 w 325"/>
                <a:gd name="T5" fmla="*/ 152 h 309"/>
                <a:gd name="T6" fmla="*/ 249 w 325"/>
                <a:gd name="T7" fmla="*/ 207 h 309"/>
                <a:gd name="T8" fmla="*/ 268 w 325"/>
                <a:gd name="T9" fmla="*/ 58 h 309"/>
                <a:gd name="T10" fmla="*/ 243 w 325"/>
                <a:gd name="T11" fmla="*/ 27 h 309"/>
                <a:gd name="T12" fmla="*/ 197 w 325"/>
                <a:gd name="T13" fmla="*/ 120 h 309"/>
                <a:gd name="T14" fmla="*/ 108 w 325"/>
                <a:gd name="T15" fmla="*/ 30 h 309"/>
                <a:gd name="T16" fmla="*/ 42 w 325"/>
                <a:gd name="T17" fmla="*/ 0 h 309"/>
                <a:gd name="T18" fmla="*/ 116 w 325"/>
                <a:gd name="T19" fmla="*/ 173 h 309"/>
                <a:gd name="T20" fmla="*/ 0 w 325"/>
                <a:gd name="T21" fmla="*/ 162 h 309"/>
                <a:gd name="T22" fmla="*/ 87 w 325"/>
                <a:gd name="T23" fmla="*/ 257 h 309"/>
                <a:gd name="T24" fmla="*/ 46 w 325"/>
                <a:gd name="T25" fmla="*/ 261 h 309"/>
                <a:gd name="T26" fmla="*/ 94 w 325"/>
                <a:gd name="T27" fmla="*/ 300 h 309"/>
                <a:gd name="T28" fmla="*/ 157 w 325"/>
                <a:gd name="T29" fmla="*/ 303 h 309"/>
                <a:gd name="T30" fmla="*/ 162 w 325"/>
                <a:gd name="T31" fmla="*/ 301 h 309"/>
                <a:gd name="T32" fmla="*/ 162 w 325"/>
                <a:gd name="T33" fmla="*/ 30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5" h="309">
                  <a:moveTo>
                    <a:pt x="162" y="301"/>
                  </a:moveTo>
                  <a:cubicBezTo>
                    <a:pt x="162" y="301"/>
                    <a:pt x="258" y="275"/>
                    <a:pt x="291" y="223"/>
                  </a:cubicBezTo>
                  <a:cubicBezTo>
                    <a:pt x="325" y="171"/>
                    <a:pt x="304" y="152"/>
                    <a:pt x="304" y="152"/>
                  </a:cubicBezTo>
                  <a:cubicBezTo>
                    <a:pt x="249" y="207"/>
                    <a:pt x="249" y="207"/>
                    <a:pt x="249" y="207"/>
                  </a:cubicBezTo>
                  <a:cubicBezTo>
                    <a:pt x="249" y="207"/>
                    <a:pt x="297" y="110"/>
                    <a:pt x="268" y="58"/>
                  </a:cubicBezTo>
                  <a:cubicBezTo>
                    <a:pt x="252" y="30"/>
                    <a:pt x="243" y="27"/>
                    <a:pt x="243" y="27"/>
                  </a:cubicBezTo>
                  <a:cubicBezTo>
                    <a:pt x="243" y="27"/>
                    <a:pt x="216" y="93"/>
                    <a:pt x="197" y="120"/>
                  </a:cubicBezTo>
                  <a:cubicBezTo>
                    <a:pt x="192" y="106"/>
                    <a:pt x="148" y="51"/>
                    <a:pt x="108" y="30"/>
                  </a:cubicBezTo>
                  <a:cubicBezTo>
                    <a:pt x="66" y="8"/>
                    <a:pt x="42" y="0"/>
                    <a:pt x="42" y="0"/>
                  </a:cubicBezTo>
                  <a:cubicBezTo>
                    <a:pt x="116" y="173"/>
                    <a:pt x="116" y="173"/>
                    <a:pt x="116" y="173"/>
                  </a:cubicBezTo>
                  <a:cubicBezTo>
                    <a:pt x="0" y="162"/>
                    <a:pt x="0" y="162"/>
                    <a:pt x="0" y="162"/>
                  </a:cubicBezTo>
                  <a:cubicBezTo>
                    <a:pt x="0" y="162"/>
                    <a:pt x="5" y="237"/>
                    <a:pt x="87" y="257"/>
                  </a:cubicBezTo>
                  <a:cubicBezTo>
                    <a:pt x="71" y="262"/>
                    <a:pt x="46" y="261"/>
                    <a:pt x="46" y="261"/>
                  </a:cubicBezTo>
                  <a:cubicBezTo>
                    <a:pt x="46" y="261"/>
                    <a:pt x="64" y="290"/>
                    <a:pt x="94" y="300"/>
                  </a:cubicBezTo>
                  <a:cubicBezTo>
                    <a:pt x="122" y="309"/>
                    <a:pt x="157" y="303"/>
                    <a:pt x="157" y="303"/>
                  </a:cubicBezTo>
                  <a:cubicBezTo>
                    <a:pt x="162" y="301"/>
                    <a:pt x="162" y="301"/>
                    <a:pt x="162" y="301"/>
                  </a:cubicBezTo>
                  <a:cubicBezTo>
                    <a:pt x="162" y="301"/>
                    <a:pt x="162" y="301"/>
                    <a:pt x="162" y="30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4" name="Freeform 67"/>
            <p:cNvSpPr>
              <a:spLocks/>
            </p:cNvSpPr>
            <p:nvPr/>
          </p:nvSpPr>
          <p:spPr bwMode="auto">
            <a:xfrm>
              <a:off x="2090" y="1054"/>
              <a:ext cx="650" cy="677"/>
            </a:xfrm>
            <a:custGeom>
              <a:avLst/>
              <a:gdLst>
                <a:gd name="T0" fmla="*/ 172 w 275"/>
                <a:gd name="T1" fmla="*/ 254 h 287"/>
                <a:gd name="T2" fmla="*/ 55 w 275"/>
                <a:gd name="T3" fmla="*/ 249 h 287"/>
                <a:gd name="T4" fmla="*/ 108 w 275"/>
                <a:gd name="T5" fmla="*/ 232 h 287"/>
                <a:gd name="T6" fmla="*/ 0 w 275"/>
                <a:gd name="T7" fmla="*/ 156 h 287"/>
                <a:gd name="T8" fmla="*/ 117 w 275"/>
                <a:gd name="T9" fmla="*/ 164 h 287"/>
                <a:gd name="T10" fmla="*/ 49 w 275"/>
                <a:gd name="T11" fmla="*/ 0 h 287"/>
                <a:gd name="T12" fmla="*/ 178 w 275"/>
                <a:gd name="T13" fmla="*/ 125 h 287"/>
                <a:gd name="T14" fmla="*/ 232 w 275"/>
                <a:gd name="T15" fmla="*/ 25 h 287"/>
                <a:gd name="T16" fmla="*/ 218 w 275"/>
                <a:gd name="T17" fmla="*/ 197 h 287"/>
                <a:gd name="T18" fmla="*/ 275 w 275"/>
                <a:gd name="T19" fmla="*/ 160 h 287"/>
                <a:gd name="T20" fmla="*/ 176 w 275"/>
                <a:gd name="T21" fmla="*/ 254 h 287"/>
                <a:gd name="T22" fmla="*/ 172 w 275"/>
                <a:gd name="T23" fmla="*/ 254 h 287"/>
                <a:gd name="T24" fmla="*/ 172 w 275"/>
                <a:gd name="T25" fmla="*/ 25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87">
                  <a:moveTo>
                    <a:pt x="172" y="254"/>
                  </a:moveTo>
                  <a:cubicBezTo>
                    <a:pt x="172" y="254"/>
                    <a:pt x="77" y="287"/>
                    <a:pt x="55" y="249"/>
                  </a:cubicBezTo>
                  <a:cubicBezTo>
                    <a:pt x="84" y="254"/>
                    <a:pt x="108" y="232"/>
                    <a:pt x="108" y="232"/>
                  </a:cubicBezTo>
                  <a:cubicBezTo>
                    <a:pt x="108" y="232"/>
                    <a:pt x="17" y="204"/>
                    <a:pt x="0" y="156"/>
                  </a:cubicBezTo>
                  <a:cubicBezTo>
                    <a:pt x="39" y="163"/>
                    <a:pt x="117" y="164"/>
                    <a:pt x="117" y="164"/>
                  </a:cubicBezTo>
                  <a:cubicBezTo>
                    <a:pt x="117" y="164"/>
                    <a:pt x="81" y="58"/>
                    <a:pt x="49" y="0"/>
                  </a:cubicBezTo>
                  <a:cubicBezTo>
                    <a:pt x="99" y="17"/>
                    <a:pt x="156" y="81"/>
                    <a:pt x="178" y="125"/>
                  </a:cubicBezTo>
                  <a:cubicBezTo>
                    <a:pt x="200" y="111"/>
                    <a:pt x="227" y="52"/>
                    <a:pt x="232" y="25"/>
                  </a:cubicBezTo>
                  <a:cubicBezTo>
                    <a:pt x="273" y="93"/>
                    <a:pt x="224" y="189"/>
                    <a:pt x="218" y="197"/>
                  </a:cubicBezTo>
                  <a:cubicBezTo>
                    <a:pt x="242" y="195"/>
                    <a:pt x="259" y="178"/>
                    <a:pt x="275" y="160"/>
                  </a:cubicBezTo>
                  <a:cubicBezTo>
                    <a:pt x="273" y="200"/>
                    <a:pt x="219" y="237"/>
                    <a:pt x="176" y="254"/>
                  </a:cubicBezTo>
                  <a:cubicBezTo>
                    <a:pt x="172" y="254"/>
                    <a:pt x="172" y="254"/>
                    <a:pt x="172" y="254"/>
                  </a:cubicBezTo>
                  <a:cubicBezTo>
                    <a:pt x="172" y="254"/>
                    <a:pt x="172" y="254"/>
                    <a:pt x="172" y="254"/>
                  </a:cubicBezTo>
                  <a:close/>
                </a:path>
              </a:pathLst>
            </a:custGeom>
            <a:solidFill>
              <a:srgbClr val="AFA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5" name="Freeform 68"/>
            <p:cNvSpPr>
              <a:spLocks/>
            </p:cNvSpPr>
            <p:nvPr/>
          </p:nvSpPr>
          <p:spPr bwMode="auto">
            <a:xfrm>
              <a:off x="2322" y="1198"/>
              <a:ext cx="212" cy="429"/>
            </a:xfrm>
            <a:custGeom>
              <a:avLst/>
              <a:gdLst>
                <a:gd name="T0" fmla="*/ 75 w 90"/>
                <a:gd name="T1" fmla="*/ 182 h 182"/>
                <a:gd name="T2" fmla="*/ 0 w 90"/>
                <a:gd name="T3" fmla="*/ 0 h 182"/>
                <a:gd name="T4" fmla="*/ 75 w 90"/>
                <a:gd name="T5" fmla="*/ 182 h 182"/>
              </a:gdLst>
              <a:ahLst/>
              <a:cxnLst>
                <a:cxn ang="0">
                  <a:pos x="T0" y="T1"/>
                </a:cxn>
                <a:cxn ang="0">
                  <a:pos x="T2" y="T3"/>
                </a:cxn>
                <a:cxn ang="0">
                  <a:pos x="T4" y="T5"/>
                </a:cxn>
              </a:cxnLst>
              <a:rect l="0" t="0" r="r" b="b"/>
              <a:pathLst>
                <a:path w="90" h="182">
                  <a:moveTo>
                    <a:pt x="75" y="182"/>
                  </a:moveTo>
                  <a:cubicBezTo>
                    <a:pt x="75" y="182"/>
                    <a:pt x="79" y="111"/>
                    <a:pt x="0" y="0"/>
                  </a:cubicBezTo>
                  <a:cubicBezTo>
                    <a:pt x="16" y="12"/>
                    <a:pt x="90" y="121"/>
                    <a:pt x="75" y="182"/>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6" name="Freeform 69"/>
            <p:cNvSpPr>
              <a:spLocks/>
            </p:cNvSpPr>
            <p:nvPr/>
          </p:nvSpPr>
          <p:spPr bwMode="auto">
            <a:xfrm>
              <a:off x="2508" y="1235"/>
              <a:ext cx="128" cy="281"/>
            </a:xfrm>
            <a:custGeom>
              <a:avLst/>
              <a:gdLst>
                <a:gd name="T0" fmla="*/ 0 w 54"/>
                <a:gd name="T1" fmla="*/ 119 h 119"/>
                <a:gd name="T2" fmla="*/ 52 w 54"/>
                <a:gd name="T3" fmla="*/ 0 h 119"/>
                <a:gd name="T4" fmla="*/ 0 w 54"/>
                <a:gd name="T5" fmla="*/ 119 h 119"/>
              </a:gdLst>
              <a:ahLst/>
              <a:cxnLst>
                <a:cxn ang="0">
                  <a:pos x="T0" y="T1"/>
                </a:cxn>
                <a:cxn ang="0">
                  <a:pos x="T2" y="T3"/>
                </a:cxn>
                <a:cxn ang="0">
                  <a:pos x="T4" y="T5"/>
                </a:cxn>
              </a:cxnLst>
              <a:rect l="0" t="0" r="r" b="b"/>
              <a:pathLst>
                <a:path w="54" h="119">
                  <a:moveTo>
                    <a:pt x="0" y="119"/>
                  </a:moveTo>
                  <a:cubicBezTo>
                    <a:pt x="0" y="119"/>
                    <a:pt x="36" y="88"/>
                    <a:pt x="52" y="0"/>
                  </a:cubicBezTo>
                  <a:cubicBezTo>
                    <a:pt x="54" y="14"/>
                    <a:pt x="36" y="99"/>
                    <a:pt x="0" y="119"/>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7" name="Freeform 70"/>
            <p:cNvSpPr>
              <a:spLocks/>
            </p:cNvSpPr>
            <p:nvPr/>
          </p:nvSpPr>
          <p:spPr bwMode="auto">
            <a:xfrm>
              <a:off x="2539" y="1500"/>
              <a:ext cx="163" cy="101"/>
            </a:xfrm>
            <a:custGeom>
              <a:avLst/>
              <a:gdLst>
                <a:gd name="T0" fmla="*/ 0 w 69"/>
                <a:gd name="T1" fmla="*/ 40 h 43"/>
                <a:gd name="T2" fmla="*/ 69 w 69"/>
                <a:gd name="T3" fmla="*/ 0 h 43"/>
                <a:gd name="T4" fmla="*/ 0 w 69"/>
                <a:gd name="T5" fmla="*/ 40 h 43"/>
              </a:gdLst>
              <a:ahLst/>
              <a:cxnLst>
                <a:cxn ang="0">
                  <a:pos x="T0" y="T1"/>
                </a:cxn>
                <a:cxn ang="0">
                  <a:pos x="T2" y="T3"/>
                </a:cxn>
                <a:cxn ang="0">
                  <a:pos x="T4" y="T5"/>
                </a:cxn>
              </a:cxnLst>
              <a:rect l="0" t="0" r="r" b="b"/>
              <a:pathLst>
                <a:path w="69" h="43">
                  <a:moveTo>
                    <a:pt x="0" y="40"/>
                  </a:moveTo>
                  <a:cubicBezTo>
                    <a:pt x="0" y="40"/>
                    <a:pt x="29" y="38"/>
                    <a:pt x="69" y="0"/>
                  </a:cubicBezTo>
                  <a:cubicBezTo>
                    <a:pt x="65" y="7"/>
                    <a:pt x="25" y="43"/>
                    <a:pt x="0" y="4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8" name="Freeform 71"/>
            <p:cNvSpPr>
              <a:spLocks/>
            </p:cNvSpPr>
            <p:nvPr/>
          </p:nvSpPr>
          <p:spPr bwMode="auto">
            <a:xfrm>
              <a:off x="2303" y="1604"/>
              <a:ext cx="177" cy="59"/>
            </a:xfrm>
            <a:custGeom>
              <a:avLst/>
              <a:gdLst>
                <a:gd name="T0" fmla="*/ 75 w 75"/>
                <a:gd name="T1" fmla="*/ 0 h 25"/>
                <a:gd name="T2" fmla="*/ 0 w 75"/>
                <a:gd name="T3" fmla="*/ 23 h 25"/>
                <a:gd name="T4" fmla="*/ 75 w 75"/>
                <a:gd name="T5" fmla="*/ 0 h 25"/>
              </a:gdLst>
              <a:ahLst/>
              <a:cxnLst>
                <a:cxn ang="0">
                  <a:pos x="T0" y="T1"/>
                </a:cxn>
                <a:cxn ang="0">
                  <a:pos x="T2" y="T3"/>
                </a:cxn>
                <a:cxn ang="0">
                  <a:pos x="T4" y="T5"/>
                </a:cxn>
              </a:cxnLst>
              <a:rect l="0" t="0" r="r" b="b"/>
              <a:pathLst>
                <a:path w="75" h="25">
                  <a:moveTo>
                    <a:pt x="75" y="0"/>
                  </a:moveTo>
                  <a:cubicBezTo>
                    <a:pt x="75" y="0"/>
                    <a:pt x="54" y="20"/>
                    <a:pt x="0" y="23"/>
                  </a:cubicBezTo>
                  <a:cubicBezTo>
                    <a:pt x="7" y="25"/>
                    <a:pt x="60" y="21"/>
                    <a:pt x="75" y="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9" name="Freeform 72"/>
            <p:cNvSpPr>
              <a:spLocks/>
            </p:cNvSpPr>
            <p:nvPr/>
          </p:nvSpPr>
          <p:spPr bwMode="auto">
            <a:xfrm>
              <a:off x="2161" y="1472"/>
              <a:ext cx="300" cy="111"/>
            </a:xfrm>
            <a:custGeom>
              <a:avLst/>
              <a:gdLst>
                <a:gd name="T0" fmla="*/ 127 w 127"/>
                <a:gd name="T1" fmla="*/ 30 h 47"/>
                <a:gd name="T2" fmla="*/ 0 w 127"/>
                <a:gd name="T3" fmla="*/ 0 h 47"/>
                <a:gd name="T4" fmla="*/ 127 w 127"/>
                <a:gd name="T5" fmla="*/ 30 h 47"/>
              </a:gdLst>
              <a:ahLst/>
              <a:cxnLst>
                <a:cxn ang="0">
                  <a:pos x="T0" y="T1"/>
                </a:cxn>
                <a:cxn ang="0">
                  <a:pos x="T2" y="T3"/>
                </a:cxn>
                <a:cxn ang="0">
                  <a:pos x="T4" y="T5"/>
                </a:cxn>
              </a:cxnLst>
              <a:rect l="0" t="0" r="r" b="b"/>
              <a:pathLst>
                <a:path w="127" h="47">
                  <a:moveTo>
                    <a:pt x="127" y="30"/>
                  </a:moveTo>
                  <a:cubicBezTo>
                    <a:pt x="127" y="30"/>
                    <a:pt x="80" y="39"/>
                    <a:pt x="0" y="0"/>
                  </a:cubicBezTo>
                  <a:cubicBezTo>
                    <a:pt x="9" y="10"/>
                    <a:pt x="88" y="47"/>
                    <a:pt x="127" y="3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
        <p:nvSpPr>
          <p:cNvPr id="2" name="Title Placeholder 1"/>
          <p:cNvSpPr>
            <a:spLocks noGrp="1"/>
          </p:cNvSpPr>
          <p:nvPr>
            <p:ph type="title"/>
          </p:nvPr>
        </p:nvSpPr>
        <p:spPr>
          <a:xfrm>
            <a:off x="1524000" y="78910"/>
            <a:ext cx="9133730" cy="1233424"/>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528572" y="1485900"/>
            <a:ext cx="9134856" cy="41529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3"/>
          </p:nvPr>
        </p:nvSpPr>
        <p:spPr>
          <a:xfrm>
            <a:off x="1522412" y="6601968"/>
            <a:ext cx="6978460" cy="237744"/>
          </a:xfrm>
          <a:prstGeom prst="rect">
            <a:avLst/>
          </a:prstGeom>
        </p:spPr>
        <p:txBody>
          <a:bodyPr vert="horz" lIns="91440" tIns="45720" rIns="91440" bIns="45720" rtlCol="0" anchor="ctr"/>
          <a:lstStyle>
            <a:lvl1pPr algn="l">
              <a:defRPr sz="1200" cap="none" baseline="0">
                <a:solidFill>
                  <a:schemeClr val="tx1"/>
                </a:solidFill>
              </a:defRPr>
            </a:lvl1pPr>
          </a:lstStyle>
          <a:p>
            <a:r>
              <a:rPr lang="en-US" dirty="0"/>
              <a:t>Add a footer</a:t>
            </a:r>
          </a:p>
        </p:txBody>
      </p:sp>
      <p:sp>
        <p:nvSpPr>
          <p:cNvPr id="4" name="Date Placeholder 3"/>
          <p:cNvSpPr>
            <a:spLocks noGrp="1"/>
          </p:cNvSpPr>
          <p:nvPr>
            <p:ph type="dt" sz="half" idx="2"/>
          </p:nvPr>
        </p:nvSpPr>
        <p:spPr>
          <a:xfrm>
            <a:off x="8875776" y="6601968"/>
            <a:ext cx="1063198" cy="193933"/>
          </a:xfrm>
          <a:prstGeom prst="rect">
            <a:avLst/>
          </a:prstGeom>
        </p:spPr>
        <p:txBody>
          <a:bodyPr vert="horz" lIns="91440" tIns="45720" rIns="91440" bIns="45720" rtlCol="0" anchor="ctr"/>
          <a:lstStyle>
            <a:lvl1pPr algn="r">
              <a:defRPr sz="1200">
                <a:solidFill>
                  <a:schemeClr val="tx1"/>
                </a:solidFill>
              </a:defRPr>
            </a:lvl1pPr>
          </a:lstStyle>
          <a:p>
            <a:fld id="{9E583DDF-CA54-461A-A486-592D2374C532}" type="datetimeFigureOut">
              <a:rPr lang="en-US" smtClean="0"/>
              <a:pPr/>
              <a:t>3/14/2024</a:t>
            </a:fld>
            <a:endParaRPr lang="en-US"/>
          </a:p>
        </p:txBody>
      </p:sp>
      <p:sp>
        <p:nvSpPr>
          <p:cNvPr id="6" name="Slide Number Placeholder 5"/>
          <p:cNvSpPr>
            <a:spLocks noGrp="1"/>
          </p:cNvSpPr>
          <p:nvPr>
            <p:ph type="sldNum" sz="quarter" idx="4"/>
          </p:nvPr>
        </p:nvSpPr>
        <p:spPr>
          <a:xfrm>
            <a:off x="10023348" y="6601968"/>
            <a:ext cx="640080" cy="237744"/>
          </a:xfrm>
          <a:prstGeom prst="rect">
            <a:avLst/>
          </a:prstGeom>
        </p:spPr>
        <p:txBody>
          <a:bodyPr vert="horz" lIns="91440" tIns="45720" rIns="91440" bIns="45720" rtlCol="0" anchor="ctr"/>
          <a:lstStyle>
            <a:lvl1pPr algn="r">
              <a:defRPr sz="1200">
                <a:solidFill>
                  <a:schemeClr val="tx1"/>
                </a:solidFill>
              </a:defRPr>
            </a:lvl1pPr>
          </a:lstStyle>
          <a:p>
            <a:fld id="{CA8D9AD5-F248-4919-864A-CFD76CC027D6}" type="slidenum">
              <a:rPr lang="en-US" smtClean="0"/>
              <a:pPr/>
              <a:t>‹#›</a:t>
            </a:fld>
            <a:endParaRPr lang="en-US"/>
          </a:p>
        </p:txBody>
      </p:sp>
    </p:spTree>
    <p:extLst>
      <p:ext uri="{BB962C8B-B14F-4D97-AF65-F5344CB8AC3E}">
        <p14:creationId xmlns:p14="http://schemas.microsoft.com/office/powerpoint/2010/main" val="2563760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3" r:id="rId4"/>
    <p:sldLayoutId id="2147483664"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marL="0" indent="0" algn="l" defTabSz="914400" rtl="0" eaLnBrk="1" latinLnBrk="0" hangingPunct="1">
        <a:lnSpc>
          <a:spcPct val="90000"/>
        </a:lnSpc>
        <a:spcBef>
          <a:spcPct val="0"/>
        </a:spcBef>
        <a:buFont typeface="Arial" pitchFamily="34" charset="0"/>
        <a:buNone/>
        <a:defRPr sz="3400" kern="1200">
          <a:solidFill>
            <a:schemeClr val="tx1"/>
          </a:solidFill>
          <a:latin typeface="+mj-lt"/>
          <a:ea typeface="+mj-ea"/>
          <a:cs typeface="+mj-cs"/>
        </a:defRPr>
      </a:lvl1pPr>
    </p:titleStyle>
    <p:bodyStyle>
      <a:lvl1pPr marL="274320" indent="-228600" algn="l" defTabSz="914400" rtl="0" eaLnBrk="1" latinLnBrk="0" hangingPunct="1">
        <a:lnSpc>
          <a:spcPct val="100000"/>
        </a:lnSpc>
        <a:spcBef>
          <a:spcPts val="1800"/>
        </a:spcBef>
        <a:buClr>
          <a:schemeClr val="tx1">
            <a:lumMod val="75000"/>
            <a:lumOff val="25000"/>
          </a:schemeClr>
        </a:buClr>
        <a:buSzPct val="10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100000"/>
        </a:lnSpc>
        <a:spcBef>
          <a:spcPts val="1000"/>
        </a:spcBef>
        <a:buClr>
          <a:schemeClr val="tx1">
            <a:lumMod val="75000"/>
            <a:lumOff val="25000"/>
          </a:schemeClr>
        </a:buClr>
        <a:buSzPct val="10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pos="3840" userDrawn="1">
          <p15:clr>
            <a:srgbClr val="F26B43"/>
          </p15:clr>
        </p15:guide>
        <p15:guide id="8"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hyperlink" Target="https://www.philosophersinamerica.com/2017/03/31/016-ep12-thats-a-wicked-problem-youve-got-there/"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1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customXml" Target="../ink/ink19.xml"/><Relationship Id="rId18" Type="http://schemas.openxmlformats.org/officeDocument/2006/relationships/image" Target="../media/image120.png"/><Relationship Id="rId26" Type="http://schemas.openxmlformats.org/officeDocument/2006/relationships/image" Target="../media/image24.png"/><Relationship Id="rId3" Type="http://schemas.openxmlformats.org/officeDocument/2006/relationships/customXml" Target="../ink/ink15.xml"/><Relationship Id="rId21" Type="http://schemas.openxmlformats.org/officeDocument/2006/relationships/customXml" Target="../ink/ink23.xml"/><Relationship Id="rId12" Type="http://schemas.openxmlformats.org/officeDocument/2006/relationships/image" Target="../media/image90.png"/><Relationship Id="rId17" Type="http://schemas.openxmlformats.org/officeDocument/2006/relationships/customXml" Target="../ink/ink21.xml"/><Relationship Id="rId25" Type="http://schemas.openxmlformats.org/officeDocument/2006/relationships/customXml" Target="../ink/ink25.xml"/><Relationship Id="rId2" Type="http://schemas.openxmlformats.org/officeDocument/2006/relationships/notesSlide" Target="../notesSlides/notesSlide16.xml"/><Relationship Id="rId16" Type="http://schemas.openxmlformats.org/officeDocument/2006/relationships/image" Target="../media/image110.png"/><Relationship Id="rId20" Type="http://schemas.openxmlformats.org/officeDocument/2006/relationships/image" Target="../media/image130.png"/><Relationship Id="rId1" Type="http://schemas.openxmlformats.org/officeDocument/2006/relationships/slideLayout" Target="../slideLayouts/slideLayout2.xml"/><Relationship Id="rId11" Type="http://schemas.openxmlformats.org/officeDocument/2006/relationships/customXml" Target="../ink/ink18.xml"/><Relationship Id="rId24" Type="http://schemas.openxmlformats.org/officeDocument/2006/relationships/image" Target="../media/image34.png"/><Relationship Id="rId5" Type="http://schemas.openxmlformats.org/officeDocument/2006/relationships/customXml" Target="../ink/ink16.xml"/><Relationship Id="rId15" Type="http://schemas.openxmlformats.org/officeDocument/2006/relationships/customXml" Target="../ink/ink20.xml"/><Relationship Id="rId23" Type="http://schemas.openxmlformats.org/officeDocument/2006/relationships/customXml" Target="../ink/ink24.xml"/><Relationship Id="rId10" Type="http://schemas.openxmlformats.org/officeDocument/2006/relationships/image" Target="../media/image80.png"/><Relationship Id="rId19" Type="http://schemas.openxmlformats.org/officeDocument/2006/relationships/customXml" Target="../ink/ink22.xml"/><Relationship Id="rId4" Type="http://schemas.openxmlformats.org/officeDocument/2006/relationships/image" Target="../media/image22.png"/><Relationship Id="rId9" Type="http://schemas.openxmlformats.org/officeDocument/2006/relationships/customXml" Target="../ink/ink17.xml"/><Relationship Id="rId14" Type="http://schemas.openxmlformats.org/officeDocument/2006/relationships/image" Target="../media/image100.png"/><Relationship Id="rId22" Type="http://schemas.openxmlformats.org/officeDocument/2006/relationships/image" Target="../media/image14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hyperlink" Target="https://www.philosophersinamerica.com/2017/03/31/016-ep12-thats-a-wicked-problem-youve-got-there/"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tamiro.massey.ac.nz/nodes/view/645" TargetMode="External"/><Relationship Id="rId4" Type="http://schemas.openxmlformats.org/officeDocument/2006/relationships/hyperlink" Target="https://tamiro.massey.ac.nz/nodes/view/687"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customXml" Target="../ink/ink5.xml"/><Relationship Id="rId17" Type="http://schemas.openxmlformats.org/officeDocument/2006/relationships/image" Target="../media/image10.png"/><Relationship Id="rId2" Type="http://schemas.openxmlformats.org/officeDocument/2006/relationships/notesSlide" Target="../notesSlides/notesSlide5.xml"/><Relationship Id="rId16" Type="http://schemas.openxmlformats.org/officeDocument/2006/relationships/customXml" Target="../ink/ink7.xml"/><Relationship Id="rId1" Type="http://schemas.openxmlformats.org/officeDocument/2006/relationships/slideLayout" Target="../slideLayouts/slideLayout1.xml"/><Relationship Id="rId6" Type="http://schemas.openxmlformats.org/officeDocument/2006/relationships/customXml" Target="../ink/ink2.xml"/><Relationship Id="rId11" Type="http://schemas.openxmlformats.org/officeDocument/2006/relationships/image" Target="../media/image7.png"/><Relationship Id="rId5" Type="http://schemas.openxmlformats.org/officeDocument/2006/relationships/image" Target="../media/image4.png"/><Relationship Id="rId15" Type="http://schemas.openxmlformats.org/officeDocument/2006/relationships/image" Target="../media/image9.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6.png"/><Relationship Id="rId14" Type="http://schemas.openxmlformats.org/officeDocument/2006/relationships/customXml" Target="../ink/ink6.xml"/></Relationships>
</file>

<file path=ppt/slides/_rels/slide6.xml.rels><?xml version="1.0" encoding="UTF-8" standalone="yes"?>
<Relationships xmlns="http://schemas.openxmlformats.org/package/2006/relationships"><Relationship Id="rId8" Type="http://schemas.openxmlformats.org/officeDocument/2006/relationships/customXml" Target="../ink/ink10.xml"/><Relationship Id="rId13" Type="http://schemas.openxmlformats.org/officeDocument/2006/relationships/image" Target="../media/image15.png"/><Relationship Id="rId3" Type="http://schemas.openxmlformats.org/officeDocument/2006/relationships/image" Target="../media/image4.jpg"/><Relationship Id="rId7" Type="http://schemas.openxmlformats.org/officeDocument/2006/relationships/image" Target="../media/image12.png"/><Relationship Id="rId12" Type="http://schemas.openxmlformats.org/officeDocument/2006/relationships/customXml" Target="../ink/ink12.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customXml" Target="../ink/ink9.xml"/><Relationship Id="rId11" Type="http://schemas.openxmlformats.org/officeDocument/2006/relationships/image" Target="../media/image14.png"/><Relationship Id="rId5" Type="http://schemas.openxmlformats.org/officeDocument/2006/relationships/image" Target="../media/image71.png"/><Relationship Id="rId15" Type="http://schemas.openxmlformats.org/officeDocument/2006/relationships/image" Target="../media/image16.png"/><Relationship Id="rId10" Type="http://schemas.openxmlformats.org/officeDocument/2006/relationships/customXml" Target="../ink/ink11.xml"/><Relationship Id="rId4" Type="http://schemas.openxmlformats.org/officeDocument/2006/relationships/customXml" Target="../ink/ink8.xml"/><Relationship Id="rId9" Type="http://schemas.openxmlformats.org/officeDocument/2006/relationships/image" Target="../media/image13.png"/><Relationship Id="rId14" Type="http://schemas.openxmlformats.org/officeDocument/2006/relationships/customXml" Target="../ink/ink13.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1.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customXml" Target="../ink/ink14.xml"/><Relationship Id="rId5" Type="http://schemas.openxmlformats.org/officeDocument/2006/relationships/image" Target="../media/image18.jp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solidFill>
                  <a:schemeClr val="accent3">
                    <a:lumMod val="60000"/>
                    <a:lumOff val="40000"/>
                  </a:schemeClr>
                </a:solidFill>
              </a:rPr>
              <a:t>Resilient Farming Futures </a:t>
            </a:r>
          </a:p>
        </p:txBody>
      </p:sp>
      <p:sp>
        <p:nvSpPr>
          <p:cNvPr id="5" name="Subtitle 4"/>
          <p:cNvSpPr>
            <a:spLocks noGrp="1"/>
          </p:cNvSpPr>
          <p:nvPr>
            <p:ph type="subTitle" idx="1"/>
          </p:nvPr>
        </p:nvSpPr>
        <p:spPr>
          <a:xfrm>
            <a:off x="4155120" y="2512758"/>
            <a:ext cx="6916336" cy="1220440"/>
          </a:xfrm>
        </p:spPr>
        <p:txBody>
          <a:bodyPr>
            <a:normAutofit/>
          </a:bodyPr>
          <a:lstStyle/>
          <a:p>
            <a:r>
              <a:rPr lang="en-US" sz="3600" dirty="0">
                <a:solidFill>
                  <a:schemeClr val="accent3">
                    <a:lumMod val="60000"/>
                    <a:lumOff val="40000"/>
                  </a:schemeClr>
                </a:solidFill>
              </a:rPr>
              <a:t>Protecting the welfare of animals, people and Papatūānuku </a:t>
            </a:r>
          </a:p>
        </p:txBody>
      </p:sp>
      <p:sp>
        <p:nvSpPr>
          <p:cNvPr id="6" name="TextBox 5">
            <a:extLst>
              <a:ext uri="{FF2B5EF4-FFF2-40B4-BE49-F238E27FC236}">
                <a16:creationId xmlns:a16="http://schemas.microsoft.com/office/drawing/2014/main" id="{0B9CC4CA-789D-9004-4C94-CFBCCCF9456F}"/>
              </a:ext>
            </a:extLst>
          </p:cNvPr>
          <p:cNvSpPr txBox="1"/>
          <p:nvPr/>
        </p:nvSpPr>
        <p:spPr>
          <a:xfrm>
            <a:off x="9153940" y="6258559"/>
            <a:ext cx="2935366" cy="507831"/>
          </a:xfrm>
          <a:prstGeom prst="rect">
            <a:avLst/>
          </a:prstGeom>
          <a:noFill/>
        </p:spPr>
        <p:txBody>
          <a:bodyPr wrap="square" rtlCol="0">
            <a:spAutoFit/>
          </a:bodyPr>
          <a:lstStyle/>
          <a:p>
            <a:pPr algn="r"/>
            <a:r>
              <a:rPr lang="en-NZ" sz="900" dirty="0">
                <a:solidFill>
                  <a:schemeClr val="accent4">
                    <a:lumMod val="40000"/>
                    <a:lumOff val="60000"/>
                  </a:schemeClr>
                </a:solidFill>
              </a:rPr>
              <a:t>Dr. B Helen Beattie, Managing Director </a:t>
            </a:r>
          </a:p>
          <a:p>
            <a:pPr algn="r"/>
            <a:r>
              <a:rPr lang="en-NZ" sz="900" dirty="0">
                <a:solidFill>
                  <a:schemeClr val="accent4">
                    <a:lumMod val="40000"/>
                    <a:lumOff val="60000"/>
                  </a:schemeClr>
                </a:solidFill>
              </a:rPr>
              <a:t>Veterinarians for Animal Welfare Aotearoa</a:t>
            </a:r>
          </a:p>
          <a:p>
            <a:pPr algn="r"/>
            <a:r>
              <a:rPr lang="en-NZ" sz="900" dirty="0">
                <a:solidFill>
                  <a:schemeClr val="accent4">
                    <a:lumMod val="40000"/>
                    <a:lumOff val="60000"/>
                  </a:schemeClr>
                </a:solidFill>
              </a:rPr>
              <a:t>M | 021 1226796  E | info@vawa.co.nz  W | vawa.co.nz</a:t>
            </a:r>
          </a:p>
        </p:txBody>
      </p:sp>
      <p:sp>
        <p:nvSpPr>
          <p:cNvPr id="4" name="TextBox 3">
            <a:extLst>
              <a:ext uri="{FF2B5EF4-FFF2-40B4-BE49-F238E27FC236}">
                <a16:creationId xmlns:a16="http://schemas.microsoft.com/office/drawing/2014/main" id="{06864433-BFE7-CB94-D72F-DDC9DC678138}"/>
              </a:ext>
            </a:extLst>
          </p:cNvPr>
          <p:cNvSpPr txBox="1"/>
          <p:nvPr/>
        </p:nvSpPr>
        <p:spPr>
          <a:xfrm rot="20211499">
            <a:off x="2552722" y="2376163"/>
            <a:ext cx="6657382" cy="1077218"/>
          </a:xfrm>
          <a:prstGeom prst="rect">
            <a:avLst/>
          </a:prstGeom>
          <a:solidFill>
            <a:schemeClr val="bg1"/>
          </a:solidFill>
        </p:spPr>
        <p:txBody>
          <a:bodyPr wrap="square">
            <a:spAutoFit/>
          </a:bodyPr>
          <a:lstStyle/>
          <a:p>
            <a:pPr algn="ctr"/>
            <a:r>
              <a:rPr lang="en-US" sz="3200" dirty="0">
                <a:solidFill>
                  <a:srgbClr val="FF0000"/>
                </a:solidFill>
              </a:rPr>
              <a:t>Due to multiple layers on many slides, view using presentation mode</a:t>
            </a:r>
          </a:p>
        </p:txBody>
      </p:sp>
    </p:spTree>
    <p:extLst>
      <p:ext uri="{BB962C8B-B14F-4D97-AF65-F5344CB8AC3E}">
        <p14:creationId xmlns:p14="http://schemas.microsoft.com/office/powerpoint/2010/main" val="3250670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herd of cattle in a muddy field&#10;&#10;Description automatically generated with medium confidence">
            <a:extLst>
              <a:ext uri="{FF2B5EF4-FFF2-40B4-BE49-F238E27FC236}">
                <a16:creationId xmlns:a16="http://schemas.microsoft.com/office/drawing/2014/main" id="{7E479B11-CA4E-BEFE-CCE1-7D25BC5E66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3948" y="1298714"/>
            <a:ext cx="4542745" cy="2623930"/>
          </a:xfrm>
          <a:prstGeom prst="rect">
            <a:avLst/>
          </a:prstGeom>
        </p:spPr>
      </p:pic>
      <p:pic>
        <p:nvPicPr>
          <p:cNvPr id="7" name="Picture 6" descr="A picture containing outdoor, ground, sky, herd&#10;&#10;Description automatically generated">
            <a:extLst>
              <a:ext uri="{FF2B5EF4-FFF2-40B4-BE49-F238E27FC236}">
                <a16:creationId xmlns:a16="http://schemas.microsoft.com/office/drawing/2014/main" id="{4ECC61FF-1F65-697E-DC25-299D6948D4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6388" y="1298714"/>
            <a:ext cx="3478369" cy="2623930"/>
          </a:xfrm>
          <a:prstGeom prst="rect">
            <a:avLst/>
          </a:prstGeom>
        </p:spPr>
      </p:pic>
      <p:sp>
        <p:nvSpPr>
          <p:cNvPr id="2" name="TextBox 1">
            <a:extLst>
              <a:ext uri="{FF2B5EF4-FFF2-40B4-BE49-F238E27FC236}">
                <a16:creationId xmlns:a16="http://schemas.microsoft.com/office/drawing/2014/main" id="{82EFF8B3-6905-7348-C9DA-A6C0CFCC6D16}"/>
              </a:ext>
            </a:extLst>
          </p:cNvPr>
          <p:cNvSpPr txBox="1"/>
          <p:nvPr/>
        </p:nvSpPr>
        <p:spPr>
          <a:xfrm>
            <a:off x="9153940" y="6258559"/>
            <a:ext cx="2935366" cy="507831"/>
          </a:xfrm>
          <a:prstGeom prst="rect">
            <a:avLst/>
          </a:prstGeom>
          <a:noFill/>
        </p:spPr>
        <p:txBody>
          <a:bodyPr wrap="square" rtlCol="0">
            <a:spAutoFit/>
          </a:bodyPr>
          <a:lstStyle/>
          <a:p>
            <a:pPr algn="r"/>
            <a:r>
              <a:rPr lang="en-NZ" sz="900" dirty="0">
                <a:solidFill>
                  <a:schemeClr val="accent4">
                    <a:lumMod val="40000"/>
                    <a:lumOff val="60000"/>
                  </a:schemeClr>
                </a:solidFill>
              </a:rPr>
              <a:t>Dr. B Helen Beattie, Managing Director </a:t>
            </a:r>
          </a:p>
          <a:p>
            <a:pPr algn="r"/>
            <a:r>
              <a:rPr lang="en-NZ" sz="900" dirty="0">
                <a:solidFill>
                  <a:schemeClr val="accent4">
                    <a:lumMod val="40000"/>
                    <a:lumOff val="60000"/>
                  </a:schemeClr>
                </a:solidFill>
              </a:rPr>
              <a:t>Veterinarians for Animal Welfare Aotearoa</a:t>
            </a:r>
          </a:p>
          <a:p>
            <a:pPr algn="r"/>
            <a:r>
              <a:rPr lang="en-NZ" sz="900" dirty="0">
                <a:solidFill>
                  <a:schemeClr val="accent4">
                    <a:lumMod val="40000"/>
                    <a:lumOff val="60000"/>
                  </a:schemeClr>
                </a:solidFill>
              </a:rPr>
              <a:t>M | 021 1226796  E | info@vawa.co.nz  W | vawa.co.nz</a:t>
            </a:r>
          </a:p>
        </p:txBody>
      </p:sp>
      <p:sp>
        <p:nvSpPr>
          <p:cNvPr id="3" name="TextBox 2">
            <a:extLst>
              <a:ext uri="{FF2B5EF4-FFF2-40B4-BE49-F238E27FC236}">
                <a16:creationId xmlns:a16="http://schemas.microsoft.com/office/drawing/2014/main" id="{3948513B-7308-A013-25BB-128841E937EF}"/>
              </a:ext>
            </a:extLst>
          </p:cNvPr>
          <p:cNvSpPr txBox="1"/>
          <p:nvPr/>
        </p:nvSpPr>
        <p:spPr>
          <a:xfrm>
            <a:off x="4875197" y="4069626"/>
            <a:ext cx="5267178" cy="1323439"/>
          </a:xfrm>
          <a:prstGeom prst="rect">
            <a:avLst/>
          </a:prstGeom>
          <a:noFill/>
        </p:spPr>
        <p:txBody>
          <a:bodyPr wrap="square" rtlCol="0">
            <a:spAutoFit/>
          </a:bodyPr>
          <a:lstStyle/>
          <a:p>
            <a:r>
              <a:rPr lang="en-NZ" sz="1600" dirty="0">
                <a:latin typeface="+mj-lt"/>
                <a:ea typeface="+mj-ea"/>
                <a:cs typeface="+mj-cs"/>
              </a:rPr>
              <a:t>Question: does the Act help or hinder our animals?</a:t>
            </a:r>
          </a:p>
          <a:p>
            <a:r>
              <a:rPr lang="en-NZ" sz="1600" dirty="0">
                <a:latin typeface="+mj-lt"/>
                <a:ea typeface="+mj-ea"/>
                <a:cs typeface="+mj-cs"/>
              </a:rPr>
              <a:t>Answer: if compliance was enforced (and Codes didn’t undermine), it’d be super great. As it is, it’s OK – but we have wicked problems to deal with (e.g. cows on mud and shadeless farms). </a:t>
            </a:r>
          </a:p>
        </p:txBody>
      </p:sp>
      <p:sp>
        <p:nvSpPr>
          <p:cNvPr id="4" name="TextBox 3">
            <a:extLst>
              <a:ext uri="{FF2B5EF4-FFF2-40B4-BE49-F238E27FC236}">
                <a16:creationId xmlns:a16="http://schemas.microsoft.com/office/drawing/2014/main" id="{853F5704-B95B-53A7-B3C5-28A6042C3C20}"/>
              </a:ext>
            </a:extLst>
          </p:cNvPr>
          <p:cNvSpPr txBox="1"/>
          <p:nvPr/>
        </p:nvSpPr>
        <p:spPr>
          <a:xfrm>
            <a:off x="1727993" y="536179"/>
            <a:ext cx="10237046" cy="615553"/>
          </a:xfrm>
          <a:prstGeom prst="rect">
            <a:avLst/>
          </a:prstGeom>
          <a:noFill/>
        </p:spPr>
        <p:txBody>
          <a:bodyPr wrap="square" rtlCol="0">
            <a:spAutoFit/>
          </a:bodyPr>
          <a:lstStyle/>
          <a:p>
            <a:r>
              <a:rPr lang="en-NZ" sz="3400" dirty="0">
                <a:solidFill>
                  <a:schemeClr val="accent3">
                    <a:lumMod val="60000"/>
                    <a:lumOff val="40000"/>
                  </a:schemeClr>
                </a:solidFill>
                <a:latin typeface="+mj-lt"/>
                <a:ea typeface="+mj-ea"/>
                <a:cs typeface="+mj-cs"/>
              </a:rPr>
              <a:t>The connectedness of welfare</a:t>
            </a:r>
          </a:p>
        </p:txBody>
      </p:sp>
    </p:spTree>
    <p:extLst>
      <p:ext uri="{BB962C8B-B14F-4D97-AF65-F5344CB8AC3E}">
        <p14:creationId xmlns:p14="http://schemas.microsoft.com/office/powerpoint/2010/main" val="2455916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320DA7A-F01E-F438-8C5F-C9D452BC949E}"/>
              </a:ext>
            </a:extLst>
          </p:cNvPr>
          <p:cNvGrpSpPr/>
          <p:nvPr/>
        </p:nvGrpSpPr>
        <p:grpSpPr>
          <a:xfrm>
            <a:off x="4320207" y="1151732"/>
            <a:ext cx="6497359" cy="2609745"/>
            <a:chOff x="1039734" y="1292851"/>
            <a:chExt cx="9537904" cy="3576714"/>
          </a:xfrm>
        </p:grpSpPr>
        <p:pic>
          <p:nvPicPr>
            <p:cNvPr id="3" name="Picture 2" descr="A picture containing sky, outdoor, field, nature&#10;&#10;Description automatically generated">
              <a:extLst>
                <a:ext uri="{FF2B5EF4-FFF2-40B4-BE49-F238E27FC236}">
                  <a16:creationId xmlns:a16="http://schemas.microsoft.com/office/drawing/2014/main" id="{13FF37F6-ACF3-C974-8432-B3C61A82D6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734" y="1292851"/>
              <a:ext cx="4768952" cy="3576714"/>
            </a:xfrm>
            <a:prstGeom prst="rect">
              <a:avLst/>
            </a:prstGeom>
          </p:spPr>
        </p:pic>
        <p:pic>
          <p:nvPicPr>
            <p:cNvPr id="4" name="Picture 3" descr="A picture containing sky, outdoor, field, nature&#10;&#10;Description automatically generated">
              <a:extLst>
                <a:ext uri="{FF2B5EF4-FFF2-40B4-BE49-F238E27FC236}">
                  <a16:creationId xmlns:a16="http://schemas.microsoft.com/office/drawing/2014/main" id="{98082F93-0593-F4C6-3C70-6E6B4DED66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8686" y="1292851"/>
              <a:ext cx="4768952" cy="3576714"/>
            </a:xfrm>
            <a:prstGeom prst="rect">
              <a:avLst/>
            </a:prstGeom>
          </p:spPr>
        </p:pic>
      </p:grpSp>
      <p:pic>
        <p:nvPicPr>
          <p:cNvPr id="5" name="Picture 4" descr="A high angle view of a road&#10;&#10;Description automatically generated with low confidence">
            <a:extLst>
              <a:ext uri="{FF2B5EF4-FFF2-40B4-BE49-F238E27FC236}">
                <a16:creationId xmlns:a16="http://schemas.microsoft.com/office/drawing/2014/main" id="{EDD071E3-1710-DD97-BD94-49B80C8E86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20207" y="3399124"/>
            <a:ext cx="3248680" cy="2181804"/>
          </a:xfrm>
          <a:prstGeom prst="rect">
            <a:avLst/>
          </a:prstGeom>
        </p:spPr>
      </p:pic>
      <p:pic>
        <p:nvPicPr>
          <p:cNvPr id="7" name="Picture 6" descr="A picture containing mountain, sky, nature, outdoor&#10;&#10;Description automatically generated">
            <a:extLst>
              <a:ext uri="{FF2B5EF4-FFF2-40B4-BE49-F238E27FC236}">
                <a16:creationId xmlns:a16="http://schemas.microsoft.com/office/drawing/2014/main" id="{8F02FEA2-B2D9-CDFE-DFDA-F4BB3A5E78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44063" y="3399124"/>
            <a:ext cx="3273504" cy="2181804"/>
          </a:xfrm>
          <a:prstGeom prst="rect">
            <a:avLst/>
          </a:prstGeom>
        </p:spPr>
      </p:pic>
      <p:sp>
        <p:nvSpPr>
          <p:cNvPr id="8" name="Rectangle 7">
            <a:extLst>
              <a:ext uri="{FF2B5EF4-FFF2-40B4-BE49-F238E27FC236}">
                <a16:creationId xmlns:a16="http://schemas.microsoft.com/office/drawing/2014/main" id="{C566CB4F-F23D-AE2F-B63F-1077C9D950BB}"/>
              </a:ext>
            </a:extLst>
          </p:cNvPr>
          <p:cNvSpPr/>
          <p:nvPr/>
        </p:nvSpPr>
        <p:spPr>
          <a:xfrm rot="20226906">
            <a:off x="2997722" y="2233156"/>
            <a:ext cx="8688663" cy="185675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Z" dirty="0"/>
              <a:t>NOT YOUR FARM? NOT YOUR PROBLEM? </a:t>
            </a:r>
          </a:p>
          <a:p>
            <a:pPr algn="ctr"/>
            <a:r>
              <a:rPr lang="en-NZ" dirty="0"/>
              <a:t>THIS IS PART OF </a:t>
            </a:r>
            <a:r>
              <a:rPr lang="en-NZ" dirty="0">
                <a:solidFill>
                  <a:schemeClr val="tx1"/>
                </a:solidFill>
              </a:rPr>
              <a:t>YOUR</a:t>
            </a:r>
            <a:r>
              <a:rPr lang="en-NZ" dirty="0"/>
              <a:t> IINDUSTRY. </a:t>
            </a:r>
          </a:p>
          <a:p>
            <a:pPr algn="ctr"/>
            <a:r>
              <a:rPr lang="en-NZ" dirty="0"/>
              <a:t>THIS AFFECTS NEW ZEALAND’S REPUTATION.</a:t>
            </a:r>
          </a:p>
          <a:p>
            <a:pPr algn="ctr"/>
            <a:r>
              <a:rPr lang="en-NZ" dirty="0"/>
              <a:t>THIS IS YOUR MOKO’S FUTURES BEING TRADED.</a:t>
            </a:r>
          </a:p>
        </p:txBody>
      </p:sp>
      <p:pic>
        <p:nvPicPr>
          <p:cNvPr id="9" name="Picture 8">
            <a:extLst>
              <a:ext uri="{FF2B5EF4-FFF2-40B4-BE49-F238E27FC236}">
                <a16:creationId xmlns:a16="http://schemas.microsoft.com/office/drawing/2014/main" id="{19F59683-0E91-0EB0-5271-150BA0A34B8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924076" y="1404265"/>
            <a:ext cx="3339269" cy="3989717"/>
          </a:xfrm>
          <a:prstGeom prst="rect">
            <a:avLst/>
          </a:prstGeom>
          <a:noFill/>
          <a:ln>
            <a:noFill/>
          </a:ln>
        </p:spPr>
      </p:pic>
      <p:sp>
        <p:nvSpPr>
          <p:cNvPr id="10" name="TextBox 9">
            <a:extLst>
              <a:ext uri="{FF2B5EF4-FFF2-40B4-BE49-F238E27FC236}">
                <a16:creationId xmlns:a16="http://schemas.microsoft.com/office/drawing/2014/main" id="{0D56D7BD-FDB1-DBB2-1EAC-678FBDEBAD35}"/>
              </a:ext>
            </a:extLst>
          </p:cNvPr>
          <p:cNvSpPr txBox="1"/>
          <p:nvPr/>
        </p:nvSpPr>
        <p:spPr>
          <a:xfrm>
            <a:off x="9153940" y="6258559"/>
            <a:ext cx="2935366" cy="507831"/>
          </a:xfrm>
          <a:prstGeom prst="rect">
            <a:avLst/>
          </a:prstGeom>
          <a:noFill/>
        </p:spPr>
        <p:txBody>
          <a:bodyPr wrap="square" rtlCol="0">
            <a:spAutoFit/>
          </a:bodyPr>
          <a:lstStyle/>
          <a:p>
            <a:pPr algn="r"/>
            <a:r>
              <a:rPr lang="en-NZ" sz="900" dirty="0">
                <a:solidFill>
                  <a:schemeClr val="accent4">
                    <a:lumMod val="40000"/>
                    <a:lumOff val="60000"/>
                  </a:schemeClr>
                </a:solidFill>
              </a:rPr>
              <a:t>Dr. B Helen Beattie, Managing Director </a:t>
            </a:r>
          </a:p>
          <a:p>
            <a:pPr algn="r"/>
            <a:r>
              <a:rPr lang="en-NZ" sz="900" dirty="0">
                <a:solidFill>
                  <a:schemeClr val="accent4">
                    <a:lumMod val="40000"/>
                    <a:lumOff val="60000"/>
                  </a:schemeClr>
                </a:solidFill>
              </a:rPr>
              <a:t>Veterinarians for Animal Welfare Aotearoa</a:t>
            </a:r>
          </a:p>
          <a:p>
            <a:pPr algn="r"/>
            <a:r>
              <a:rPr lang="en-NZ" sz="900" dirty="0">
                <a:solidFill>
                  <a:schemeClr val="accent4">
                    <a:lumMod val="40000"/>
                    <a:lumOff val="60000"/>
                  </a:schemeClr>
                </a:solidFill>
              </a:rPr>
              <a:t>M | 021 1226796  E | info@vawa.co.nz  W | vawa.co.nz</a:t>
            </a:r>
          </a:p>
        </p:txBody>
      </p:sp>
      <p:sp>
        <p:nvSpPr>
          <p:cNvPr id="6" name="TextBox 5">
            <a:extLst>
              <a:ext uri="{FF2B5EF4-FFF2-40B4-BE49-F238E27FC236}">
                <a16:creationId xmlns:a16="http://schemas.microsoft.com/office/drawing/2014/main" id="{82CDD14E-11FB-D4CB-ACC7-5002A4D47E7E}"/>
              </a:ext>
            </a:extLst>
          </p:cNvPr>
          <p:cNvSpPr txBox="1"/>
          <p:nvPr/>
        </p:nvSpPr>
        <p:spPr>
          <a:xfrm>
            <a:off x="1727993" y="536179"/>
            <a:ext cx="10237046" cy="615553"/>
          </a:xfrm>
          <a:prstGeom prst="rect">
            <a:avLst/>
          </a:prstGeom>
          <a:noFill/>
        </p:spPr>
        <p:txBody>
          <a:bodyPr wrap="square" rtlCol="0">
            <a:spAutoFit/>
          </a:bodyPr>
          <a:lstStyle/>
          <a:p>
            <a:r>
              <a:rPr lang="en-NZ" sz="3400" dirty="0">
                <a:solidFill>
                  <a:schemeClr val="accent3">
                    <a:lumMod val="60000"/>
                    <a:lumOff val="40000"/>
                  </a:schemeClr>
                </a:solidFill>
                <a:latin typeface="+mj-lt"/>
                <a:ea typeface="+mj-ea"/>
                <a:cs typeface="+mj-cs"/>
              </a:rPr>
              <a:t>The connectedness of welfare</a:t>
            </a:r>
          </a:p>
        </p:txBody>
      </p:sp>
    </p:spTree>
    <p:extLst>
      <p:ext uri="{BB962C8B-B14F-4D97-AF65-F5344CB8AC3E}">
        <p14:creationId xmlns:p14="http://schemas.microsoft.com/office/powerpoint/2010/main" val="986012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6A0372A-755D-19F1-EDCA-A472291CCD96}"/>
              </a:ext>
            </a:extLst>
          </p:cNvPr>
          <p:cNvSpPr txBox="1"/>
          <p:nvPr/>
        </p:nvSpPr>
        <p:spPr>
          <a:xfrm>
            <a:off x="5073137" y="1774686"/>
            <a:ext cx="2124718" cy="923330"/>
          </a:xfrm>
          <a:prstGeom prst="rect">
            <a:avLst/>
          </a:prstGeom>
          <a:noFill/>
        </p:spPr>
        <p:txBody>
          <a:bodyPr wrap="square" rtlCol="0">
            <a:spAutoFit/>
          </a:bodyPr>
          <a:lstStyle/>
          <a:p>
            <a:r>
              <a:rPr lang="en-NZ" sz="5400" dirty="0">
                <a:solidFill>
                  <a:srgbClr val="FF0000"/>
                </a:solidFill>
                <a:latin typeface="Gill Sans Nova Light" panose="020B0302020104020203" pitchFamily="34" charset="0"/>
              </a:rPr>
              <a:t>Banks</a:t>
            </a:r>
            <a:endParaRPr lang="en-NZ" sz="4400" dirty="0">
              <a:solidFill>
                <a:srgbClr val="FF0000"/>
              </a:solidFill>
              <a:latin typeface="Gill Sans Nova Light" panose="020B0302020104020203" pitchFamily="34" charset="0"/>
            </a:endParaRPr>
          </a:p>
        </p:txBody>
      </p:sp>
      <p:sp>
        <p:nvSpPr>
          <p:cNvPr id="4" name="TextBox 3">
            <a:extLst>
              <a:ext uri="{FF2B5EF4-FFF2-40B4-BE49-F238E27FC236}">
                <a16:creationId xmlns:a16="http://schemas.microsoft.com/office/drawing/2014/main" id="{9AE1BAC5-A306-6553-7E1B-D0A662EB8346}"/>
              </a:ext>
            </a:extLst>
          </p:cNvPr>
          <p:cNvSpPr txBox="1"/>
          <p:nvPr/>
        </p:nvSpPr>
        <p:spPr>
          <a:xfrm rot="465564">
            <a:off x="6948842" y="1605916"/>
            <a:ext cx="2806053" cy="1077218"/>
          </a:xfrm>
          <a:prstGeom prst="rect">
            <a:avLst/>
          </a:prstGeom>
          <a:noFill/>
        </p:spPr>
        <p:txBody>
          <a:bodyPr wrap="square" rtlCol="0">
            <a:spAutoFit/>
          </a:bodyPr>
          <a:lstStyle/>
          <a:p>
            <a:r>
              <a:rPr lang="en-NZ" sz="3200" dirty="0">
                <a:solidFill>
                  <a:schemeClr val="accent5">
                    <a:lumMod val="60000"/>
                    <a:lumOff val="40000"/>
                  </a:schemeClr>
                </a:solidFill>
                <a:latin typeface="Gill Sans Nova Light" panose="020B0302020104020203" pitchFamily="34" charset="0"/>
              </a:rPr>
              <a:t>Farming/sector organisations </a:t>
            </a:r>
          </a:p>
        </p:txBody>
      </p:sp>
      <p:sp>
        <p:nvSpPr>
          <p:cNvPr id="5" name="TextBox 4">
            <a:extLst>
              <a:ext uri="{FF2B5EF4-FFF2-40B4-BE49-F238E27FC236}">
                <a16:creationId xmlns:a16="http://schemas.microsoft.com/office/drawing/2014/main" id="{E1E3E675-D86A-AF9B-69F4-60C8926B26E7}"/>
              </a:ext>
            </a:extLst>
          </p:cNvPr>
          <p:cNvSpPr txBox="1"/>
          <p:nvPr/>
        </p:nvSpPr>
        <p:spPr>
          <a:xfrm rot="1018028">
            <a:off x="7146481" y="3245737"/>
            <a:ext cx="2528092" cy="1200329"/>
          </a:xfrm>
          <a:prstGeom prst="rect">
            <a:avLst/>
          </a:prstGeom>
          <a:noFill/>
        </p:spPr>
        <p:txBody>
          <a:bodyPr wrap="square" rtlCol="0">
            <a:spAutoFit/>
          </a:bodyPr>
          <a:lstStyle/>
          <a:p>
            <a:pPr algn="r"/>
            <a:r>
              <a:rPr lang="en-NZ" sz="3600" dirty="0">
                <a:solidFill>
                  <a:schemeClr val="accent4">
                    <a:lumMod val="75000"/>
                  </a:schemeClr>
                </a:solidFill>
                <a:latin typeface="Gill Sans Nova Light" panose="020B0302020104020203" pitchFamily="34" charset="0"/>
              </a:rPr>
              <a:t>Seed merchants </a:t>
            </a:r>
          </a:p>
        </p:txBody>
      </p:sp>
      <p:sp>
        <p:nvSpPr>
          <p:cNvPr id="6" name="TextBox 5">
            <a:extLst>
              <a:ext uri="{FF2B5EF4-FFF2-40B4-BE49-F238E27FC236}">
                <a16:creationId xmlns:a16="http://schemas.microsoft.com/office/drawing/2014/main" id="{3AF2D557-46BA-AC5C-C9A5-B6AD52B5B721}"/>
              </a:ext>
            </a:extLst>
          </p:cNvPr>
          <p:cNvSpPr txBox="1"/>
          <p:nvPr/>
        </p:nvSpPr>
        <p:spPr>
          <a:xfrm rot="21042495">
            <a:off x="6953699" y="2382114"/>
            <a:ext cx="2796342" cy="923330"/>
          </a:xfrm>
          <a:prstGeom prst="rect">
            <a:avLst/>
          </a:prstGeom>
          <a:noFill/>
        </p:spPr>
        <p:txBody>
          <a:bodyPr wrap="square" rtlCol="0">
            <a:spAutoFit/>
          </a:bodyPr>
          <a:lstStyle/>
          <a:p>
            <a:r>
              <a:rPr lang="en-NZ" sz="5400" dirty="0">
                <a:solidFill>
                  <a:schemeClr val="bg1"/>
                </a:solidFill>
                <a:latin typeface="Gill Sans Nova Light" panose="020B0302020104020203" pitchFamily="34" charset="0"/>
              </a:rPr>
              <a:t>Drivers</a:t>
            </a:r>
            <a:endParaRPr lang="en-NZ" sz="4400" dirty="0">
              <a:solidFill>
                <a:schemeClr val="bg1"/>
              </a:solidFill>
              <a:latin typeface="Gill Sans Nova Light" panose="020B0302020104020203" pitchFamily="34" charset="0"/>
            </a:endParaRPr>
          </a:p>
        </p:txBody>
      </p:sp>
      <p:sp>
        <p:nvSpPr>
          <p:cNvPr id="8" name="TextBox 7">
            <a:extLst>
              <a:ext uri="{FF2B5EF4-FFF2-40B4-BE49-F238E27FC236}">
                <a16:creationId xmlns:a16="http://schemas.microsoft.com/office/drawing/2014/main" id="{F3876075-4C3C-3EE8-F4E8-861C70DE7E28}"/>
              </a:ext>
            </a:extLst>
          </p:cNvPr>
          <p:cNvSpPr txBox="1"/>
          <p:nvPr/>
        </p:nvSpPr>
        <p:spPr>
          <a:xfrm>
            <a:off x="6605360" y="1032358"/>
            <a:ext cx="3397180" cy="584775"/>
          </a:xfrm>
          <a:prstGeom prst="rect">
            <a:avLst/>
          </a:prstGeom>
          <a:noFill/>
        </p:spPr>
        <p:txBody>
          <a:bodyPr wrap="square" rtlCol="0">
            <a:spAutoFit/>
          </a:bodyPr>
          <a:lstStyle/>
          <a:p>
            <a:r>
              <a:rPr lang="en-NZ" sz="3200" dirty="0">
                <a:solidFill>
                  <a:schemeClr val="accent4">
                    <a:lumMod val="75000"/>
                  </a:schemeClr>
                </a:solidFill>
                <a:latin typeface="Gill Sans Nova Light" panose="020B0302020104020203" pitchFamily="34" charset="0"/>
              </a:rPr>
              <a:t>Consultants</a:t>
            </a:r>
            <a:endParaRPr lang="en-NZ" sz="4400" dirty="0">
              <a:solidFill>
                <a:schemeClr val="accent4">
                  <a:lumMod val="75000"/>
                </a:schemeClr>
              </a:solidFill>
              <a:latin typeface="Gill Sans Nova Light" panose="020B0302020104020203" pitchFamily="34" charset="0"/>
            </a:endParaRPr>
          </a:p>
        </p:txBody>
      </p:sp>
      <p:sp>
        <p:nvSpPr>
          <p:cNvPr id="10" name="TextBox 9">
            <a:extLst>
              <a:ext uri="{FF2B5EF4-FFF2-40B4-BE49-F238E27FC236}">
                <a16:creationId xmlns:a16="http://schemas.microsoft.com/office/drawing/2014/main" id="{B70684F1-179A-0257-61A0-4544647A8292}"/>
              </a:ext>
            </a:extLst>
          </p:cNvPr>
          <p:cNvSpPr txBox="1"/>
          <p:nvPr/>
        </p:nvSpPr>
        <p:spPr>
          <a:xfrm rot="20702628">
            <a:off x="2825776" y="1865110"/>
            <a:ext cx="2046942" cy="954107"/>
          </a:xfrm>
          <a:prstGeom prst="rect">
            <a:avLst/>
          </a:prstGeom>
          <a:noFill/>
        </p:spPr>
        <p:txBody>
          <a:bodyPr wrap="square">
            <a:spAutoFit/>
          </a:bodyPr>
          <a:lstStyle/>
          <a:p>
            <a:r>
              <a:rPr lang="en-NZ" sz="2800" dirty="0">
                <a:solidFill>
                  <a:schemeClr val="tx2">
                    <a:lumMod val="40000"/>
                    <a:lumOff val="60000"/>
                  </a:schemeClr>
                </a:solidFill>
                <a:latin typeface="Gill Sans Nova Light" panose="020B0302020104020203" pitchFamily="34" charset="0"/>
              </a:rPr>
              <a:t>Territorial Authorities </a:t>
            </a:r>
            <a:endParaRPr lang="en-NZ" sz="2800" dirty="0">
              <a:solidFill>
                <a:schemeClr val="tx2">
                  <a:lumMod val="40000"/>
                  <a:lumOff val="60000"/>
                </a:schemeClr>
              </a:solidFill>
              <a:effectLst/>
              <a:latin typeface="Gill Sans Nova Light" panose="020B0302020104020203"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F93032A3-4DD5-C719-944E-5FC770882CA6}"/>
              </a:ext>
            </a:extLst>
          </p:cNvPr>
          <p:cNvSpPr txBox="1"/>
          <p:nvPr/>
        </p:nvSpPr>
        <p:spPr>
          <a:xfrm rot="20759286">
            <a:off x="8732358" y="2176945"/>
            <a:ext cx="3354115" cy="1323439"/>
          </a:xfrm>
          <a:prstGeom prst="rect">
            <a:avLst/>
          </a:prstGeom>
          <a:noFill/>
        </p:spPr>
        <p:txBody>
          <a:bodyPr wrap="square">
            <a:spAutoFit/>
          </a:bodyPr>
          <a:lstStyle/>
          <a:p>
            <a:pPr algn="ctr"/>
            <a:r>
              <a:rPr lang="en-NZ" sz="4000" dirty="0">
                <a:solidFill>
                  <a:schemeClr val="accent4">
                    <a:lumMod val="75000"/>
                  </a:schemeClr>
                </a:solidFill>
                <a:effectLst/>
                <a:latin typeface="Gill Sans Nova Light" panose="020B0302020104020203" pitchFamily="34" charset="0"/>
                <a:ea typeface="Calibri" panose="020F0502020204030204" pitchFamily="34" charset="0"/>
                <a:cs typeface="Times New Roman" panose="02020603050405020304" pitchFamily="18" charset="0"/>
              </a:rPr>
              <a:t>Fertiliser companies</a:t>
            </a:r>
            <a:r>
              <a:rPr lang="en-NZ" sz="1600" dirty="0">
                <a:solidFill>
                  <a:schemeClr val="accent4">
                    <a:lumMod val="75000"/>
                  </a:schemeClr>
                </a:solidFill>
                <a:effectLst/>
                <a:latin typeface="Gill Sans Nova Light" panose="020B0302020104020203" pitchFamily="34" charset="0"/>
                <a:ea typeface="Calibri" panose="020F0502020204030204" pitchFamily="34" charset="0"/>
                <a:cs typeface="Times New Roman" panose="02020603050405020304" pitchFamily="18" charset="0"/>
              </a:rPr>
              <a:t> </a:t>
            </a:r>
          </a:p>
        </p:txBody>
      </p:sp>
      <p:sp>
        <p:nvSpPr>
          <p:cNvPr id="12" name="TextBox 11">
            <a:extLst>
              <a:ext uri="{FF2B5EF4-FFF2-40B4-BE49-F238E27FC236}">
                <a16:creationId xmlns:a16="http://schemas.microsoft.com/office/drawing/2014/main" id="{6D0BABF2-98EA-C09D-46D0-2CF0173E50DD}"/>
              </a:ext>
            </a:extLst>
          </p:cNvPr>
          <p:cNvSpPr txBox="1"/>
          <p:nvPr/>
        </p:nvSpPr>
        <p:spPr>
          <a:xfrm>
            <a:off x="4961165" y="4212384"/>
            <a:ext cx="3614780" cy="769441"/>
          </a:xfrm>
          <a:prstGeom prst="rect">
            <a:avLst/>
          </a:prstGeom>
          <a:noFill/>
        </p:spPr>
        <p:txBody>
          <a:bodyPr wrap="square">
            <a:spAutoFit/>
          </a:bodyPr>
          <a:lstStyle/>
          <a:p>
            <a:r>
              <a:rPr lang="en-NZ" sz="4400" dirty="0">
                <a:solidFill>
                  <a:schemeClr val="accent2">
                    <a:lumMod val="50000"/>
                  </a:schemeClr>
                </a:solidFill>
                <a:latin typeface="Gill Sans Nova Light" panose="020B0302020104020203" pitchFamily="34" charset="0"/>
                <a:ea typeface="Calibri" panose="020F0502020204030204" pitchFamily="34" charset="0"/>
                <a:cs typeface="Times New Roman" panose="02020603050405020304" pitchFamily="18" charset="0"/>
              </a:rPr>
              <a:t>Processors</a:t>
            </a:r>
            <a:endParaRPr lang="en-NZ" sz="4400" dirty="0">
              <a:solidFill>
                <a:schemeClr val="accent2">
                  <a:lumMod val="50000"/>
                </a:schemeClr>
              </a:solidFill>
              <a:latin typeface="Gill Sans Nova Light" panose="020B0302020104020203" pitchFamily="34" charset="0"/>
            </a:endParaRPr>
          </a:p>
        </p:txBody>
      </p:sp>
      <p:sp>
        <p:nvSpPr>
          <p:cNvPr id="13" name="TextBox 12">
            <a:extLst>
              <a:ext uri="{FF2B5EF4-FFF2-40B4-BE49-F238E27FC236}">
                <a16:creationId xmlns:a16="http://schemas.microsoft.com/office/drawing/2014/main" id="{63F9954F-D8BA-0D59-95BA-BFEBBD478137}"/>
              </a:ext>
            </a:extLst>
          </p:cNvPr>
          <p:cNvSpPr txBox="1"/>
          <p:nvPr/>
        </p:nvSpPr>
        <p:spPr>
          <a:xfrm rot="859126">
            <a:off x="4270641" y="2866907"/>
            <a:ext cx="3920834" cy="769441"/>
          </a:xfrm>
          <a:prstGeom prst="rect">
            <a:avLst/>
          </a:prstGeom>
          <a:noFill/>
        </p:spPr>
        <p:txBody>
          <a:bodyPr wrap="square">
            <a:spAutoFit/>
          </a:bodyPr>
          <a:lstStyle/>
          <a:p>
            <a:r>
              <a:rPr lang="en-NZ" sz="4400" dirty="0">
                <a:solidFill>
                  <a:schemeClr val="accent4">
                    <a:lumMod val="75000"/>
                  </a:schemeClr>
                </a:solidFill>
                <a:latin typeface="Gill Sans Nova Light" panose="020B0302020104020203" pitchFamily="34" charset="0"/>
                <a:ea typeface="Calibri" panose="020F0502020204030204" pitchFamily="34" charset="0"/>
                <a:cs typeface="Times New Roman" panose="02020603050405020304" pitchFamily="18" charset="0"/>
              </a:rPr>
              <a:t>Veterinarians</a:t>
            </a:r>
            <a:endParaRPr lang="en-NZ" sz="4400" dirty="0">
              <a:solidFill>
                <a:schemeClr val="accent4">
                  <a:lumMod val="75000"/>
                </a:schemeClr>
              </a:solidFill>
              <a:latin typeface="Gill Sans Nova Light" panose="020B0302020104020203" pitchFamily="34" charset="0"/>
            </a:endParaRPr>
          </a:p>
        </p:txBody>
      </p:sp>
      <p:sp>
        <p:nvSpPr>
          <p:cNvPr id="14" name="TextBox 13">
            <a:extLst>
              <a:ext uri="{FF2B5EF4-FFF2-40B4-BE49-F238E27FC236}">
                <a16:creationId xmlns:a16="http://schemas.microsoft.com/office/drawing/2014/main" id="{3D33A426-3BFB-A55A-B263-C37BF94545A8}"/>
              </a:ext>
            </a:extLst>
          </p:cNvPr>
          <p:cNvSpPr txBox="1"/>
          <p:nvPr/>
        </p:nvSpPr>
        <p:spPr>
          <a:xfrm rot="730963">
            <a:off x="3479026" y="457048"/>
            <a:ext cx="3614780" cy="769441"/>
          </a:xfrm>
          <a:prstGeom prst="rect">
            <a:avLst/>
          </a:prstGeom>
          <a:noFill/>
        </p:spPr>
        <p:txBody>
          <a:bodyPr wrap="square">
            <a:spAutoFit/>
          </a:bodyPr>
          <a:lstStyle/>
          <a:p>
            <a:r>
              <a:rPr lang="en-NZ" sz="4400" dirty="0">
                <a:solidFill>
                  <a:schemeClr val="tx2">
                    <a:lumMod val="40000"/>
                    <a:lumOff val="60000"/>
                  </a:schemeClr>
                </a:solidFill>
                <a:latin typeface="Gill Sans Nova Light" panose="020B0302020104020203" pitchFamily="34" charset="0"/>
                <a:ea typeface="Calibri" panose="020F0502020204030204" pitchFamily="34" charset="0"/>
                <a:cs typeface="Times New Roman" panose="02020603050405020304" pitchFamily="18" charset="0"/>
              </a:rPr>
              <a:t>Regulators</a:t>
            </a:r>
            <a:endParaRPr lang="en-NZ" sz="4400" dirty="0">
              <a:solidFill>
                <a:schemeClr val="tx2">
                  <a:lumMod val="40000"/>
                  <a:lumOff val="60000"/>
                </a:schemeClr>
              </a:solidFill>
              <a:latin typeface="Gill Sans Nova Light" panose="020B0302020104020203" pitchFamily="34" charset="0"/>
            </a:endParaRPr>
          </a:p>
        </p:txBody>
      </p:sp>
      <p:sp>
        <p:nvSpPr>
          <p:cNvPr id="15" name="TextBox 14">
            <a:extLst>
              <a:ext uri="{FF2B5EF4-FFF2-40B4-BE49-F238E27FC236}">
                <a16:creationId xmlns:a16="http://schemas.microsoft.com/office/drawing/2014/main" id="{139DEB87-7FF9-61A1-39BA-FE0B278B2199}"/>
              </a:ext>
            </a:extLst>
          </p:cNvPr>
          <p:cNvSpPr txBox="1"/>
          <p:nvPr/>
        </p:nvSpPr>
        <p:spPr>
          <a:xfrm>
            <a:off x="2189460" y="1043632"/>
            <a:ext cx="4810236" cy="923330"/>
          </a:xfrm>
          <a:prstGeom prst="rect">
            <a:avLst/>
          </a:prstGeom>
          <a:noFill/>
        </p:spPr>
        <p:txBody>
          <a:bodyPr wrap="square">
            <a:spAutoFit/>
          </a:bodyPr>
          <a:lstStyle/>
          <a:p>
            <a:r>
              <a:rPr lang="en-NZ" sz="5400" dirty="0">
                <a:solidFill>
                  <a:schemeClr val="tx2">
                    <a:lumMod val="40000"/>
                    <a:lumOff val="60000"/>
                  </a:schemeClr>
                </a:solidFill>
                <a:latin typeface="Gill Sans Nova Light" panose="020B0302020104020203" pitchFamily="34" charset="0"/>
                <a:cs typeface="Times New Roman" panose="02020603050405020304" pitchFamily="18" charset="0"/>
              </a:rPr>
              <a:t>Government</a:t>
            </a:r>
            <a:endParaRPr lang="en-NZ" sz="5400" dirty="0">
              <a:solidFill>
                <a:schemeClr val="tx2">
                  <a:lumMod val="40000"/>
                  <a:lumOff val="60000"/>
                </a:schemeClr>
              </a:solidFill>
              <a:latin typeface="Gill Sans Nova Light" panose="020B0302020104020203" pitchFamily="34" charset="0"/>
            </a:endParaRPr>
          </a:p>
        </p:txBody>
      </p:sp>
      <p:sp>
        <p:nvSpPr>
          <p:cNvPr id="16" name="TextBox 15">
            <a:extLst>
              <a:ext uri="{FF2B5EF4-FFF2-40B4-BE49-F238E27FC236}">
                <a16:creationId xmlns:a16="http://schemas.microsoft.com/office/drawing/2014/main" id="{DED0A1DE-2F30-72AF-B8C6-0232994EFD62}"/>
              </a:ext>
            </a:extLst>
          </p:cNvPr>
          <p:cNvSpPr txBox="1"/>
          <p:nvPr/>
        </p:nvSpPr>
        <p:spPr>
          <a:xfrm>
            <a:off x="4012157" y="3380124"/>
            <a:ext cx="2360213" cy="830997"/>
          </a:xfrm>
          <a:prstGeom prst="rect">
            <a:avLst/>
          </a:prstGeom>
          <a:noFill/>
        </p:spPr>
        <p:txBody>
          <a:bodyPr wrap="square">
            <a:spAutoFit/>
          </a:bodyPr>
          <a:lstStyle/>
          <a:p>
            <a:r>
              <a:rPr lang="en-NZ" sz="4800" dirty="0">
                <a:solidFill>
                  <a:schemeClr val="bg1">
                    <a:lumMod val="50000"/>
                  </a:schemeClr>
                </a:solidFill>
                <a:latin typeface="Gill Sans Nova Light" panose="020B0302020104020203" pitchFamily="34" charset="0"/>
                <a:ea typeface="Calibri" panose="020F0502020204030204" pitchFamily="34" charset="0"/>
                <a:cs typeface="Times New Roman" panose="02020603050405020304" pitchFamily="18" charset="0"/>
              </a:rPr>
              <a:t>Society</a:t>
            </a:r>
            <a:endParaRPr lang="en-NZ" sz="4400" dirty="0">
              <a:solidFill>
                <a:schemeClr val="bg1">
                  <a:lumMod val="50000"/>
                </a:schemeClr>
              </a:solidFill>
              <a:latin typeface="Gill Sans Nova Light" panose="020B0302020104020203" pitchFamily="34" charset="0"/>
            </a:endParaRPr>
          </a:p>
        </p:txBody>
      </p:sp>
      <p:sp>
        <p:nvSpPr>
          <p:cNvPr id="17" name="TextBox 16">
            <a:extLst>
              <a:ext uri="{FF2B5EF4-FFF2-40B4-BE49-F238E27FC236}">
                <a16:creationId xmlns:a16="http://schemas.microsoft.com/office/drawing/2014/main" id="{50E94C9F-A7CB-8EA3-E911-6D1CA7E553A2}"/>
              </a:ext>
            </a:extLst>
          </p:cNvPr>
          <p:cNvSpPr txBox="1"/>
          <p:nvPr/>
        </p:nvSpPr>
        <p:spPr>
          <a:xfrm>
            <a:off x="6163838" y="314176"/>
            <a:ext cx="3524086" cy="646331"/>
          </a:xfrm>
          <a:prstGeom prst="rect">
            <a:avLst/>
          </a:prstGeom>
          <a:noFill/>
        </p:spPr>
        <p:txBody>
          <a:bodyPr wrap="square">
            <a:spAutoFit/>
          </a:bodyPr>
          <a:lstStyle/>
          <a:p>
            <a:r>
              <a:rPr lang="en-NZ" sz="3600" dirty="0">
                <a:solidFill>
                  <a:schemeClr val="bg1">
                    <a:lumMod val="50000"/>
                  </a:schemeClr>
                </a:solidFill>
                <a:latin typeface="Gill Sans Nova Light" panose="020B0302020104020203" pitchFamily="34" charset="0"/>
                <a:ea typeface="Calibri" panose="020F0502020204030204" pitchFamily="34" charset="0"/>
                <a:cs typeface="Times New Roman" panose="02020603050405020304" pitchFamily="18" charset="0"/>
              </a:rPr>
              <a:t>Consumers</a:t>
            </a:r>
            <a:endParaRPr lang="en-NZ" sz="4400" dirty="0">
              <a:solidFill>
                <a:schemeClr val="bg1">
                  <a:lumMod val="50000"/>
                </a:schemeClr>
              </a:solidFill>
              <a:latin typeface="Gill Sans Nova Light" panose="020B0302020104020203" pitchFamily="34" charset="0"/>
            </a:endParaRPr>
          </a:p>
        </p:txBody>
      </p:sp>
      <p:sp>
        <p:nvSpPr>
          <p:cNvPr id="22" name="Rectangle 21">
            <a:extLst>
              <a:ext uri="{FF2B5EF4-FFF2-40B4-BE49-F238E27FC236}">
                <a16:creationId xmlns:a16="http://schemas.microsoft.com/office/drawing/2014/main" id="{A757A774-C1BF-E0A6-6A79-94888AF119B9}"/>
              </a:ext>
            </a:extLst>
          </p:cNvPr>
          <p:cNvSpPr/>
          <p:nvPr/>
        </p:nvSpPr>
        <p:spPr>
          <a:xfrm>
            <a:off x="2847811" y="5252417"/>
            <a:ext cx="7093278" cy="114644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Z" sz="6000" b="1" dirty="0">
                <a:solidFill>
                  <a:schemeClr val="accent1">
                    <a:lumMod val="60000"/>
                    <a:lumOff val="40000"/>
                  </a:schemeClr>
                </a:solidFill>
                <a:latin typeface="Gill Sans Nova Light" panose="020B0302020104020203" pitchFamily="34" charset="0"/>
              </a:rPr>
              <a:t>Supply (&amp; user) chain</a:t>
            </a:r>
          </a:p>
        </p:txBody>
      </p:sp>
      <p:sp>
        <p:nvSpPr>
          <p:cNvPr id="25" name="TextBox 24">
            <a:extLst>
              <a:ext uri="{FF2B5EF4-FFF2-40B4-BE49-F238E27FC236}">
                <a16:creationId xmlns:a16="http://schemas.microsoft.com/office/drawing/2014/main" id="{70ACF7EC-26C8-965F-CBD9-AB54D5900F84}"/>
              </a:ext>
            </a:extLst>
          </p:cNvPr>
          <p:cNvSpPr txBox="1"/>
          <p:nvPr/>
        </p:nvSpPr>
        <p:spPr>
          <a:xfrm rot="20694052">
            <a:off x="5840506" y="3603332"/>
            <a:ext cx="2233720" cy="584775"/>
          </a:xfrm>
          <a:prstGeom prst="rect">
            <a:avLst/>
          </a:prstGeom>
          <a:noFill/>
        </p:spPr>
        <p:txBody>
          <a:bodyPr wrap="square" rtlCol="0">
            <a:spAutoFit/>
          </a:bodyPr>
          <a:lstStyle/>
          <a:p>
            <a:r>
              <a:rPr lang="en-NZ" sz="3200" dirty="0">
                <a:solidFill>
                  <a:schemeClr val="accent2">
                    <a:lumMod val="50000"/>
                  </a:schemeClr>
                </a:solidFill>
                <a:latin typeface="Gill Sans Nova Light" panose="020B0302020104020203" pitchFamily="34" charset="0"/>
              </a:rPr>
              <a:t>Assurance</a:t>
            </a:r>
          </a:p>
        </p:txBody>
      </p:sp>
      <p:sp>
        <p:nvSpPr>
          <p:cNvPr id="3" name="TextBox 2">
            <a:extLst>
              <a:ext uri="{FF2B5EF4-FFF2-40B4-BE49-F238E27FC236}">
                <a16:creationId xmlns:a16="http://schemas.microsoft.com/office/drawing/2014/main" id="{307D9A48-3077-69A6-67B8-11AECD153B57}"/>
              </a:ext>
            </a:extLst>
          </p:cNvPr>
          <p:cNvSpPr txBox="1"/>
          <p:nvPr/>
        </p:nvSpPr>
        <p:spPr>
          <a:xfrm rot="20759286">
            <a:off x="8429151" y="819027"/>
            <a:ext cx="2683174" cy="707886"/>
          </a:xfrm>
          <a:prstGeom prst="rect">
            <a:avLst/>
          </a:prstGeom>
          <a:noFill/>
        </p:spPr>
        <p:txBody>
          <a:bodyPr wrap="square">
            <a:spAutoFit/>
          </a:bodyPr>
          <a:lstStyle/>
          <a:p>
            <a:pPr algn="ctr"/>
            <a:r>
              <a:rPr lang="en-NZ" sz="4000" dirty="0">
                <a:solidFill>
                  <a:schemeClr val="accent4">
                    <a:lumMod val="75000"/>
                  </a:schemeClr>
                </a:solidFill>
                <a:effectLst/>
                <a:latin typeface="Gill Sans Nova Light" panose="020B0302020104020203" pitchFamily="34" charset="0"/>
                <a:ea typeface="Calibri" panose="020F0502020204030204" pitchFamily="34" charset="0"/>
                <a:cs typeface="Times New Roman" panose="02020603050405020304" pitchFamily="18" charset="0"/>
              </a:rPr>
              <a:t>Farmers</a:t>
            </a:r>
            <a:endParaRPr lang="en-NZ" sz="1600" dirty="0">
              <a:solidFill>
                <a:schemeClr val="accent4">
                  <a:lumMod val="75000"/>
                </a:schemeClr>
              </a:solidFill>
              <a:effectLst/>
              <a:latin typeface="Gill Sans Nova Light" panose="020B0302020104020203"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03B7589B-3BA1-7D66-CFC4-B7EB71A85205}"/>
              </a:ext>
            </a:extLst>
          </p:cNvPr>
          <p:cNvSpPr txBox="1"/>
          <p:nvPr/>
        </p:nvSpPr>
        <p:spPr>
          <a:xfrm>
            <a:off x="9153940" y="6258559"/>
            <a:ext cx="2935366" cy="507831"/>
          </a:xfrm>
          <a:prstGeom prst="rect">
            <a:avLst/>
          </a:prstGeom>
          <a:noFill/>
        </p:spPr>
        <p:txBody>
          <a:bodyPr wrap="square" rtlCol="0">
            <a:spAutoFit/>
          </a:bodyPr>
          <a:lstStyle/>
          <a:p>
            <a:pPr algn="r"/>
            <a:r>
              <a:rPr lang="en-NZ" sz="900" dirty="0">
                <a:solidFill>
                  <a:schemeClr val="accent4">
                    <a:lumMod val="40000"/>
                    <a:lumOff val="60000"/>
                  </a:schemeClr>
                </a:solidFill>
              </a:rPr>
              <a:t>Dr. B Helen Beattie, Managing Director </a:t>
            </a:r>
          </a:p>
          <a:p>
            <a:pPr algn="r"/>
            <a:r>
              <a:rPr lang="en-NZ" sz="900" dirty="0">
                <a:solidFill>
                  <a:schemeClr val="accent4">
                    <a:lumMod val="40000"/>
                    <a:lumOff val="60000"/>
                  </a:schemeClr>
                </a:solidFill>
              </a:rPr>
              <a:t>Veterinarians for Animal Welfare Aotearoa</a:t>
            </a:r>
          </a:p>
          <a:p>
            <a:pPr algn="r"/>
            <a:r>
              <a:rPr lang="en-NZ" sz="900" dirty="0">
                <a:solidFill>
                  <a:schemeClr val="accent4">
                    <a:lumMod val="40000"/>
                    <a:lumOff val="60000"/>
                  </a:schemeClr>
                </a:solidFill>
              </a:rPr>
              <a:t>M | 021 1226796  E | info@vawa.co.nz  W | vawa.co.nz</a:t>
            </a:r>
          </a:p>
        </p:txBody>
      </p:sp>
      <p:sp>
        <p:nvSpPr>
          <p:cNvPr id="9" name="Arrow: Right 8">
            <a:extLst>
              <a:ext uri="{FF2B5EF4-FFF2-40B4-BE49-F238E27FC236}">
                <a16:creationId xmlns:a16="http://schemas.microsoft.com/office/drawing/2014/main" id="{5FA57157-94B9-0469-7159-CCE823054C95}"/>
              </a:ext>
            </a:extLst>
          </p:cNvPr>
          <p:cNvSpPr/>
          <p:nvPr/>
        </p:nvSpPr>
        <p:spPr>
          <a:xfrm rot="11635621">
            <a:off x="5905246" y="1477961"/>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2935870339"/>
      </p:ext>
    </p:extLst>
  </p:cSld>
  <p:clrMapOvr>
    <a:masterClrMapping/>
  </p:clrMapOvr>
  <mc:AlternateContent xmlns:mc="http://schemas.openxmlformats.org/markup-compatibility/2006" xmlns:p14="http://schemas.microsoft.com/office/powerpoint/2010/main">
    <mc:Choice Requires="p14">
      <p:transition spd="slow" p14:dur="2000" advTm="49485"/>
    </mc:Choice>
    <mc:Fallback xmlns="">
      <p:transition spd="slow" advTm="4948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80">
                                          <p:stCondLst>
                                            <p:cond delay="0"/>
                                          </p:stCondLst>
                                        </p:cTn>
                                        <p:tgtEl>
                                          <p:spTgt spid="2"/>
                                        </p:tgtEl>
                                      </p:cBhvr>
                                    </p:animEffect>
                                    <p:anim calcmode="lin" valueType="num">
                                      <p:cBhvr>
                                        <p:cTn id="22"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7" dur="26">
                                          <p:stCondLst>
                                            <p:cond delay="650"/>
                                          </p:stCondLst>
                                        </p:cTn>
                                        <p:tgtEl>
                                          <p:spTgt spid="2"/>
                                        </p:tgtEl>
                                      </p:cBhvr>
                                      <p:to x="100000" y="60000"/>
                                    </p:animScale>
                                    <p:animScale>
                                      <p:cBhvr>
                                        <p:cTn id="28" dur="166" decel="50000">
                                          <p:stCondLst>
                                            <p:cond delay="676"/>
                                          </p:stCondLst>
                                        </p:cTn>
                                        <p:tgtEl>
                                          <p:spTgt spid="2"/>
                                        </p:tgtEl>
                                      </p:cBhvr>
                                      <p:to x="100000" y="100000"/>
                                    </p:animScale>
                                    <p:animScale>
                                      <p:cBhvr>
                                        <p:cTn id="29" dur="26">
                                          <p:stCondLst>
                                            <p:cond delay="1312"/>
                                          </p:stCondLst>
                                        </p:cTn>
                                        <p:tgtEl>
                                          <p:spTgt spid="2"/>
                                        </p:tgtEl>
                                      </p:cBhvr>
                                      <p:to x="100000" y="80000"/>
                                    </p:animScale>
                                    <p:animScale>
                                      <p:cBhvr>
                                        <p:cTn id="30" dur="166" decel="50000">
                                          <p:stCondLst>
                                            <p:cond delay="1338"/>
                                          </p:stCondLst>
                                        </p:cTn>
                                        <p:tgtEl>
                                          <p:spTgt spid="2"/>
                                        </p:tgtEl>
                                      </p:cBhvr>
                                      <p:to x="100000" y="100000"/>
                                    </p:animScale>
                                    <p:animScale>
                                      <p:cBhvr>
                                        <p:cTn id="31" dur="26">
                                          <p:stCondLst>
                                            <p:cond delay="1642"/>
                                          </p:stCondLst>
                                        </p:cTn>
                                        <p:tgtEl>
                                          <p:spTgt spid="2"/>
                                        </p:tgtEl>
                                      </p:cBhvr>
                                      <p:to x="100000" y="90000"/>
                                    </p:animScale>
                                    <p:animScale>
                                      <p:cBhvr>
                                        <p:cTn id="32" dur="166" decel="50000">
                                          <p:stCondLst>
                                            <p:cond delay="1668"/>
                                          </p:stCondLst>
                                        </p:cTn>
                                        <p:tgtEl>
                                          <p:spTgt spid="2"/>
                                        </p:tgtEl>
                                      </p:cBhvr>
                                      <p:to x="100000" y="100000"/>
                                    </p:animScale>
                                    <p:animScale>
                                      <p:cBhvr>
                                        <p:cTn id="33" dur="26">
                                          <p:stCondLst>
                                            <p:cond delay="1808"/>
                                          </p:stCondLst>
                                        </p:cTn>
                                        <p:tgtEl>
                                          <p:spTgt spid="2"/>
                                        </p:tgtEl>
                                      </p:cBhvr>
                                      <p:to x="100000" y="95000"/>
                                    </p:animScale>
                                    <p:animScale>
                                      <p:cBhvr>
                                        <p:cTn id="34" dur="166" decel="50000">
                                          <p:stCondLst>
                                            <p:cond delay="1834"/>
                                          </p:stCondLst>
                                        </p:cTn>
                                        <p:tgtEl>
                                          <p:spTgt spid="2"/>
                                        </p:tgtEl>
                                      </p:cBhvr>
                                      <p:to x="100000" y="100000"/>
                                    </p:animScale>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par>
                                <p:cTn id="43" presetID="1" presetClass="entr" presetSubtype="0" fill="hold" grpId="1" nodeType="withEffect">
                                  <p:stCondLst>
                                    <p:cond delay="0"/>
                                  </p:stCondLst>
                                  <p:childTnLst>
                                    <p:set>
                                      <p:cBhvr>
                                        <p:cTn id="44" dur="1" fill="hold">
                                          <p:stCondLst>
                                            <p:cond delay="0"/>
                                          </p:stCondLst>
                                        </p:cTn>
                                        <p:tgtEl>
                                          <p:spTgt spid="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2"/>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8" grpId="0"/>
      <p:bldP spid="10" grpId="0"/>
      <p:bldP spid="11" grpId="0"/>
      <p:bldP spid="12" grpId="0"/>
      <p:bldP spid="13" grpId="0"/>
      <p:bldP spid="14" grpId="0"/>
      <p:bldP spid="15" grpId="0"/>
      <p:bldP spid="16" grpId="0"/>
      <p:bldP spid="17" grpId="0"/>
      <p:bldP spid="22" grpId="0" animBg="1"/>
      <p:bldP spid="25" grpId="0"/>
      <p:bldP spid="3" grpId="0"/>
      <p:bldP spid="3" grpId="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p:txBody>
          <a:bodyPr>
            <a:normAutofit/>
          </a:bodyPr>
          <a:lstStyle/>
          <a:p>
            <a:r>
              <a:rPr lang="en-US" dirty="0">
                <a:solidFill>
                  <a:schemeClr val="bg1">
                    <a:lumMod val="75000"/>
                  </a:schemeClr>
                </a:solidFill>
              </a:rPr>
              <a:t>Interconnectedness of welfare</a:t>
            </a:r>
          </a:p>
          <a:p>
            <a:pPr lvl="1"/>
            <a:r>
              <a:rPr lang="en-US" dirty="0">
                <a:solidFill>
                  <a:schemeClr val="bg1">
                    <a:lumMod val="75000"/>
                  </a:schemeClr>
                </a:solidFill>
              </a:rPr>
              <a:t>One Health | One welfare | Te ao Māori frameworks</a:t>
            </a:r>
          </a:p>
          <a:p>
            <a:pPr marL="45720" indent="0">
              <a:buNone/>
            </a:pPr>
            <a:r>
              <a:rPr lang="en-US" sz="2400" dirty="0">
                <a:solidFill>
                  <a:schemeClr val="accent1"/>
                </a:solidFill>
                <a:latin typeface="+mj-lt"/>
                <a:ea typeface="+mj-ea"/>
                <a:cs typeface="+mj-cs"/>
              </a:rPr>
              <a:t>1. Wicked problems </a:t>
            </a:r>
          </a:p>
          <a:p>
            <a:pPr lvl="1"/>
            <a:r>
              <a:rPr lang="en-US" sz="2000" dirty="0">
                <a:solidFill>
                  <a:schemeClr val="accent1"/>
                </a:solidFill>
                <a:latin typeface="+mj-lt"/>
                <a:ea typeface="+mj-ea"/>
                <a:cs typeface="+mj-cs"/>
              </a:rPr>
              <a:t>Simple outcome</a:t>
            </a:r>
          </a:p>
          <a:p>
            <a:pPr lvl="1"/>
            <a:r>
              <a:rPr lang="en-US" sz="2000" dirty="0">
                <a:solidFill>
                  <a:schemeClr val="accent1"/>
                </a:solidFill>
                <a:latin typeface="+mj-lt"/>
                <a:ea typeface="+mj-ea"/>
                <a:cs typeface="+mj-cs"/>
              </a:rPr>
              <a:t>Complicated pathway</a:t>
            </a:r>
          </a:p>
          <a:p>
            <a:pPr lvl="1"/>
            <a:r>
              <a:rPr lang="en-US" sz="2000" dirty="0">
                <a:solidFill>
                  <a:schemeClr val="accent1"/>
                </a:solidFill>
                <a:latin typeface="+mj-lt"/>
                <a:ea typeface="+mj-ea"/>
                <a:cs typeface="+mj-cs"/>
              </a:rPr>
              <a:t>Solution vs response </a:t>
            </a:r>
          </a:p>
          <a:p>
            <a:r>
              <a:rPr lang="en-US" dirty="0">
                <a:solidFill>
                  <a:schemeClr val="bg1">
                    <a:lumMod val="85000"/>
                  </a:schemeClr>
                </a:solidFill>
              </a:rPr>
              <a:t>Human behaviour change (HBC)</a:t>
            </a:r>
          </a:p>
          <a:p>
            <a:pPr lvl="1"/>
            <a:r>
              <a:rPr lang="en-US" dirty="0">
                <a:solidFill>
                  <a:schemeClr val="bg1">
                    <a:lumMod val="85000"/>
                  </a:schemeClr>
                </a:solidFill>
              </a:rPr>
              <a:t>Logic bullying vs HBC narrative </a:t>
            </a:r>
          </a:p>
        </p:txBody>
      </p:sp>
      <p:pic>
        <p:nvPicPr>
          <p:cNvPr id="7" name="Picture 6" descr="Diagram&#10;&#10;Description automatically generated">
            <a:hlinkClick r:id="rId3"/>
            <a:extLst>
              <a:ext uri="{FF2B5EF4-FFF2-40B4-BE49-F238E27FC236}">
                <a16:creationId xmlns:a16="http://schemas.microsoft.com/office/drawing/2014/main" id="{C63AB3DE-80A8-5ED5-9446-938A007D81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7530" y="2353469"/>
            <a:ext cx="5450977" cy="2691146"/>
          </a:xfrm>
          <a:prstGeom prst="rect">
            <a:avLst/>
          </a:prstGeom>
        </p:spPr>
      </p:pic>
      <p:sp>
        <p:nvSpPr>
          <p:cNvPr id="8" name="TextBox 7">
            <a:extLst>
              <a:ext uri="{FF2B5EF4-FFF2-40B4-BE49-F238E27FC236}">
                <a16:creationId xmlns:a16="http://schemas.microsoft.com/office/drawing/2014/main" id="{0AF1D0A5-A4CF-5957-8CD7-8BCFD44169A7}"/>
              </a:ext>
            </a:extLst>
          </p:cNvPr>
          <p:cNvSpPr txBox="1"/>
          <p:nvPr/>
        </p:nvSpPr>
        <p:spPr>
          <a:xfrm>
            <a:off x="9153940" y="6258559"/>
            <a:ext cx="2935366" cy="507831"/>
          </a:xfrm>
          <a:prstGeom prst="rect">
            <a:avLst/>
          </a:prstGeom>
          <a:noFill/>
        </p:spPr>
        <p:txBody>
          <a:bodyPr wrap="square" rtlCol="0">
            <a:spAutoFit/>
          </a:bodyPr>
          <a:lstStyle/>
          <a:p>
            <a:pPr algn="r"/>
            <a:r>
              <a:rPr lang="en-NZ" sz="900" dirty="0">
                <a:solidFill>
                  <a:schemeClr val="accent4">
                    <a:lumMod val="40000"/>
                    <a:lumOff val="60000"/>
                  </a:schemeClr>
                </a:solidFill>
              </a:rPr>
              <a:t>Dr. B Helen Beattie, Managing Director </a:t>
            </a:r>
          </a:p>
          <a:p>
            <a:pPr algn="r"/>
            <a:r>
              <a:rPr lang="en-NZ" sz="900" dirty="0">
                <a:solidFill>
                  <a:schemeClr val="accent4">
                    <a:lumMod val="40000"/>
                    <a:lumOff val="60000"/>
                  </a:schemeClr>
                </a:solidFill>
              </a:rPr>
              <a:t>Veterinarians for Animal Welfare Aotearoa</a:t>
            </a:r>
          </a:p>
          <a:p>
            <a:pPr algn="r"/>
            <a:r>
              <a:rPr lang="en-NZ" sz="900" dirty="0">
                <a:solidFill>
                  <a:schemeClr val="accent4">
                    <a:lumMod val="40000"/>
                    <a:lumOff val="60000"/>
                  </a:schemeClr>
                </a:solidFill>
              </a:rPr>
              <a:t>M | 021 1226796  E | info@vawa.co.nz  W | vawa.co.nz</a:t>
            </a:r>
          </a:p>
        </p:txBody>
      </p:sp>
      <p:sp>
        <p:nvSpPr>
          <p:cNvPr id="2" name="TextBox 1">
            <a:extLst>
              <a:ext uri="{FF2B5EF4-FFF2-40B4-BE49-F238E27FC236}">
                <a16:creationId xmlns:a16="http://schemas.microsoft.com/office/drawing/2014/main" id="{71B6FFCF-7306-4464-441F-CD2D7B8B4A53}"/>
              </a:ext>
            </a:extLst>
          </p:cNvPr>
          <p:cNvSpPr txBox="1"/>
          <p:nvPr/>
        </p:nvSpPr>
        <p:spPr>
          <a:xfrm>
            <a:off x="1581461" y="744339"/>
            <a:ext cx="10237046" cy="615553"/>
          </a:xfrm>
          <a:prstGeom prst="rect">
            <a:avLst/>
          </a:prstGeom>
          <a:noFill/>
        </p:spPr>
        <p:txBody>
          <a:bodyPr wrap="square" rtlCol="0">
            <a:spAutoFit/>
          </a:bodyPr>
          <a:lstStyle/>
          <a:p>
            <a:r>
              <a:rPr lang="en-NZ" sz="3400" dirty="0">
                <a:solidFill>
                  <a:schemeClr val="accent3">
                    <a:lumMod val="60000"/>
                    <a:lumOff val="40000"/>
                  </a:schemeClr>
                </a:solidFill>
                <a:latin typeface="+mj-lt"/>
                <a:ea typeface="+mj-ea"/>
                <a:cs typeface="+mj-cs"/>
              </a:rPr>
              <a:t>Biggest Challenges</a:t>
            </a:r>
          </a:p>
        </p:txBody>
      </p:sp>
      <p:grpSp>
        <p:nvGrpSpPr>
          <p:cNvPr id="9" name="Group 8">
            <a:extLst>
              <a:ext uri="{FF2B5EF4-FFF2-40B4-BE49-F238E27FC236}">
                <a16:creationId xmlns:a16="http://schemas.microsoft.com/office/drawing/2014/main" id="{9D1F9FF6-576F-E156-BBCA-988FC170D686}"/>
              </a:ext>
            </a:extLst>
          </p:cNvPr>
          <p:cNvGrpSpPr/>
          <p:nvPr/>
        </p:nvGrpSpPr>
        <p:grpSpPr>
          <a:xfrm>
            <a:off x="7279574" y="357270"/>
            <a:ext cx="3555829" cy="2007342"/>
            <a:chOff x="7279574" y="357270"/>
            <a:chExt cx="3555829" cy="2007342"/>
          </a:xfrm>
        </p:grpSpPr>
        <p:sp>
          <p:nvSpPr>
            <p:cNvPr id="5" name="TextBox 4">
              <a:extLst>
                <a:ext uri="{FF2B5EF4-FFF2-40B4-BE49-F238E27FC236}">
                  <a16:creationId xmlns:a16="http://schemas.microsoft.com/office/drawing/2014/main" id="{6150B73B-6A4F-9013-EB95-A650394C1220}"/>
                </a:ext>
              </a:extLst>
            </p:cNvPr>
            <p:cNvSpPr txBox="1"/>
            <p:nvPr/>
          </p:nvSpPr>
          <p:spPr>
            <a:xfrm>
              <a:off x="7279574" y="357270"/>
              <a:ext cx="3555829" cy="1323439"/>
            </a:xfrm>
            <a:prstGeom prst="rect">
              <a:avLst/>
            </a:prstGeom>
            <a:noFill/>
          </p:spPr>
          <p:txBody>
            <a:bodyPr wrap="square" rtlCol="0">
              <a:spAutoFit/>
            </a:bodyPr>
            <a:lstStyle/>
            <a:p>
              <a:pPr algn="ctr"/>
              <a:r>
                <a:rPr lang="en-NZ" sz="2000" dirty="0">
                  <a:solidFill>
                    <a:schemeClr val="accent3">
                      <a:lumMod val="60000"/>
                      <a:lumOff val="40000"/>
                    </a:schemeClr>
                  </a:solidFill>
                  <a:latin typeface="+mj-lt"/>
                  <a:ea typeface="+mj-ea"/>
                  <a:cs typeface="+mj-cs"/>
                </a:rPr>
                <a:t>All those actors and more and their views.</a:t>
              </a:r>
            </a:p>
            <a:p>
              <a:pPr algn="ctr"/>
              <a:r>
                <a:rPr lang="en-NZ" sz="2000" dirty="0">
                  <a:solidFill>
                    <a:schemeClr val="accent3">
                      <a:lumMod val="60000"/>
                      <a:lumOff val="40000"/>
                    </a:schemeClr>
                  </a:solidFill>
                  <a:latin typeface="+mj-lt"/>
                  <a:ea typeface="+mj-ea"/>
                  <a:cs typeface="+mj-cs"/>
                </a:rPr>
                <a:t>All the people here today, and the things they have said.</a:t>
              </a:r>
            </a:p>
          </p:txBody>
        </p:sp>
        <p:sp>
          <p:nvSpPr>
            <p:cNvPr id="6" name="Arrow: Right 5">
              <a:extLst>
                <a:ext uri="{FF2B5EF4-FFF2-40B4-BE49-F238E27FC236}">
                  <a16:creationId xmlns:a16="http://schemas.microsoft.com/office/drawing/2014/main" id="{2EB78663-B137-98B2-9CCE-434316EADDFA}"/>
                </a:ext>
              </a:extLst>
            </p:cNvPr>
            <p:cNvSpPr/>
            <p:nvPr/>
          </p:nvSpPr>
          <p:spPr>
            <a:xfrm rot="4067705">
              <a:off x="9630791" y="1758849"/>
              <a:ext cx="726895"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grpSp>
      <p:sp>
        <p:nvSpPr>
          <p:cNvPr id="3" name="TextBox 2">
            <a:extLst>
              <a:ext uri="{FF2B5EF4-FFF2-40B4-BE49-F238E27FC236}">
                <a16:creationId xmlns:a16="http://schemas.microsoft.com/office/drawing/2014/main" id="{8A905B59-3FEC-C59E-D8DB-67E964B1D65D}"/>
              </a:ext>
            </a:extLst>
          </p:cNvPr>
          <p:cNvSpPr txBox="1"/>
          <p:nvPr/>
        </p:nvSpPr>
        <p:spPr>
          <a:xfrm>
            <a:off x="3079725" y="5251477"/>
            <a:ext cx="6032549" cy="400110"/>
          </a:xfrm>
          <a:prstGeom prst="rect">
            <a:avLst/>
          </a:prstGeom>
          <a:noFill/>
        </p:spPr>
        <p:txBody>
          <a:bodyPr wrap="none" rtlCol="0">
            <a:spAutoFit/>
          </a:bodyPr>
          <a:lstStyle/>
          <a:p>
            <a:r>
              <a:rPr lang="en-NZ" sz="2000" dirty="0"/>
              <a:t>‘</a:t>
            </a:r>
            <a:r>
              <a:rPr lang="en-NZ" sz="2000" i="1" dirty="0"/>
              <a:t>We need to be bold and brave, and work together</a:t>
            </a:r>
            <a:r>
              <a:rPr lang="en-NZ" sz="2000" dirty="0"/>
              <a:t>.’ - PR</a:t>
            </a:r>
          </a:p>
        </p:txBody>
      </p:sp>
    </p:spTree>
    <p:extLst>
      <p:ext uri="{BB962C8B-B14F-4D97-AF65-F5344CB8AC3E}">
        <p14:creationId xmlns:p14="http://schemas.microsoft.com/office/powerpoint/2010/main" val="1148392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01D1578C-C0D6-4940-5C6F-68E51EF26EC5}"/>
              </a:ext>
            </a:extLst>
          </p:cNvPr>
          <p:cNvPicPr>
            <a:picLocks noChangeAspect="1"/>
          </p:cNvPicPr>
          <p:nvPr/>
        </p:nvPicPr>
        <p:blipFill>
          <a:blip r:embed="rId3"/>
          <a:stretch>
            <a:fillRect/>
          </a:stretch>
        </p:blipFill>
        <p:spPr>
          <a:xfrm>
            <a:off x="10305836" y="1440168"/>
            <a:ext cx="1718225" cy="4295563"/>
          </a:xfrm>
          <a:prstGeom prst="rect">
            <a:avLst/>
          </a:prstGeom>
        </p:spPr>
      </p:pic>
      <p:pic>
        <p:nvPicPr>
          <p:cNvPr id="27" name="Picture 26">
            <a:extLst>
              <a:ext uri="{FF2B5EF4-FFF2-40B4-BE49-F238E27FC236}">
                <a16:creationId xmlns:a16="http://schemas.microsoft.com/office/drawing/2014/main" id="{87CC8FCE-0F12-4260-A108-E9A2C05306F8}"/>
              </a:ext>
            </a:extLst>
          </p:cNvPr>
          <p:cNvPicPr>
            <a:picLocks noChangeAspect="1"/>
          </p:cNvPicPr>
          <p:nvPr/>
        </p:nvPicPr>
        <p:blipFill>
          <a:blip r:embed="rId4"/>
          <a:stretch>
            <a:fillRect/>
          </a:stretch>
        </p:blipFill>
        <p:spPr>
          <a:xfrm>
            <a:off x="419030" y="1359892"/>
            <a:ext cx="1718225" cy="4295563"/>
          </a:xfrm>
          <a:prstGeom prst="rect">
            <a:avLst/>
          </a:prstGeom>
        </p:spPr>
      </p:pic>
      <p:sp>
        <p:nvSpPr>
          <p:cNvPr id="28" name="Content Placeholder 13">
            <a:extLst>
              <a:ext uri="{FF2B5EF4-FFF2-40B4-BE49-F238E27FC236}">
                <a16:creationId xmlns:a16="http://schemas.microsoft.com/office/drawing/2014/main" id="{E678C3AA-3106-D103-E486-7AD3CF5153FE}"/>
              </a:ext>
            </a:extLst>
          </p:cNvPr>
          <p:cNvSpPr>
            <a:spLocks noGrp="1"/>
          </p:cNvSpPr>
          <p:nvPr>
            <p:ph idx="1"/>
          </p:nvPr>
        </p:nvSpPr>
        <p:spPr>
          <a:xfrm>
            <a:off x="2216883" y="1411524"/>
            <a:ext cx="8171125" cy="4456117"/>
          </a:xfrm>
        </p:spPr>
        <p:txBody>
          <a:bodyPr>
            <a:noAutofit/>
          </a:bodyPr>
          <a:lstStyle/>
          <a:p>
            <a:pPr marL="388620" indent="-342900" algn="just">
              <a:lnSpc>
                <a:spcPct val="107000"/>
              </a:lnSpc>
              <a:spcBef>
                <a:spcPts val="0"/>
              </a:spcBef>
              <a:spcAft>
                <a:spcPts val="200"/>
              </a:spcAft>
              <a:buFont typeface="+mj-lt"/>
              <a:buAutoNum type="arabicPeriod"/>
            </a:pPr>
            <a:r>
              <a:rPr lang="en-NZ" sz="1400" dirty="0">
                <a:solidFill>
                  <a:srgbClr val="000000"/>
                </a:solidFill>
                <a:ea typeface="Aptos" panose="020B0004020202020204" pitchFamily="34" charset="0"/>
                <a:cs typeface="Times New Roman" panose="02020603050405020304" pitchFamily="18" charset="0"/>
              </a:rPr>
              <a:t>Volume vs value </a:t>
            </a:r>
          </a:p>
          <a:p>
            <a:pPr lvl="1" algn="just">
              <a:lnSpc>
                <a:spcPct val="107000"/>
              </a:lnSpc>
              <a:spcBef>
                <a:spcPts val="0"/>
              </a:spcBef>
              <a:spcAft>
                <a:spcPts val="200"/>
              </a:spcAft>
            </a:pPr>
            <a:r>
              <a:rPr lang="en-NZ" sz="1400" dirty="0">
                <a:solidFill>
                  <a:srgbClr val="000000"/>
                </a:solidFill>
                <a:ea typeface="Aptos" panose="020B0004020202020204" pitchFamily="34" charset="0"/>
                <a:cs typeface="Times New Roman" panose="02020603050405020304" pitchFamily="18" charset="0"/>
              </a:rPr>
              <a:t>consents - </a:t>
            </a:r>
            <a:r>
              <a:rPr lang="en-NZ" sz="1400" dirty="0">
                <a:solidFill>
                  <a:srgbClr val="FF0000"/>
                </a:solidFill>
                <a:ea typeface="Aptos" panose="020B0004020202020204" pitchFamily="34" charset="0"/>
                <a:cs typeface="Times New Roman" panose="02020603050405020304" pitchFamily="18" charset="0"/>
              </a:rPr>
              <a:t>banks</a:t>
            </a:r>
            <a:r>
              <a:rPr lang="en-NZ" sz="1400" dirty="0">
                <a:solidFill>
                  <a:srgbClr val="000000"/>
                </a:solidFill>
                <a:ea typeface="Aptos" panose="020B0004020202020204" pitchFamily="34" charset="0"/>
                <a:cs typeface="Times New Roman" panose="02020603050405020304" pitchFamily="18" charset="0"/>
              </a:rPr>
              <a:t> – mortgages – profit (aka volume; based on current farm advisory services) – Fonterra et al - export revenue – GDP – Government’s (global) measure of success</a:t>
            </a:r>
          </a:p>
          <a:p>
            <a:pPr lvl="1" algn="just">
              <a:lnSpc>
                <a:spcPct val="107000"/>
              </a:lnSpc>
              <a:spcBef>
                <a:spcPts val="0"/>
              </a:spcBef>
              <a:spcAft>
                <a:spcPts val="200"/>
              </a:spcAft>
            </a:pPr>
            <a:r>
              <a:rPr lang="en-NZ" sz="1400" dirty="0">
                <a:solidFill>
                  <a:srgbClr val="000000"/>
                </a:solidFill>
                <a:ea typeface="Aptos" panose="020B0004020202020204" pitchFamily="34" charset="0"/>
                <a:cs typeface="Times New Roman" panose="02020603050405020304" pitchFamily="18" charset="0"/>
              </a:rPr>
              <a:t>monocultures requiring inputs (N, P, PKE, water, tillage)</a:t>
            </a:r>
          </a:p>
          <a:p>
            <a:pPr marL="388620" indent="-342900" algn="just">
              <a:lnSpc>
                <a:spcPct val="107000"/>
              </a:lnSpc>
              <a:spcBef>
                <a:spcPts val="0"/>
              </a:spcBef>
              <a:spcAft>
                <a:spcPts val="200"/>
              </a:spcAft>
              <a:buFont typeface="+mj-lt"/>
              <a:buAutoNum type="arabicPeriod"/>
            </a:pPr>
            <a:r>
              <a:rPr lang="en-NZ" sz="1400" dirty="0">
                <a:solidFill>
                  <a:srgbClr val="000000"/>
                </a:solidFill>
                <a:ea typeface="Aptos" panose="020B0004020202020204" pitchFamily="34" charset="0"/>
                <a:cs typeface="Times New Roman" panose="02020603050405020304" pitchFamily="18" charset="0"/>
              </a:rPr>
              <a:t>Climate change, GHG, biodiversity – </a:t>
            </a:r>
            <a:r>
              <a:rPr lang="en-NZ" sz="1400" b="1" dirty="0">
                <a:solidFill>
                  <a:srgbClr val="000000"/>
                </a:solidFill>
                <a:ea typeface="Aptos" panose="020B0004020202020204" pitchFamily="34" charset="0"/>
                <a:cs typeface="Times New Roman" panose="02020603050405020304" pitchFamily="18" charset="0"/>
              </a:rPr>
              <a:t>knowledge vs wisdom</a:t>
            </a:r>
          </a:p>
          <a:p>
            <a:pPr lvl="1" algn="just">
              <a:lnSpc>
                <a:spcPct val="107000"/>
              </a:lnSpc>
              <a:spcBef>
                <a:spcPts val="0"/>
              </a:spcBef>
              <a:spcAft>
                <a:spcPts val="200"/>
              </a:spcAft>
            </a:pPr>
            <a:r>
              <a:rPr lang="en-NZ" sz="1400" dirty="0">
                <a:solidFill>
                  <a:srgbClr val="000000"/>
                </a:solidFill>
                <a:ea typeface="Aptos" panose="020B0004020202020204" pitchFamily="34" charset="0"/>
                <a:cs typeface="Times New Roman" panose="02020603050405020304" pitchFamily="18" charset="0"/>
              </a:rPr>
              <a:t>Lack of systems thinking 	    animals suffering because they are always left out!</a:t>
            </a:r>
          </a:p>
          <a:p>
            <a:pPr lvl="1" algn="just">
              <a:lnSpc>
                <a:spcPct val="107000"/>
              </a:lnSpc>
              <a:spcBef>
                <a:spcPts val="0"/>
              </a:spcBef>
              <a:spcAft>
                <a:spcPts val="200"/>
              </a:spcAft>
            </a:pPr>
            <a:r>
              <a:rPr lang="en-NZ" sz="1400" dirty="0">
                <a:solidFill>
                  <a:srgbClr val="000000"/>
                </a:solidFill>
                <a:ea typeface="Aptos" panose="020B0004020202020204" pitchFamily="34" charset="0"/>
                <a:cs typeface="Times New Roman" panose="02020603050405020304" pitchFamily="18" charset="0"/>
              </a:rPr>
              <a:t>All are a symptom of ecological overshoot; fix the cause.</a:t>
            </a:r>
          </a:p>
          <a:p>
            <a:pPr marL="45720" indent="0" algn="just">
              <a:lnSpc>
                <a:spcPct val="107000"/>
              </a:lnSpc>
              <a:spcBef>
                <a:spcPts val="0"/>
              </a:spcBef>
              <a:spcAft>
                <a:spcPts val="200"/>
              </a:spcAft>
              <a:buNone/>
            </a:pPr>
            <a:r>
              <a:rPr lang="en-NZ" sz="1400" b="1" dirty="0">
                <a:solidFill>
                  <a:schemeClr val="accent3">
                    <a:lumMod val="60000"/>
                    <a:lumOff val="40000"/>
                  </a:schemeClr>
                </a:solidFill>
                <a:ea typeface="Aptos" panose="020B0004020202020204" pitchFamily="34" charset="0"/>
                <a:cs typeface="Times New Roman" panose="02020603050405020304" pitchFamily="18" charset="0"/>
              </a:rPr>
              <a:t>S</a:t>
            </a:r>
            <a:r>
              <a:rPr lang="en-NZ" sz="1400" b="1" dirty="0">
                <a:solidFill>
                  <a:schemeClr val="accent3">
                    <a:lumMod val="60000"/>
                    <a:lumOff val="40000"/>
                  </a:schemeClr>
                </a:solidFill>
                <a:effectLst/>
                <a:ea typeface="Aptos" panose="020B0004020202020204" pitchFamily="34" charset="0"/>
                <a:cs typeface="Times New Roman" panose="02020603050405020304" pitchFamily="18" charset="0"/>
              </a:rPr>
              <a:t>upported by misinformation</a:t>
            </a:r>
          </a:p>
          <a:p>
            <a:pPr marL="388620" indent="-342900">
              <a:lnSpc>
                <a:spcPct val="107000"/>
              </a:lnSpc>
              <a:spcBef>
                <a:spcPts val="0"/>
              </a:spcBef>
              <a:spcAft>
                <a:spcPts val="200"/>
              </a:spcAft>
              <a:buFont typeface="+mj-lt"/>
              <a:buAutoNum type="arabicPeriod"/>
            </a:pPr>
            <a:r>
              <a:rPr lang="en-NZ" sz="1400" dirty="0">
                <a:solidFill>
                  <a:srgbClr val="000000"/>
                </a:solidFill>
                <a:effectLst/>
                <a:ea typeface="Aptos" panose="020B0004020202020204" pitchFamily="34" charset="0"/>
                <a:cs typeface="Times New Roman" panose="02020603050405020304" pitchFamily="18" charset="0"/>
              </a:rPr>
              <a:t>‘Feeding the </a:t>
            </a:r>
            <a:r>
              <a:rPr lang="en-NZ" sz="1400" dirty="0">
                <a:solidFill>
                  <a:srgbClr val="000000"/>
                </a:solidFill>
                <a:ea typeface="Aptos" panose="020B0004020202020204" pitchFamily="34" charset="0"/>
                <a:cs typeface="Times New Roman" panose="02020603050405020304" pitchFamily="18" charset="0"/>
              </a:rPr>
              <a:t>world’ = ‘</a:t>
            </a:r>
            <a:r>
              <a:rPr lang="en-NZ" sz="1400" b="1" dirty="0">
                <a:solidFill>
                  <a:srgbClr val="000000"/>
                </a:solidFill>
                <a:ea typeface="Aptos" panose="020B0004020202020204" pitchFamily="34" charset="0"/>
                <a:cs typeface="Times New Roman" panose="02020603050405020304" pitchFamily="18" charset="0"/>
              </a:rPr>
              <a:t>reach’</a:t>
            </a:r>
            <a:r>
              <a:rPr lang="en-NZ" sz="1400" dirty="0">
                <a:solidFill>
                  <a:srgbClr val="000000"/>
                </a:solidFill>
                <a:ea typeface="Aptos" panose="020B0004020202020204" pitchFamily="34" charset="0"/>
                <a:cs typeface="Times New Roman" panose="02020603050405020304" pitchFamily="18" charset="0"/>
              </a:rPr>
              <a:t> 40-50 million – </a:t>
            </a:r>
            <a:r>
              <a:rPr lang="en-NZ" sz="1400" dirty="0">
                <a:solidFill>
                  <a:srgbClr val="000000"/>
                </a:solidFill>
                <a:highlight>
                  <a:srgbClr val="FFFF00"/>
                </a:highlight>
                <a:ea typeface="Aptos" panose="020B0004020202020204" pitchFamily="34" charset="0"/>
                <a:cs typeface="Times New Roman" panose="02020603050405020304" pitchFamily="18" charset="0"/>
              </a:rPr>
              <a:t>‘If we fell off the Earth, no one would notice’ - AM</a:t>
            </a:r>
          </a:p>
          <a:p>
            <a:pPr lvl="1">
              <a:lnSpc>
                <a:spcPct val="107000"/>
              </a:lnSpc>
              <a:spcBef>
                <a:spcPts val="0"/>
              </a:spcBef>
              <a:spcAft>
                <a:spcPts val="200"/>
              </a:spcAft>
            </a:pPr>
            <a:r>
              <a:rPr lang="en-NZ" sz="1400" dirty="0">
                <a:solidFill>
                  <a:srgbClr val="000000"/>
                </a:solidFill>
                <a:ea typeface="Aptos" panose="020B0004020202020204" pitchFamily="34" charset="0"/>
                <a:cs typeface="Times New Roman" panose="02020603050405020304" pitchFamily="18" charset="0"/>
              </a:rPr>
              <a:t>WMP           confectionary; wine; water</a:t>
            </a:r>
          </a:p>
          <a:p>
            <a:pPr lvl="1">
              <a:lnSpc>
                <a:spcPct val="107000"/>
              </a:lnSpc>
              <a:spcBef>
                <a:spcPts val="0"/>
              </a:spcBef>
              <a:spcAft>
                <a:spcPts val="200"/>
              </a:spcAft>
            </a:pPr>
            <a:r>
              <a:rPr lang="en-NZ" sz="1400" dirty="0">
                <a:solidFill>
                  <a:srgbClr val="000000"/>
                </a:solidFill>
                <a:ea typeface="Aptos" panose="020B0004020202020204" pitchFamily="34" charset="0"/>
                <a:cs typeface="Times New Roman" panose="02020603050405020304" pitchFamily="18" charset="0"/>
              </a:rPr>
              <a:t>local food insecurity </a:t>
            </a:r>
          </a:p>
          <a:p>
            <a:pPr marL="388620" indent="-342900">
              <a:lnSpc>
                <a:spcPct val="107000"/>
              </a:lnSpc>
              <a:spcBef>
                <a:spcPts val="0"/>
              </a:spcBef>
              <a:spcAft>
                <a:spcPts val="200"/>
              </a:spcAft>
              <a:buFont typeface="+mj-lt"/>
              <a:buAutoNum type="arabicPeriod"/>
            </a:pPr>
            <a:r>
              <a:rPr lang="en-NZ" sz="1400" dirty="0">
                <a:solidFill>
                  <a:srgbClr val="000000"/>
                </a:solidFill>
                <a:ea typeface="Aptos" panose="020B0004020202020204" pitchFamily="34" charset="0"/>
                <a:cs typeface="Times New Roman" panose="02020603050405020304" pitchFamily="18" charset="0"/>
              </a:rPr>
              <a:t>Clean, green, pristine Aotearoa (including our water) – what about externalities?</a:t>
            </a:r>
          </a:p>
          <a:p>
            <a:pPr marL="45720" indent="0">
              <a:lnSpc>
                <a:spcPct val="107000"/>
              </a:lnSpc>
              <a:spcBef>
                <a:spcPts val="0"/>
              </a:spcBef>
              <a:spcAft>
                <a:spcPts val="200"/>
              </a:spcAft>
              <a:buNone/>
            </a:pPr>
            <a:r>
              <a:rPr lang="en-NZ" sz="1400" b="1" dirty="0">
                <a:solidFill>
                  <a:schemeClr val="accent3">
                    <a:lumMod val="60000"/>
                    <a:lumOff val="40000"/>
                  </a:schemeClr>
                </a:solidFill>
                <a:ea typeface="Aptos" panose="020B0004020202020204" pitchFamily="34" charset="0"/>
                <a:cs typeface="Times New Roman" panose="02020603050405020304" pitchFamily="18" charset="0"/>
              </a:rPr>
              <a:t>…and welfare washing.</a:t>
            </a:r>
          </a:p>
          <a:p>
            <a:pPr marL="388620" indent="-342900" algn="just">
              <a:lnSpc>
                <a:spcPct val="107000"/>
              </a:lnSpc>
              <a:spcBef>
                <a:spcPts val="0"/>
              </a:spcBef>
              <a:spcAft>
                <a:spcPts val="200"/>
              </a:spcAft>
              <a:buFont typeface="+mj-lt"/>
              <a:buAutoNum type="arabicPeriod"/>
            </a:pPr>
            <a:r>
              <a:rPr lang="en-NZ" sz="1400" dirty="0">
                <a:solidFill>
                  <a:srgbClr val="000000"/>
                </a:solidFill>
                <a:ea typeface="Aptos" panose="020B0004020202020204" pitchFamily="34" charset="0"/>
                <a:cs typeface="Times New Roman" panose="02020603050405020304" pitchFamily="18" charset="0"/>
              </a:rPr>
              <a:t>‘</a:t>
            </a:r>
            <a:r>
              <a:rPr lang="en-NZ" sz="1400" dirty="0">
                <a:solidFill>
                  <a:srgbClr val="000000"/>
                </a:solidFill>
                <a:effectLst/>
                <a:ea typeface="Aptos" panose="020B0004020202020204" pitchFamily="34" charset="0"/>
                <a:cs typeface="Times New Roman" panose="02020603050405020304" pitchFamily="18" charset="0"/>
              </a:rPr>
              <a:t>World leading animal welfare’/ ‘high welfare standards’ – LIVESTOCK EXPORTS!</a:t>
            </a:r>
          </a:p>
          <a:p>
            <a:pPr marL="388620" indent="-342900" algn="just">
              <a:lnSpc>
                <a:spcPct val="107000"/>
              </a:lnSpc>
              <a:spcBef>
                <a:spcPts val="0"/>
              </a:spcBef>
              <a:spcAft>
                <a:spcPts val="200"/>
              </a:spcAft>
              <a:buFont typeface="+mj-lt"/>
              <a:buAutoNum type="arabicPeriod"/>
            </a:pPr>
            <a:r>
              <a:rPr lang="en-NZ" sz="1400" dirty="0">
                <a:solidFill>
                  <a:srgbClr val="000000"/>
                </a:solidFill>
                <a:ea typeface="Aptos" panose="020B0004020202020204" pitchFamily="34" charset="0"/>
                <a:cs typeface="Times New Roman" panose="02020603050405020304" pitchFamily="18" charset="0"/>
              </a:rPr>
              <a:t>Welfare vs wellbeing – weasel words to gloss over suffering</a:t>
            </a:r>
            <a:endParaRPr lang="en-NZ" sz="1400" dirty="0">
              <a:solidFill>
                <a:srgbClr val="000000"/>
              </a:solidFill>
              <a:effectLst/>
              <a:ea typeface="Aptos" panose="020B0004020202020204" pitchFamily="34" charset="0"/>
              <a:cs typeface="Times New Roman" panose="02020603050405020304" pitchFamily="18" charset="0"/>
            </a:endParaRPr>
          </a:p>
          <a:p>
            <a:pPr marL="388620" indent="-342900" algn="just">
              <a:lnSpc>
                <a:spcPct val="107000"/>
              </a:lnSpc>
              <a:spcBef>
                <a:spcPts val="0"/>
              </a:spcBef>
              <a:spcAft>
                <a:spcPts val="200"/>
              </a:spcAft>
              <a:buFont typeface="+mj-lt"/>
              <a:buAutoNum type="arabicPeriod"/>
            </a:pPr>
            <a:r>
              <a:rPr lang="en-NZ" sz="1400" dirty="0">
                <a:solidFill>
                  <a:srgbClr val="000000"/>
                </a:solidFill>
                <a:ea typeface="Aptos" panose="020B0004020202020204" pitchFamily="34" charset="0"/>
                <a:cs typeface="Times New Roman" panose="02020603050405020304" pitchFamily="18" charset="0"/>
              </a:rPr>
              <a:t>N</a:t>
            </a:r>
            <a:r>
              <a:rPr lang="en-NZ" sz="1400" dirty="0">
                <a:solidFill>
                  <a:srgbClr val="000000"/>
                </a:solidFill>
                <a:effectLst/>
                <a:ea typeface="Aptos" panose="020B0004020202020204" pitchFamily="34" charset="0"/>
                <a:cs typeface="Times New Roman" panose="02020603050405020304" pitchFamily="18" charset="0"/>
              </a:rPr>
              <a:t>o robust AW assurance (NZ or global) nor metrics (eg banks)</a:t>
            </a:r>
          </a:p>
        </p:txBody>
      </p:sp>
      <p:sp>
        <p:nvSpPr>
          <p:cNvPr id="29" name="Arrow: Right 28">
            <a:extLst>
              <a:ext uri="{FF2B5EF4-FFF2-40B4-BE49-F238E27FC236}">
                <a16:creationId xmlns:a16="http://schemas.microsoft.com/office/drawing/2014/main" id="{990981C9-D928-CC63-A164-1CB34BB8D370}"/>
              </a:ext>
            </a:extLst>
          </p:cNvPr>
          <p:cNvSpPr/>
          <p:nvPr/>
        </p:nvSpPr>
        <p:spPr>
          <a:xfrm>
            <a:off x="3356023" y="3733758"/>
            <a:ext cx="357506" cy="19978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7" name="Arrow: Right 36">
            <a:extLst>
              <a:ext uri="{FF2B5EF4-FFF2-40B4-BE49-F238E27FC236}">
                <a16:creationId xmlns:a16="http://schemas.microsoft.com/office/drawing/2014/main" id="{8388C039-2C4E-9C8F-5454-F930E8CED1AE}"/>
              </a:ext>
            </a:extLst>
          </p:cNvPr>
          <p:cNvSpPr/>
          <p:nvPr/>
        </p:nvSpPr>
        <p:spPr>
          <a:xfrm>
            <a:off x="4807812" y="2693688"/>
            <a:ext cx="339003" cy="17891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1" name="Title 1">
            <a:extLst>
              <a:ext uri="{FF2B5EF4-FFF2-40B4-BE49-F238E27FC236}">
                <a16:creationId xmlns:a16="http://schemas.microsoft.com/office/drawing/2014/main" id="{ED8C4B13-72B0-F714-9D00-0A976FD6C8C7}"/>
              </a:ext>
            </a:extLst>
          </p:cNvPr>
          <p:cNvSpPr txBox="1">
            <a:spLocks/>
          </p:cNvSpPr>
          <p:nvPr/>
        </p:nvSpPr>
        <p:spPr>
          <a:xfrm>
            <a:off x="1593110" y="332306"/>
            <a:ext cx="9133730" cy="1027586"/>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ct val="0"/>
              </a:spcBef>
              <a:buFont typeface="Arial" pitchFamily="34" charset="0"/>
              <a:buNone/>
              <a:defRPr sz="3400" kern="1200">
                <a:solidFill>
                  <a:schemeClr val="tx1"/>
                </a:solidFill>
                <a:latin typeface="+mj-lt"/>
                <a:ea typeface="+mj-ea"/>
                <a:cs typeface="+mj-cs"/>
              </a:defRPr>
            </a:lvl1pPr>
          </a:lstStyle>
          <a:p>
            <a:r>
              <a:rPr lang="en-US" sz="2800" dirty="0">
                <a:solidFill>
                  <a:schemeClr val="accent1"/>
                </a:solidFill>
              </a:rPr>
              <a:t>2. Seeking the wrong goal | perpetual, extractive growth</a:t>
            </a:r>
          </a:p>
        </p:txBody>
      </p:sp>
      <p:sp>
        <p:nvSpPr>
          <p:cNvPr id="42" name="Title 1"/>
          <p:cNvSpPr>
            <a:spLocks noGrp="1"/>
          </p:cNvSpPr>
          <p:nvPr>
            <p:ph type="title"/>
          </p:nvPr>
        </p:nvSpPr>
        <p:spPr>
          <a:xfrm>
            <a:off x="1622855" y="183812"/>
            <a:ext cx="9133730" cy="541010"/>
          </a:xfrm>
        </p:spPr>
        <p:txBody>
          <a:bodyPr>
            <a:noAutofit/>
          </a:bodyPr>
          <a:lstStyle/>
          <a:p>
            <a:pPr>
              <a:lnSpc>
                <a:spcPct val="100000"/>
              </a:lnSpc>
            </a:pPr>
            <a:r>
              <a:rPr lang="en-US" dirty="0">
                <a:solidFill>
                  <a:schemeClr val="accent1"/>
                </a:solidFill>
              </a:rPr>
              <a:t>Biggest challenges</a:t>
            </a:r>
          </a:p>
        </p:txBody>
      </p:sp>
      <p:sp>
        <p:nvSpPr>
          <p:cNvPr id="3" name="Title 1">
            <a:extLst>
              <a:ext uri="{FF2B5EF4-FFF2-40B4-BE49-F238E27FC236}">
                <a16:creationId xmlns:a16="http://schemas.microsoft.com/office/drawing/2014/main" id="{90B194F2-8458-BBA5-0A2D-E4C00F8BEAA5}"/>
              </a:ext>
            </a:extLst>
          </p:cNvPr>
          <p:cNvSpPr txBox="1">
            <a:spLocks/>
          </p:cNvSpPr>
          <p:nvPr/>
        </p:nvSpPr>
        <p:spPr>
          <a:xfrm>
            <a:off x="874940" y="6079828"/>
            <a:ext cx="5985790" cy="541010"/>
          </a:xfrm>
          <a:prstGeom prst="rect">
            <a:avLst/>
          </a:prstGeom>
        </p:spPr>
        <p:txBody>
          <a:bodyPr vert="horz" lIns="91440" tIns="45720" rIns="91440" bIns="45720" rtlCol="0" anchor="b">
            <a:normAutofit fontScale="52500" lnSpcReduction="20000"/>
          </a:bodyPr>
          <a:lstStyle>
            <a:lvl1pPr marL="0" indent="0" algn="l" defTabSz="914400" rtl="0" eaLnBrk="1" latinLnBrk="0" hangingPunct="1">
              <a:lnSpc>
                <a:spcPct val="90000"/>
              </a:lnSpc>
              <a:spcBef>
                <a:spcPct val="0"/>
              </a:spcBef>
              <a:buFont typeface="Arial" pitchFamily="34" charset="0"/>
              <a:buNone/>
              <a:defRPr sz="3400" kern="1200">
                <a:solidFill>
                  <a:schemeClr val="tx1"/>
                </a:solidFill>
                <a:latin typeface="+mj-lt"/>
                <a:ea typeface="+mj-ea"/>
                <a:cs typeface="+mj-cs"/>
              </a:defRPr>
            </a:lvl1pPr>
          </a:lstStyle>
          <a:p>
            <a:pPr algn="ctr">
              <a:lnSpc>
                <a:spcPct val="100000"/>
              </a:lnSpc>
            </a:pPr>
            <a:r>
              <a:rPr lang="en-US" dirty="0"/>
              <a:t>Food production responsible for 80% of biodiversity loss</a:t>
            </a:r>
          </a:p>
          <a:p>
            <a:pPr algn="ctr">
              <a:lnSpc>
                <a:spcPct val="100000"/>
              </a:lnSpc>
            </a:pPr>
            <a:r>
              <a:rPr lang="en-US" dirty="0"/>
              <a:t>GPS coordinates for farms and palm kernel - JM</a:t>
            </a:r>
          </a:p>
        </p:txBody>
      </p:sp>
      <p:sp>
        <p:nvSpPr>
          <p:cNvPr id="4" name="Title 1">
            <a:extLst>
              <a:ext uri="{FF2B5EF4-FFF2-40B4-BE49-F238E27FC236}">
                <a16:creationId xmlns:a16="http://schemas.microsoft.com/office/drawing/2014/main" id="{1400E477-4ABA-0892-4E5E-A27088769A95}"/>
              </a:ext>
            </a:extLst>
          </p:cNvPr>
          <p:cNvSpPr txBox="1">
            <a:spLocks/>
          </p:cNvSpPr>
          <p:nvPr/>
        </p:nvSpPr>
        <p:spPr>
          <a:xfrm>
            <a:off x="6988075" y="5995080"/>
            <a:ext cx="4451498" cy="541010"/>
          </a:xfrm>
          <a:prstGeom prst="rect">
            <a:avLst/>
          </a:prstGeom>
        </p:spPr>
        <p:txBody>
          <a:bodyPr vert="horz" lIns="91440" tIns="45720" rIns="91440" bIns="45720" rtlCol="0" anchor="b">
            <a:normAutofit fontScale="75000" lnSpcReduction="20000"/>
          </a:bodyPr>
          <a:lstStyle>
            <a:lvl1pPr marL="0" indent="0" algn="l" defTabSz="914400" rtl="0" eaLnBrk="1" latinLnBrk="0" hangingPunct="1">
              <a:lnSpc>
                <a:spcPct val="90000"/>
              </a:lnSpc>
              <a:spcBef>
                <a:spcPct val="0"/>
              </a:spcBef>
              <a:buFont typeface="Arial" pitchFamily="34" charset="0"/>
              <a:buNone/>
              <a:defRPr sz="3400" kern="1200">
                <a:solidFill>
                  <a:schemeClr val="tx1"/>
                </a:solidFill>
                <a:latin typeface="+mj-lt"/>
                <a:ea typeface="+mj-ea"/>
                <a:cs typeface="+mj-cs"/>
              </a:defRPr>
            </a:lvl1pPr>
          </a:lstStyle>
          <a:p>
            <a:pPr algn="ctr">
              <a:lnSpc>
                <a:spcPct val="100000"/>
              </a:lnSpc>
            </a:pPr>
            <a:r>
              <a:rPr lang="en-US" sz="2400" dirty="0"/>
              <a:t>Light, local biodiverse food systems - DR</a:t>
            </a:r>
          </a:p>
        </p:txBody>
      </p:sp>
    </p:spTree>
    <p:extLst>
      <p:ext uri="{BB962C8B-B14F-4D97-AF65-F5344CB8AC3E}">
        <p14:creationId xmlns:p14="http://schemas.microsoft.com/office/powerpoint/2010/main" val="1157640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8">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8">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8">
                                            <p:txEl>
                                              <p:pRg st="9" end="9"/>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8">
                                            <p:txEl>
                                              <p:pRg st="10" end="1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8">
                                            <p:txEl>
                                              <p:pRg st="11" end="11"/>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8">
                                            <p:txEl>
                                              <p:pRg st="12" end="12"/>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8">
                                            <p:txEl>
                                              <p:pRg st="13" end="13"/>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8">
                                            <p:txEl>
                                              <p:pRg st="14" end="1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7" grpId="0" animBg="1"/>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9226" y="227060"/>
            <a:ext cx="9936739" cy="589296"/>
          </a:xfrm>
        </p:spPr>
        <p:txBody>
          <a:bodyPr>
            <a:normAutofit/>
          </a:bodyPr>
          <a:lstStyle/>
          <a:p>
            <a:r>
              <a:rPr lang="en-US" dirty="0">
                <a:solidFill>
                  <a:schemeClr val="accent1"/>
                </a:solidFill>
              </a:rPr>
              <a:t>Biggest challenges,  </a:t>
            </a:r>
          </a:p>
        </p:txBody>
      </p:sp>
      <p:grpSp>
        <p:nvGrpSpPr>
          <p:cNvPr id="21" name="Group 20">
            <a:extLst>
              <a:ext uri="{FF2B5EF4-FFF2-40B4-BE49-F238E27FC236}">
                <a16:creationId xmlns:a16="http://schemas.microsoft.com/office/drawing/2014/main" id="{852B66F6-5720-58E3-93A0-23751EA3B116}"/>
              </a:ext>
            </a:extLst>
          </p:cNvPr>
          <p:cNvGrpSpPr/>
          <p:nvPr/>
        </p:nvGrpSpPr>
        <p:grpSpPr>
          <a:xfrm>
            <a:off x="1924298" y="2379495"/>
            <a:ext cx="8688663" cy="1416259"/>
            <a:chOff x="1608275" y="1530115"/>
            <a:chExt cx="9134475" cy="2036417"/>
          </a:xfrm>
        </p:grpSpPr>
        <p:sp>
          <p:nvSpPr>
            <p:cNvPr id="10" name="Rectangle 9">
              <a:extLst>
                <a:ext uri="{FF2B5EF4-FFF2-40B4-BE49-F238E27FC236}">
                  <a16:creationId xmlns:a16="http://schemas.microsoft.com/office/drawing/2014/main" id="{0F4E859A-6A35-FB22-9B36-01F5534312D4}"/>
                </a:ext>
              </a:extLst>
            </p:cNvPr>
            <p:cNvSpPr/>
            <p:nvPr/>
          </p:nvSpPr>
          <p:spPr>
            <a:xfrm>
              <a:off x="1608275" y="1530115"/>
              <a:ext cx="9134475"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Z" dirty="0"/>
                <a:t>ONE HEALTH ONE WELFARE ADVISORY COMMITTEE</a:t>
              </a:r>
            </a:p>
          </p:txBody>
        </p:sp>
        <p:grpSp>
          <p:nvGrpSpPr>
            <p:cNvPr id="12" name="Group 11">
              <a:extLst>
                <a:ext uri="{FF2B5EF4-FFF2-40B4-BE49-F238E27FC236}">
                  <a16:creationId xmlns:a16="http://schemas.microsoft.com/office/drawing/2014/main" id="{BC983B19-2869-EC47-C9EC-90D16096725A}"/>
                </a:ext>
              </a:extLst>
            </p:cNvPr>
            <p:cNvGrpSpPr/>
            <p:nvPr/>
          </p:nvGrpSpPr>
          <p:grpSpPr>
            <a:xfrm rot="18501934">
              <a:off x="2744850" y="2727682"/>
              <a:ext cx="1140933" cy="514298"/>
              <a:chOff x="2383388" y="585484"/>
              <a:chExt cx="663881" cy="514298"/>
            </a:xfrm>
          </p:grpSpPr>
          <p:sp>
            <p:nvSpPr>
              <p:cNvPr id="13" name="Arrow: Right 12" title="Arrow pointing right">
                <a:extLst>
                  <a:ext uri="{FF2B5EF4-FFF2-40B4-BE49-F238E27FC236}">
                    <a16:creationId xmlns:a16="http://schemas.microsoft.com/office/drawing/2014/main" id="{4E9CC574-E0E0-DE0D-DECE-49073D24DCCA}"/>
                  </a:ext>
                </a:extLst>
              </p:cNvPr>
              <p:cNvSpPr/>
              <p:nvPr/>
            </p:nvSpPr>
            <p:spPr>
              <a:xfrm>
                <a:off x="2383388" y="585484"/>
                <a:ext cx="663881" cy="514298"/>
              </a:xfrm>
              <a:prstGeom prst="rightArrow">
                <a:avLst>
                  <a:gd name="adj1" fmla="val 60000"/>
                  <a:gd name="adj2" fmla="val 50000"/>
                </a:avLst>
              </a:prstGeom>
            </p:spPr>
            <p:style>
              <a:lnRef idx="0">
                <a:schemeClr val="accent5">
                  <a:tint val="60000"/>
                  <a:hueOff val="0"/>
                  <a:satOff val="0"/>
                  <a:lumOff val="0"/>
                  <a:alphaOff val="0"/>
                </a:schemeClr>
              </a:lnRef>
              <a:fillRef idx="1">
                <a:schemeClr val="accent5">
                  <a:tint val="60000"/>
                  <a:hueOff val="0"/>
                  <a:satOff val="0"/>
                  <a:lumOff val="0"/>
                  <a:alphaOff val="0"/>
                </a:schemeClr>
              </a:fillRef>
              <a:effectRef idx="0">
                <a:schemeClr val="accent5">
                  <a:tint val="60000"/>
                  <a:hueOff val="0"/>
                  <a:satOff val="0"/>
                  <a:lumOff val="0"/>
                  <a:alphaOff val="0"/>
                </a:schemeClr>
              </a:effectRef>
              <a:fontRef idx="minor">
                <a:schemeClr val="lt1"/>
              </a:fontRef>
            </p:style>
            <p:txBody>
              <a:bodyPr/>
              <a:lstStyle/>
              <a:p>
                <a:endParaRPr lang="en-NZ"/>
              </a:p>
            </p:txBody>
          </p:sp>
          <p:sp>
            <p:nvSpPr>
              <p:cNvPr id="14" name="Arrow: Right 4">
                <a:extLst>
                  <a:ext uri="{FF2B5EF4-FFF2-40B4-BE49-F238E27FC236}">
                    <a16:creationId xmlns:a16="http://schemas.microsoft.com/office/drawing/2014/main" id="{17B97BA7-B03D-AF4E-30ED-67ADD38889DE}"/>
                  </a:ext>
                </a:extLst>
              </p:cNvPr>
              <p:cNvSpPr txBox="1"/>
              <p:nvPr/>
            </p:nvSpPr>
            <p:spPr>
              <a:xfrm>
                <a:off x="2383388" y="688344"/>
                <a:ext cx="509592" cy="3085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p:txBody>
          </p:sp>
        </p:grpSp>
        <p:grpSp>
          <p:nvGrpSpPr>
            <p:cNvPr id="15" name="Group 14">
              <a:extLst>
                <a:ext uri="{FF2B5EF4-FFF2-40B4-BE49-F238E27FC236}">
                  <a16:creationId xmlns:a16="http://schemas.microsoft.com/office/drawing/2014/main" id="{AB9AB221-8D12-A52D-D041-66B407AB846B}"/>
                </a:ext>
              </a:extLst>
            </p:cNvPr>
            <p:cNvGrpSpPr/>
            <p:nvPr/>
          </p:nvGrpSpPr>
          <p:grpSpPr>
            <a:xfrm rot="16200000">
              <a:off x="5588806" y="2740857"/>
              <a:ext cx="1014388" cy="514298"/>
              <a:chOff x="2383388" y="585484"/>
              <a:chExt cx="663881" cy="514298"/>
            </a:xfrm>
          </p:grpSpPr>
          <p:sp>
            <p:nvSpPr>
              <p:cNvPr id="16" name="Arrow: Right 15" title="Arrow pointing right">
                <a:extLst>
                  <a:ext uri="{FF2B5EF4-FFF2-40B4-BE49-F238E27FC236}">
                    <a16:creationId xmlns:a16="http://schemas.microsoft.com/office/drawing/2014/main" id="{4E29F170-9ADA-3ED8-F7A9-FFA3B58087F2}"/>
                  </a:ext>
                </a:extLst>
              </p:cNvPr>
              <p:cNvSpPr/>
              <p:nvPr/>
            </p:nvSpPr>
            <p:spPr>
              <a:xfrm>
                <a:off x="2383388" y="585484"/>
                <a:ext cx="663881" cy="514298"/>
              </a:xfrm>
              <a:prstGeom prst="rightArrow">
                <a:avLst>
                  <a:gd name="adj1" fmla="val 60000"/>
                  <a:gd name="adj2" fmla="val 50000"/>
                </a:avLst>
              </a:prstGeom>
            </p:spPr>
            <p:style>
              <a:lnRef idx="0">
                <a:schemeClr val="accent5">
                  <a:tint val="60000"/>
                  <a:hueOff val="0"/>
                  <a:satOff val="0"/>
                  <a:lumOff val="0"/>
                  <a:alphaOff val="0"/>
                </a:schemeClr>
              </a:lnRef>
              <a:fillRef idx="1">
                <a:schemeClr val="accent5">
                  <a:tint val="60000"/>
                  <a:hueOff val="0"/>
                  <a:satOff val="0"/>
                  <a:lumOff val="0"/>
                  <a:alphaOff val="0"/>
                </a:schemeClr>
              </a:fillRef>
              <a:effectRef idx="0">
                <a:schemeClr val="accent5">
                  <a:tint val="60000"/>
                  <a:hueOff val="0"/>
                  <a:satOff val="0"/>
                  <a:lumOff val="0"/>
                  <a:alphaOff val="0"/>
                </a:schemeClr>
              </a:effectRef>
              <a:fontRef idx="minor">
                <a:schemeClr val="lt1"/>
              </a:fontRef>
            </p:style>
            <p:txBody>
              <a:bodyPr/>
              <a:lstStyle/>
              <a:p>
                <a:endParaRPr lang="en-NZ"/>
              </a:p>
            </p:txBody>
          </p:sp>
          <p:sp>
            <p:nvSpPr>
              <p:cNvPr id="17" name="Arrow: Right 4">
                <a:extLst>
                  <a:ext uri="{FF2B5EF4-FFF2-40B4-BE49-F238E27FC236}">
                    <a16:creationId xmlns:a16="http://schemas.microsoft.com/office/drawing/2014/main" id="{57111D97-704C-1AEB-5A15-DA79707B2270}"/>
                  </a:ext>
                </a:extLst>
              </p:cNvPr>
              <p:cNvSpPr txBox="1"/>
              <p:nvPr/>
            </p:nvSpPr>
            <p:spPr>
              <a:xfrm>
                <a:off x="2383388" y="688344"/>
                <a:ext cx="509592" cy="3085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p:txBody>
          </p:sp>
        </p:grpSp>
        <p:grpSp>
          <p:nvGrpSpPr>
            <p:cNvPr id="18" name="Group 17">
              <a:extLst>
                <a:ext uri="{FF2B5EF4-FFF2-40B4-BE49-F238E27FC236}">
                  <a16:creationId xmlns:a16="http://schemas.microsoft.com/office/drawing/2014/main" id="{87D44E85-E655-6A84-65AD-D1917FF473EE}"/>
                </a:ext>
              </a:extLst>
            </p:cNvPr>
            <p:cNvGrpSpPr/>
            <p:nvPr/>
          </p:nvGrpSpPr>
          <p:grpSpPr>
            <a:xfrm rot="14238650">
              <a:off x="7821061" y="2737985"/>
              <a:ext cx="1142796" cy="514298"/>
              <a:chOff x="2589343" y="-12922"/>
              <a:chExt cx="663881" cy="514298"/>
            </a:xfrm>
          </p:grpSpPr>
          <p:sp>
            <p:nvSpPr>
              <p:cNvPr id="19" name="Arrow: Right 18" title="Arrow pointing right">
                <a:extLst>
                  <a:ext uri="{FF2B5EF4-FFF2-40B4-BE49-F238E27FC236}">
                    <a16:creationId xmlns:a16="http://schemas.microsoft.com/office/drawing/2014/main" id="{8A535D09-AB55-8894-1FB3-905B2BDD888D}"/>
                  </a:ext>
                </a:extLst>
              </p:cNvPr>
              <p:cNvSpPr/>
              <p:nvPr/>
            </p:nvSpPr>
            <p:spPr>
              <a:xfrm>
                <a:off x="2589343" y="-12922"/>
                <a:ext cx="663881" cy="514298"/>
              </a:xfrm>
              <a:prstGeom prst="rightArrow">
                <a:avLst>
                  <a:gd name="adj1" fmla="val 60000"/>
                  <a:gd name="adj2" fmla="val 50000"/>
                </a:avLst>
              </a:prstGeom>
            </p:spPr>
            <p:style>
              <a:lnRef idx="0">
                <a:schemeClr val="accent5">
                  <a:tint val="60000"/>
                  <a:hueOff val="0"/>
                  <a:satOff val="0"/>
                  <a:lumOff val="0"/>
                  <a:alphaOff val="0"/>
                </a:schemeClr>
              </a:lnRef>
              <a:fillRef idx="1">
                <a:schemeClr val="accent5">
                  <a:tint val="60000"/>
                  <a:hueOff val="0"/>
                  <a:satOff val="0"/>
                  <a:lumOff val="0"/>
                  <a:alphaOff val="0"/>
                </a:schemeClr>
              </a:fillRef>
              <a:effectRef idx="0">
                <a:schemeClr val="accent5">
                  <a:tint val="60000"/>
                  <a:hueOff val="0"/>
                  <a:satOff val="0"/>
                  <a:lumOff val="0"/>
                  <a:alphaOff val="0"/>
                </a:schemeClr>
              </a:effectRef>
              <a:fontRef idx="minor">
                <a:schemeClr val="lt1"/>
              </a:fontRef>
            </p:style>
            <p:txBody>
              <a:bodyPr/>
              <a:lstStyle/>
              <a:p>
                <a:endParaRPr lang="en-NZ"/>
              </a:p>
            </p:txBody>
          </p:sp>
          <p:sp>
            <p:nvSpPr>
              <p:cNvPr id="20" name="Arrow: Right 4">
                <a:extLst>
                  <a:ext uri="{FF2B5EF4-FFF2-40B4-BE49-F238E27FC236}">
                    <a16:creationId xmlns:a16="http://schemas.microsoft.com/office/drawing/2014/main" id="{0E2977DB-0794-3142-6C64-A58C0149DE24}"/>
                  </a:ext>
                </a:extLst>
              </p:cNvPr>
              <p:cNvSpPr txBox="1"/>
              <p:nvPr/>
            </p:nvSpPr>
            <p:spPr>
              <a:xfrm>
                <a:off x="2635819" y="65169"/>
                <a:ext cx="509592" cy="3085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p:txBody>
          </p:sp>
        </p:grpSp>
      </p:grpSp>
      <p:sp>
        <p:nvSpPr>
          <p:cNvPr id="22" name="Rectangle 21">
            <a:extLst>
              <a:ext uri="{FF2B5EF4-FFF2-40B4-BE49-F238E27FC236}">
                <a16:creationId xmlns:a16="http://schemas.microsoft.com/office/drawing/2014/main" id="{FC78B81C-60FB-0ECD-E3A8-67A5D12B12E2}"/>
              </a:ext>
            </a:extLst>
          </p:cNvPr>
          <p:cNvSpPr/>
          <p:nvPr/>
        </p:nvSpPr>
        <p:spPr>
          <a:xfrm>
            <a:off x="1924298" y="1575515"/>
            <a:ext cx="8688663" cy="63593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Z" dirty="0"/>
              <a:t>A VISION FOR AOTEAROA NEW ZEALAND </a:t>
            </a:r>
          </a:p>
          <a:p>
            <a:pPr algn="ctr"/>
            <a:r>
              <a:rPr lang="en-NZ" dirty="0"/>
              <a:t>WELLBEING OF FUTURE GENERATIONS ACT (Aotearoa)</a:t>
            </a:r>
          </a:p>
        </p:txBody>
      </p:sp>
      <p:sp>
        <p:nvSpPr>
          <p:cNvPr id="24" name="TextBox 23">
            <a:extLst>
              <a:ext uri="{FF2B5EF4-FFF2-40B4-BE49-F238E27FC236}">
                <a16:creationId xmlns:a16="http://schemas.microsoft.com/office/drawing/2014/main" id="{2991F6DF-D4FA-00F8-4417-2E28ECC64241}"/>
              </a:ext>
            </a:extLst>
          </p:cNvPr>
          <p:cNvSpPr txBox="1"/>
          <p:nvPr/>
        </p:nvSpPr>
        <p:spPr>
          <a:xfrm>
            <a:off x="9153940" y="6258559"/>
            <a:ext cx="2935366" cy="507831"/>
          </a:xfrm>
          <a:prstGeom prst="rect">
            <a:avLst/>
          </a:prstGeom>
          <a:noFill/>
        </p:spPr>
        <p:txBody>
          <a:bodyPr wrap="square" rtlCol="0">
            <a:spAutoFit/>
          </a:bodyPr>
          <a:lstStyle/>
          <a:p>
            <a:pPr algn="r"/>
            <a:r>
              <a:rPr lang="en-NZ" sz="900" dirty="0">
                <a:solidFill>
                  <a:schemeClr val="accent4">
                    <a:lumMod val="40000"/>
                    <a:lumOff val="60000"/>
                  </a:schemeClr>
                </a:solidFill>
              </a:rPr>
              <a:t>Dr. B Helen Beattie, Managing Director </a:t>
            </a:r>
          </a:p>
          <a:p>
            <a:pPr algn="r"/>
            <a:r>
              <a:rPr lang="en-NZ" sz="900" dirty="0">
                <a:solidFill>
                  <a:schemeClr val="accent4">
                    <a:lumMod val="40000"/>
                    <a:lumOff val="60000"/>
                  </a:schemeClr>
                </a:solidFill>
              </a:rPr>
              <a:t>Veterinarians for Animal Welfare Aotearoa</a:t>
            </a:r>
          </a:p>
          <a:p>
            <a:pPr algn="r"/>
            <a:r>
              <a:rPr lang="en-NZ" sz="900" dirty="0">
                <a:solidFill>
                  <a:schemeClr val="accent4">
                    <a:lumMod val="40000"/>
                    <a:lumOff val="60000"/>
                  </a:schemeClr>
                </a:solidFill>
              </a:rPr>
              <a:t>M | 021 1226796  E | info@vawa.co.nz  W | vawa.co.nz</a:t>
            </a:r>
          </a:p>
        </p:txBody>
      </p:sp>
      <p:sp>
        <p:nvSpPr>
          <p:cNvPr id="3" name="Title 1">
            <a:extLst>
              <a:ext uri="{FF2B5EF4-FFF2-40B4-BE49-F238E27FC236}">
                <a16:creationId xmlns:a16="http://schemas.microsoft.com/office/drawing/2014/main" id="{FEDE98FD-82BA-5DD4-A0E5-BF666B39AB06}"/>
              </a:ext>
            </a:extLst>
          </p:cNvPr>
          <p:cNvSpPr txBox="1">
            <a:spLocks/>
          </p:cNvSpPr>
          <p:nvPr/>
        </p:nvSpPr>
        <p:spPr>
          <a:xfrm>
            <a:off x="1479231" y="820571"/>
            <a:ext cx="9133730" cy="650467"/>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ct val="0"/>
              </a:spcBef>
              <a:buFont typeface="Arial" pitchFamily="34" charset="0"/>
              <a:buNone/>
              <a:defRPr sz="3400" kern="1200">
                <a:solidFill>
                  <a:schemeClr val="tx1"/>
                </a:solidFill>
                <a:latin typeface="+mj-lt"/>
                <a:ea typeface="+mj-ea"/>
                <a:cs typeface="+mj-cs"/>
              </a:defRPr>
            </a:lvl1pPr>
          </a:lstStyle>
          <a:p>
            <a:r>
              <a:rPr lang="en-US" dirty="0">
                <a:solidFill>
                  <a:schemeClr val="accent1"/>
                </a:solidFill>
              </a:rPr>
              <a:t>3. Siloed policy</a:t>
            </a:r>
          </a:p>
        </p:txBody>
      </p:sp>
      <p:grpSp>
        <p:nvGrpSpPr>
          <p:cNvPr id="11" name="Group 10">
            <a:extLst>
              <a:ext uri="{FF2B5EF4-FFF2-40B4-BE49-F238E27FC236}">
                <a16:creationId xmlns:a16="http://schemas.microsoft.com/office/drawing/2014/main" id="{D3212201-8E4B-0202-CDAB-8B4C9562DFDF}"/>
              </a:ext>
            </a:extLst>
          </p:cNvPr>
          <p:cNvGrpSpPr/>
          <p:nvPr/>
        </p:nvGrpSpPr>
        <p:grpSpPr>
          <a:xfrm>
            <a:off x="4230307" y="830270"/>
            <a:ext cx="6934203" cy="640768"/>
            <a:chOff x="4453757" y="759737"/>
            <a:chExt cx="6445699" cy="1027587"/>
          </a:xfrm>
        </p:grpSpPr>
        <p:sp>
          <p:nvSpPr>
            <p:cNvPr id="8" name="Title 1">
              <a:extLst>
                <a:ext uri="{FF2B5EF4-FFF2-40B4-BE49-F238E27FC236}">
                  <a16:creationId xmlns:a16="http://schemas.microsoft.com/office/drawing/2014/main" id="{A68BB09B-8B42-571C-D9EA-BA5C58CC9429}"/>
                </a:ext>
              </a:extLst>
            </p:cNvPr>
            <p:cNvSpPr txBox="1">
              <a:spLocks/>
            </p:cNvSpPr>
            <p:nvPr/>
          </p:nvSpPr>
          <p:spPr>
            <a:xfrm>
              <a:off x="4453757" y="759737"/>
              <a:ext cx="6445699" cy="1027587"/>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ct val="0"/>
                </a:spcBef>
                <a:buFont typeface="Arial" pitchFamily="34" charset="0"/>
                <a:buNone/>
                <a:defRPr sz="3400" kern="1200">
                  <a:solidFill>
                    <a:schemeClr val="tx1"/>
                  </a:solidFill>
                  <a:latin typeface="+mj-lt"/>
                  <a:ea typeface="+mj-ea"/>
                  <a:cs typeface="+mj-cs"/>
                </a:defRPr>
              </a:lvl1pPr>
            </a:lstStyle>
            <a:p>
              <a:r>
                <a:rPr lang="en-US" dirty="0">
                  <a:solidFill>
                    <a:schemeClr val="accent1"/>
                  </a:solidFill>
                </a:rPr>
                <a:t>	connected policy and a VISION</a:t>
              </a:r>
            </a:p>
          </p:txBody>
        </p:sp>
        <p:sp>
          <p:nvSpPr>
            <p:cNvPr id="9" name="Arrow: Right 8">
              <a:extLst>
                <a:ext uri="{FF2B5EF4-FFF2-40B4-BE49-F238E27FC236}">
                  <a16:creationId xmlns:a16="http://schemas.microsoft.com/office/drawing/2014/main" id="{BA1B87CF-8DD8-17CE-064B-10E403A3745D}"/>
                </a:ext>
              </a:extLst>
            </p:cNvPr>
            <p:cNvSpPr/>
            <p:nvPr/>
          </p:nvSpPr>
          <p:spPr>
            <a:xfrm>
              <a:off x="4654397" y="1000156"/>
              <a:ext cx="660576" cy="68023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grpSp>
      <p:graphicFrame>
        <p:nvGraphicFramePr>
          <p:cNvPr id="27" name="Content Placeholder 3" descr="Accent process showing 3 groups arranged from left to right with task descriptions under each group">
            <a:extLst>
              <a:ext uri="{FF2B5EF4-FFF2-40B4-BE49-F238E27FC236}">
                <a16:creationId xmlns:a16="http://schemas.microsoft.com/office/drawing/2014/main" id="{D937AD79-9949-40BB-02BC-3F2B30170A0E}"/>
              </a:ext>
            </a:extLst>
          </p:cNvPr>
          <p:cNvGraphicFramePr>
            <a:graphicFrameLocks/>
          </p:cNvGraphicFramePr>
          <p:nvPr>
            <p:extLst>
              <p:ext uri="{D42A27DB-BD31-4B8C-83A1-F6EECF244321}">
                <p14:modId xmlns:p14="http://schemas.microsoft.com/office/powerpoint/2010/main" val="4053832138"/>
              </p:ext>
            </p:extLst>
          </p:nvPr>
        </p:nvGraphicFramePr>
        <p:xfrm>
          <a:off x="1572890" y="3638481"/>
          <a:ext cx="9240211" cy="32235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8" name="Title 1">
            <a:extLst>
              <a:ext uri="{FF2B5EF4-FFF2-40B4-BE49-F238E27FC236}">
                <a16:creationId xmlns:a16="http://schemas.microsoft.com/office/drawing/2014/main" id="{DC39E3DC-6593-98DA-4DAA-41025909FFAD}"/>
              </a:ext>
            </a:extLst>
          </p:cNvPr>
          <p:cNvSpPr txBox="1">
            <a:spLocks/>
          </p:cNvSpPr>
          <p:nvPr/>
        </p:nvSpPr>
        <p:spPr>
          <a:xfrm>
            <a:off x="5013730" y="222845"/>
            <a:ext cx="6150779" cy="589296"/>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ct val="0"/>
              </a:spcBef>
              <a:buFont typeface="Arial" pitchFamily="34" charset="0"/>
              <a:buNone/>
              <a:defRPr sz="3400" kern="1200">
                <a:solidFill>
                  <a:schemeClr val="tx1"/>
                </a:solidFill>
                <a:latin typeface="+mj-lt"/>
                <a:ea typeface="+mj-ea"/>
                <a:cs typeface="+mj-cs"/>
              </a:defRPr>
            </a:lvl1pPr>
          </a:lstStyle>
          <a:p>
            <a:r>
              <a:rPr lang="en-US" dirty="0">
                <a:solidFill>
                  <a:schemeClr val="accent1"/>
                </a:solidFill>
              </a:rPr>
              <a:t>pace of change, amplification </a:t>
            </a:r>
          </a:p>
        </p:txBody>
      </p:sp>
    </p:spTree>
    <p:extLst>
      <p:ext uri="{BB962C8B-B14F-4D97-AF65-F5344CB8AC3E}">
        <p14:creationId xmlns:p14="http://schemas.microsoft.com/office/powerpoint/2010/main" val="3117789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4000" y="78910"/>
            <a:ext cx="5139350" cy="1233424"/>
          </a:xfrm>
        </p:spPr>
        <p:txBody>
          <a:bodyPr/>
          <a:lstStyle/>
          <a:p>
            <a:r>
              <a:rPr lang="en-US" strike="sngStrike" dirty="0"/>
              <a:t>Principles </a:t>
            </a:r>
            <a:r>
              <a:rPr lang="en-US" dirty="0">
                <a:solidFill>
                  <a:schemeClr val="accent1"/>
                </a:solidFill>
              </a:rPr>
              <a:t>Pace of change</a:t>
            </a:r>
          </a:p>
        </p:txBody>
      </p:sp>
      <p:sp>
        <p:nvSpPr>
          <p:cNvPr id="14" name="Content Placeholder 13"/>
          <p:cNvSpPr>
            <a:spLocks noGrp="1"/>
          </p:cNvSpPr>
          <p:nvPr>
            <p:ph idx="1"/>
          </p:nvPr>
        </p:nvSpPr>
        <p:spPr>
          <a:xfrm>
            <a:off x="1528572" y="1485900"/>
            <a:ext cx="4848365" cy="4152901"/>
          </a:xfrm>
        </p:spPr>
        <p:txBody>
          <a:bodyPr>
            <a:normAutofit/>
          </a:bodyPr>
          <a:lstStyle/>
          <a:p>
            <a:r>
              <a:rPr lang="en-US" dirty="0">
                <a:solidFill>
                  <a:schemeClr val="bg1">
                    <a:lumMod val="75000"/>
                  </a:schemeClr>
                </a:solidFill>
              </a:rPr>
              <a:t>Interconnectedness of welfare</a:t>
            </a:r>
          </a:p>
          <a:p>
            <a:pPr lvl="1"/>
            <a:r>
              <a:rPr lang="en-US" dirty="0">
                <a:solidFill>
                  <a:schemeClr val="bg1">
                    <a:lumMod val="75000"/>
                  </a:schemeClr>
                </a:solidFill>
              </a:rPr>
              <a:t>One Health | One welfare</a:t>
            </a:r>
          </a:p>
          <a:p>
            <a:pPr lvl="1"/>
            <a:r>
              <a:rPr lang="en-US" dirty="0">
                <a:solidFill>
                  <a:schemeClr val="bg1">
                    <a:lumMod val="75000"/>
                  </a:schemeClr>
                </a:solidFill>
              </a:rPr>
              <a:t>Te ao Māori frameworks</a:t>
            </a:r>
          </a:p>
          <a:p>
            <a:r>
              <a:rPr lang="en-US" dirty="0">
                <a:solidFill>
                  <a:schemeClr val="bg1">
                    <a:lumMod val="75000"/>
                  </a:schemeClr>
                </a:solidFill>
              </a:rPr>
              <a:t>Wicked problems </a:t>
            </a:r>
          </a:p>
          <a:p>
            <a:pPr lvl="1"/>
            <a:r>
              <a:rPr lang="en-US" dirty="0">
                <a:solidFill>
                  <a:schemeClr val="bg1">
                    <a:lumMod val="75000"/>
                  </a:schemeClr>
                </a:solidFill>
              </a:rPr>
              <a:t>Simple outcome</a:t>
            </a:r>
          </a:p>
          <a:p>
            <a:pPr lvl="1"/>
            <a:r>
              <a:rPr lang="en-US" dirty="0">
                <a:solidFill>
                  <a:schemeClr val="bg1">
                    <a:lumMod val="75000"/>
                  </a:schemeClr>
                </a:solidFill>
              </a:rPr>
              <a:t>Complicated pathway</a:t>
            </a:r>
          </a:p>
          <a:p>
            <a:pPr lvl="1"/>
            <a:r>
              <a:rPr lang="en-US" dirty="0">
                <a:solidFill>
                  <a:schemeClr val="bg1">
                    <a:lumMod val="75000"/>
                  </a:schemeClr>
                </a:solidFill>
              </a:rPr>
              <a:t>Solution vs response </a:t>
            </a:r>
          </a:p>
          <a:p>
            <a:r>
              <a:rPr lang="en-US" dirty="0">
                <a:solidFill>
                  <a:schemeClr val="accent1"/>
                </a:solidFill>
              </a:rPr>
              <a:t>Human behaviour change science (HBC)</a:t>
            </a:r>
          </a:p>
          <a:p>
            <a:pPr lvl="1"/>
            <a:r>
              <a:rPr lang="en-US" dirty="0">
                <a:solidFill>
                  <a:schemeClr val="accent1"/>
                </a:solidFill>
              </a:rPr>
              <a:t>Logic bullying vs HBC narrative </a:t>
            </a:r>
          </a:p>
        </p:txBody>
      </p:sp>
      <p:grpSp>
        <p:nvGrpSpPr>
          <p:cNvPr id="37" name="Group 36">
            <a:extLst>
              <a:ext uri="{FF2B5EF4-FFF2-40B4-BE49-F238E27FC236}">
                <a16:creationId xmlns:a16="http://schemas.microsoft.com/office/drawing/2014/main" id="{02A27BBB-227C-680F-99BF-5BCF934971CF}"/>
              </a:ext>
            </a:extLst>
          </p:cNvPr>
          <p:cNvGrpSpPr/>
          <p:nvPr/>
        </p:nvGrpSpPr>
        <p:grpSpPr>
          <a:xfrm>
            <a:off x="4026831" y="5195797"/>
            <a:ext cx="7162858" cy="1392840"/>
            <a:chOff x="4277682" y="4948733"/>
            <a:chExt cx="7162858" cy="1392840"/>
          </a:xfrm>
        </p:grpSpPr>
        <mc:AlternateContent xmlns:mc="http://schemas.openxmlformats.org/markup-compatibility/2006" xmlns:p14="http://schemas.microsoft.com/office/powerpoint/2010/main" xmlns:aink="http://schemas.microsoft.com/office/drawing/2016/ink">
          <mc:Choice Requires="p14 aink">
            <p:contentPart p14:bwMode="auto" r:id="rId3">
              <p14:nvContentPartPr>
                <p14:cNvPr id="20" name="Ink 19">
                  <a:extLst>
                    <a:ext uri="{FF2B5EF4-FFF2-40B4-BE49-F238E27FC236}">
                      <a16:creationId xmlns:a16="http://schemas.microsoft.com/office/drawing/2014/main" id="{9370323C-010D-94F9-E02F-701B7199F9A7}"/>
                    </a:ext>
                  </a:extLst>
                </p14:cNvPr>
                <p14:cNvContentPartPr/>
                <p14:nvPr/>
              </p14:nvContentPartPr>
              <p14:xfrm>
                <a:off x="4277682" y="5522579"/>
                <a:ext cx="2785258" cy="818994"/>
              </p14:xfrm>
            </p:contentPart>
          </mc:Choice>
          <mc:Fallback xmlns="">
            <p:pic>
              <p:nvPicPr>
                <p:cNvPr id="20" name="Ink 19">
                  <a:extLst>
                    <a:ext uri="{FF2B5EF4-FFF2-40B4-BE49-F238E27FC236}">
                      <a16:creationId xmlns:a16="http://schemas.microsoft.com/office/drawing/2014/main" id="{9370323C-010D-94F9-E02F-701B7199F9A7}"/>
                    </a:ext>
                  </a:extLst>
                </p:cNvPr>
                <p:cNvPicPr/>
                <p:nvPr/>
              </p:nvPicPr>
              <p:blipFill>
                <a:blip r:embed="rId4"/>
                <a:stretch>
                  <a:fillRect/>
                </a:stretch>
              </p:blipFill>
              <p:spPr>
                <a:xfrm>
                  <a:off x="4214675" y="5459579"/>
                  <a:ext cx="2910911" cy="944633"/>
                </a:xfrm>
                <a:prstGeom prst="rect">
                  <a:avLst/>
                </a:prstGeom>
              </p:spPr>
            </p:pic>
          </mc:Fallback>
        </mc:AlternateContent>
        <p:grpSp>
          <p:nvGrpSpPr>
            <p:cNvPr id="36" name="Group 35">
              <a:extLst>
                <a:ext uri="{FF2B5EF4-FFF2-40B4-BE49-F238E27FC236}">
                  <a16:creationId xmlns:a16="http://schemas.microsoft.com/office/drawing/2014/main" id="{12CD0BB1-003E-1F4B-1628-2E5D589D4FC0}"/>
                </a:ext>
              </a:extLst>
            </p:cNvPr>
            <p:cNvGrpSpPr/>
            <p:nvPr/>
          </p:nvGrpSpPr>
          <p:grpSpPr>
            <a:xfrm>
              <a:off x="7461100" y="4948733"/>
              <a:ext cx="3979440" cy="1387800"/>
              <a:chOff x="7461100" y="4948733"/>
              <a:chExt cx="3979440" cy="1387800"/>
            </a:xfrm>
          </p:grpSpPr>
          <mc:AlternateContent xmlns:mc="http://schemas.openxmlformats.org/markup-compatibility/2006" xmlns:p14="http://schemas.microsoft.com/office/powerpoint/2010/main" xmlns:aink="http://schemas.microsoft.com/office/drawing/2016/ink">
            <mc:Choice Requires="p14 aink">
              <p:contentPart p14:bwMode="auto" r:id="rId5">
                <p14:nvContentPartPr>
                  <p14:cNvPr id="24" name="Ink 23">
                    <a:extLst>
                      <a:ext uri="{FF2B5EF4-FFF2-40B4-BE49-F238E27FC236}">
                        <a16:creationId xmlns:a16="http://schemas.microsoft.com/office/drawing/2014/main" id="{D6FEAB9C-6EE8-D4C2-65A2-EEB15292941D}"/>
                      </a:ext>
                    </a:extLst>
                  </p14:cNvPr>
                  <p14:cNvContentPartPr/>
                  <p14:nvPr/>
                </p14:nvContentPartPr>
                <p14:xfrm>
                  <a:off x="7461100" y="5473613"/>
                  <a:ext cx="456840" cy="532440"/>
                </p14:xfrm>
              </p:contentPart>
            </mc:Choice>
            <mc:Fallback xmlns="">
              <p:pic>
                <p:nvPicPr>
                  <p:cNvPr id="24" name="Ink 23">
                    <a:extLst>
                      <a:ext uri="{FF2B5EF4-FFF2-40B4-BE49-F238E27FC236}">
                        <a16:creationId xmlns:a16="http://schemas.microsoft.com/office/drawing/2014/main" id="{D6FEAB9C-6EE8-D4C2-65A2-EEB15292941D}"/>
                      </a:ext>
                    </a:extLst>
                  </p:cNvPr>
                  <p:cNvPicPr/>
                  <p:nvPr/>
                </p:nvPicPr>
                <p:blipFill>
                  <a:blip r:embed="rId8"/>
                  <a:stretch>
                    <a:fillRect/>
                  </a:stretch>
                </p:blipFill>
                <p:spPr>
                  <a:xfrm>
                    <a:off x="7398460" y="5410613"/>
                    <a:ext cx="582480" cy="6580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
                <p14:nvContentPartPr>
                  <p14:cNvPr id="25" name="Ink 24">
                    <a:extLst>
                      <a:ext uri="{FF2B5EF4-FFF2-40B4-BE49-F238E27FC236}">
                        <a16:creationId xmlns:a16="http://schemas.microsoft.com/office/drawing/2014/main" id="{B808703B-BC23-3971-A020-AC939CB070E1}"/>
                      </a:ext>
                    </a:extLst>
                  </p14:cNvPr>
                  <p14:cNvContentPartPr/>
                  <p14:nvPr/>
                </p14:nvContentPartPr>
                <p14:xfrm>
                  <a:off x="8000380" y="5464253"/>
                  <a:ext cx="512280" cy="438120"/>
                </p14:xfrm>
              </p:contentPart>
            </mc:Choice>
            <mc:Fallback xmlns="">
              <p:pic>
                <p:nvPicPr>
                  <p:cNvPr id="25" name="Ink 24">
                    <a:extLst>
                      <a:ext uri="{FF2B5EF4-FFF2-40B4-BE49-F238E27FC236}">
                        <a16:creationId xmlns:a16="http://schemas.microsoft.com/office/drawing/2014/main" id="{B808703B-BC23-3971-A020-AC939CB070E1}"/>
                      </a:ext>
                    </a:extLst>
                  </p:cNvPr>
                  <p:cNvPicPr/>
                  <p:nvPr/>
                </p:nvPicPr>
                <p:blipFill>
                  <a:blip r:embed="rId10"/>
                  <a:stretch>
                    <a:fillRect/>
                  </a:stretch>
                </p:blipFill>
                <p:spPr>
                  <a:xfrm>
                    <a:off x="7937740" y="5401253"/>
                    <a:ext cx="637920" cy="563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
                <p14:nvContentPartPr>
                  <p14:cNvPr id="26" name="Ink 25">
                    <a:extLst>
                      <a:ext uri="{FF2B5EF4-FFF2-40B4-BE49-F238E27FC236}">
                        <a16:creationId xmlns:a16="http://schemas.microsoft.com/office/drawing/2014/main" id="{6673DF4F-FDCD-50F8-F735-AF3C33D9EFBC}"/>
                      </a:ext>
                    </a:extLst>
                  </p14:cNvPr>
                  <p14:cNvContentPartPr/>
                  <p14:nvPr/>
                </p14:nvContentPartPr>
                <p14:xfrm>
                  <a:off x="8029540" y="5462453"/>
                  <a:ext cx="331200" cy="493920"/>
                </p14:xfrm>
              </p:contentPart>
            </mc:Choice>
            <mc:Fallback xmlns="">
              <p:pic>
                <p:nvPicPr>
                  <p:cNvPr id="26" name="Ink 25">
                    <a:extLst>
                      <a:ext uri="{FF2B5EF4-FFF2-40B4-BE49-F238E27FC236}">
                        <a16:creationId xmlns:a16="http://schemas.microsoft.com/office/drawing/2014/main" id="{6673DF4F-FDCD-50F8-F735-AF3C33D9EFBC}"/>
                      </a:ext>
                    </a:extLst>
                  </p:cNvPr>
                  <p:cNvPicPr/>
                  <p:nvPr/>
                </p:nvPicPr>
                <p:blipFill>
                  <a:blip r:embed="rId12"/>
                  <a:stretch>
                    <a:fillRect/>
                  </a:stretch>
                </p:blipFill>
                <p:spPr>
                  <a:xfrm>
                    <a:off x="7966900" y="5399453"/>
                    <a:ext cx="456840" cy="6195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
                <p14:nvContentPartPr>
                  <p14:cNvPr id="31" name="Ink 30">
                    <a:extLst>
                      <a:ext uri="{FF2B5EF4-FFF2-40B4-BE49-F238E27FC236}">
                        <a16:creationId xmlns:a16="http://schemas.microsoft.com/office/drawing/2014/main" id="{B2A36DFA-C31B-4E7A-586A-41CC9BF632E6}"/>
                      </a:ext>
                    </a:extLst>
                  </p14:cNvPr>
                  <p14:cNvContentPartPr/>
                  <p14:nvPr/>
                </p14:nvContentPartPr>
                <p14:xfrm>
                  <a:off x="8610220" y="5315933"/>
                  <a:ext cx="498600" cy="1020600"/>
                </p14:xfrm>
              </p:contentPart>
            </mc:Choice>
            <mc:Fallback xmlns="">
              <p:pic>
                <p:nvPicPr>
                  <p:cNvPr id="31" name="Ink 30">
                    <a:extLst>
                      <a:ext uri="{FF2B5EF4-FFF2-40B4-BE49-F238E27FC236}">
                        <a16:creationId xmlns:a16="http://schemas.microsoft.com/office/drawing/2014/main" id="{B2A36DFA-C31B-4E7A-586A-41CC9BF632E6}"/>
                      </a:ext>
                    </a:extLst>
                  </p:cNvPr>
                  <p:cNvPicPr/>
                  <p:nvPr/>
                </p:nvPicPr>
                <p:blipFill>
                  <a:blip r:embed="rId14"/>
                  <a:stretch>
                    <a:fillRect/>
                  </a:stretch>
                </p:blipFill>
                <p:spPr>
                  <a:xfrm>
                    <a:off x="8547220" y="5253293"/>
                    <a:ext cx="624240" cy="1146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
                <p14:nvContentPartPr>
                  <p14:cNvPr id="32" name="Ink 31">
                    <a:extLst>
                      <a:ext uri="{FF2B5EF4-FFF2-40B4-BE49-F238E27FC236}">
                        <a16:creationId xmlns:a16="http://schemas.microsoft.com/office/drawing/2014/main" id="{44F21FAB-3AED-48A2-56E4-3FEF8EDCD6A2}"/>
                      </a:ext>
                    </a:extLst>
                  </p14:cNvPr>
                  <p14:cNvContentPartPr/>
                  <p14:nvPr/>
                </p14:nvContentPartPr>
                <p14:xfrm>
                  <a:off x="9175060" y="5237813"/>
                  <a:ext cx="861840" cy="567720"/>
                </p14:xfrm>
              </p:contentPart>
            </mc:Choice>
            <mc:Fallback xmlns="">
              <p:pic>
                <p:nvPicPr>
                  <p:cNvPr id="32" name="Ink 31">
                    <a:extLst>
                      <a:ext uri="{FF2B5EF4-FFF2-40B4-BE49-F238E27FC236}">
                        <a16:creationId xmlns:a16="http://schemas.microsoft.com/office/drawing/2014/main" id="{44F21FAB-3AED-48A2-56E4-3FEF8EDCD6A2}"/>
                      </a:ext>
                    </a:extLst>
                  </p:cNvPr>
                  <p:cNvPicPr/>
                  <p:nvPr/>
                </p:nvPicPr>
                <p:blipFill>
                  <a:blip r:embed="rId16"/>
                  <a:stretch>
                    <a:fillRect/>
                  </a:stretch>
                </p:blipFill>
                <p:spPr>
                  <a:xfrm>
                    <a:off x="9112060" y="5174813"/>
                    <a:ext cx="987480" cy="6933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
                <p14:nvContentPartPr>
                  <p14:cNvPr id="33" name="Ink 32">
                    <a:extLst>
                      <a:ext uri="{FF2B5EF4-FFF2-40B4-BE49-F238E27FC236}">
                        <a16:creationId xmlns:a16="http://schemas.microsoft.com/office/drawing/2014/main" id="{764CBF6D-26D9-1114-462C-E958C98E1443}"/>
                      </a:ext>
                    </a:extLst>
                  </p14:cNvPr>
                  <p14:cNvContentPartPr/>
                  <p14:nvPr/>
                </p14:nvContentPartPr>
                <p14:xfrm>
                  <a:off x="10451620" y="4948733"/>
                  <a:ext cx="165240" cy="808200"/>
                </p14:xfrm>
              </p:contentPart>
            </mc:Choice>
            <mc:Fallback xmlns="">
              <p:pic>
                <p:nvPicPr>
                  <p:cNvPr id="33" name="Ink 32">
                    <a:extLst>
                      <a:ext uri="{FF2B5EF4-FFF2-40B4-BE49-F238E27FC236}">
                        <a16:creationId xmlns:a16="http://schemas.microsoft.com/office/drawing/2014/main" id="{764CBF6D-26D9-1114-462C-E958C98E1443}"/>
                      </a:ext>
                    </a:extLst>
                  </p:cNvPr>
                  <p:cNvPicPr/>
                  <p:nvPr/>
                </p:nvPicPr>
                <p:blipFill>
                  <a:blip r:embed="rId18"/>
                  <a:stretch>
                    <a:fillRect/>
                  </a:stretch>
                </p:blipFill>
                <p:spPr>
                  <a:xfrm>
                    <a:off x="10388980" y="4885733"/>
                    <a:ext cx="290880" cy="9338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9">
                <p14:nvContentPartPr>
                  <p14:cNvPr id="34" name="Ink 33">
                    <a:extLst>
                      <a:ext uri="{FF2B5EF4-FFF2-40B4-BE49-F238E27FC236}">
                        <a16:creationId xmlns:a16="http://schemas.microsoft.com/office/drawing/2014/main" id="{F40F730C-0827-319A-BFC5-FDDB158D9292}"/>
                      </a:ext>
                    </a:extLst>
                  </p14:cNvPr>
                  <p14:cNvContentPartPr/>
                  <p14:nvPr/>
                </p14:nvContentPartPr>
                <p14:xfrm>
                  <a:off x="10052380" y="5046653"/>
                  <a:ext cx="863640" cy="48600"/>
                </p14:xfrm>
              </p:contentPart>
            </mc:Choice>
            <mc:Fallback xmlns="">
              <p:pic>
                <p:nvPicPr>
                  <p:cNvPr id="34" name="Ink 33">
                    <a:extLst>
                      <a:ext uri="{FF2B5EF4-FFF2-40B4-BE49-F238E27FC236}">
                        <a16:creationId xmlns:a16="http://schemas.microsoft.com/office/drawing/2014/main" id="{F40F730C-0827-319A-BFC5-FDDB158D9292}"/>
                      </a:ext>
                    </a:extLst>
                  </p:cNvPr>
                  <p:cNvPicPr/>
                  <p:nvPr/>
                </p:nvPicPr>
                <p:blipFill>
                  <a:blip r:embed="rId20"/>
                  <a:stretch>
                    <a:fillRect/>
                  </a:stretch>
                </p:blipFill>
                <p:spPr>
                  <a:xfrm>
                    <a:off x="9989380" y="4984013"/>
                    <a:ext cx="989280" cy="174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1">
                <p14:nvContentPartPr>
                  <p14:cNvPr id="35" name="Ink 34">
                    <a:extLst>
                      <a:ext uri="{FF2B5EF4-FFF2-40B4-BE49-F238E27FC236}">
                        <a16:creationId xmlns:a16="http://schemas.microsoft.com/office/drawing/2014/main" id="{4A0FCFC4-8823-6585-D3E0-75F964EFA9CB}"/>
                      </a:ext>
                    </a:extLst>
                  </p14:cNvPr>
                  <p14:cNvContentPartPr/>
                  <p14:nvPr/>
                </p14:nvContentPartPr>
                <p14:xfrm>
                  <a:off x="10789300" y="5127293"/>
                  <a:ext cx="651240" cy="793800"/>
                </p14:xfrm>
              </p:contentPart>
            </mc:Choice>
            <mc:Fallback xmlns="">
              <p:pic>
                <p:nvPicPr>
                  <p:cNvPr id="35" name="Ink 34">
                    <a:extLst>
                      <a:ext uri="{FF2B5EF4-FFF2-40B4-BE49-F238E27FC236}">
                        <a16:creationId xmlns:a16="http://schemas.microsoft.com/office/drawing/2014/main" id="{4A0FCFC4-8823-6585-D3E0-75F964EFA9CB}"/>
                      </a:ext>
                    </a:extLst>
                  </p:cNvPr>
                  <p:cNvPicPr/>
                  <p:nvPr/>
                </p:nvPicPr>
                <p:blipFill>
                  <a:blip r:embed="rId22"/>
                  <a:stretch>
                    <a:fillRect/>
                  </a:stretch>
                </p:blipFill>
                <p:spPr>
                  <a:xfrm>
                    <a:off x="10726660" y="5064293"/>
                    <a:ext cx="776880" cy="919440"/>
                  </a:xfrm>
                  <a:prstGeom prst="rect">
                    <a:avLst/>
                  </a:prstGeom>
                </p:spPr>
              </p:pic>
            </mc:Fallback>
          </mc:AlternateContent>
        </p:grpSp>
      </p:grpSp>
      <mc:AlternateContent xmlns:mc="http://schemas.openxmlformats.org/markup-compatibility/2006" xmlns:p14="http://schemas.microsoft.com/office/powerpoint/2010/main" xmlns:aink="http://schemas.microsoft.com/office/drawing/2016/ink">
        <mc:Choice Requires="p14 aink">
          <p:contentPart p14:bwMode="auto" r:id="rId23">
            <p14:nvContentPartPr>
              <p14:cNvPr id="7" name="Ink 6">
                <a:extLst>
                  <a:ext uri="{FF2B5EF4-FFF2-40B4-BE49-F238E27FC236}">
                    <a16:creationId xmlns:a16="http://schemas.microsoft.com/office/drawing/2014/main" id="{E97E33D5-BDE8-51FF-5377-49C3F30A9CAD}"/>
                  </a:ext>
                </a:extLst>
              </p14:cNvPr>
              <p14:cNvContentPartPr/>
              <p14:nvPr/>
            </p14:nvContentPartPr>
            <p14:xfrm>
              <a:off x="1055523" y="4405377"/>
              <a:ext cx="6154726" cy="1233424"/>
            </p14:xfrm>
          </p:contentPart>
        </mc:Choice>
        <mc:Fallback xmlns="">
          <p:pic>
            <p:nvPicPr>
              <p:cNvPr id="7" name="Ink 6">
                <a:extLst>
                  <a:ext uri="{FF2B5EF4-FFF2-40B4-BE49-F238E27FC236}">
                    <a16:creationId xmlns:a16="http://schemas.microsoft.com/office/drawing/2014/main" id="{E97E33D5-BDE8-51FF-5377-49C3F30A9CAD}"/>
                  </a:ext>
                </a:extLst>
              </p:cNvPr>
              <p:cNvPicPr/>
              <p:nvPr/>
            </p:nvPicPr>
            <p:blipFill>
              <a:blip r:embed="rId24"/>
              <a:stretch>
                <a:fillRect/>
              </a:stretch>
            </p:blipFill>
            <p:spPr>
              <a:xfrm>
                <a:off x="992521" y="4342392"/>
                <a:ext cx="6280369" cy="1359034"/>
              </a:xfrm>
              <a:prstGeom prst="rect">
                <a:avLst/>
              </a:prstGeom>
            </p:spPr>
          </p:pic>
        </mc:Fallback>
      </mc:AlternateContent>
      <p:sp>
        <p:nvSpPr>
          <p:cNvPr id="8" name="TextBox 7">
            <a:extLst>
              <a:ext uri="{FF2B5EF4-FFF2-40B4-BE49-F238E27FC236}">
                <a16:creationId xmlns:a16="http://schemas.microsoft.com/office/drawing/2014/main" id="{63B12257-6AFD-3105-1A03-BD336180FD9F}"/>
              </a:ext>
            </a:extLst>
          </p:cNvPr>
          <p:cNvSpPr txBox="1"/>
          <p:nvPr/>
        </p:nvSpPr>
        <p:spPr>
          <a:xfrm>
            <a:off x="9153940" y="6258559"/>
            <a:ext cx="2935366" cy="507831"/>
          </a:xfrm>
          <a:prstGeom prst="rect">
            <a:avLst/>
          </a:prstGeom>
          <a:noFill/>
        </p:spPr>
        <p:txBody>
          <a:bodyPr wrap="square" rtlCol="0">
            <a:spAutoFit/>
          </a:bodyPr>
          <a:lstStyle/>
          <a:p>
            <a:pPr algn="r"/>
            <a:r>
              <a:rPr lang="en-NZ" sz="900" dirty="0">
                <a:solidFill>
                  <a:schemeClr val="accent4">
                    <a:lumMod val="40000"/>
                    <a:lumOff val="60000"/>
                  </a:schemeClr>
                </a:solidFill>
              </a:rPr>
              <a:t>Dr. B Helen Beattie, Managing Director </a:t>
            </a:r>
          </a:p>
          <a:p>
            <a:pPr algn="r"/>
            <a:r>
              <a:rPr lang="en-NZ" sz="900" dirty="0">
                <a:solidFill>
                  <a:schemeClr val="accent4">
                    <a:lumMod val="40000"/>
                    <a:lumOff val="60000"/>
                  </a:schemeClr>
                </a:solidFill>
              </a:rPr>
              <a:t>Veterinarians for Animal Welfare Aotearoa</a:t>
            </a:r>
          </a:p>
          <a:p>
            <a:pPr algn="r"/>
            <a:r>
              <a:rPr lang="en-NZ" sz="900" dirty="0">
                <a:solidFill>
                  <a:schemeClr val="accent4">
                    <a:lumMod val="40000"/>
                    <a:lumOff val="60000"/>
                  </a:schemeClr>
                </a:solidFill>
              </a:rPr>
              <a:t>M | 021 1226796  E | info@vawa.co.nz  W | vawa.co.nz</a:t>
            </a:r>
          </a:p>
        </p:txBody>
      </p:sp>
      <p:grpSp>
        <p:nvGrpSpPr>
          <p:cNvPr id="18" name="Group 17">
            <a:extLst>
              <a:ext uri="{FF2B5EF4-FFF2-40B4-BE49-F238E27FC236}">
                <a16:creationId xmlns:a16="http://schemas.microsoft.com/office/drawing/2014/main" id="{E52AF4CF-2570-AB22-F417-B95BCB4080CE}"/>
              </a:ext>
            </a:extLst>
          </p:cNvPr>
          <p:cNvGrpSpPr/>
          <p:nvPr/>
        </p:nvGrpSpPr>
        <p:grpSpPr>
          <a:xfrm>
            <a:off x="5292820" y="689843"/>
            <a:ext cx="6379958" cy="4186019"/>
            <a:chOff x="5292820" y="689843"/>
            <a:chExt cx="6379958" cy="4186019"/>
          </a:xfrm>
        </p:grpSpPr>
        <p:grpSp>
          <p:nvGrpSpPr>
            <p:cNvPr id="16" name="Group 15">
              <a:extLst>
                <a:ext uri="{FF2B5EF4-FFF2-40B4-BE49-F238E27FC236}">
                  <a16:creationId xmlns:a16="http://schemas.microsoft.com/office/drawing/2014/main" id="{39CD9DDA-EB1A-98DE-ACEB-F250EBB35DB0}"/>
                </a:ext>
              </a:extLst>
            </p:cNvPr>
            <p:cNvGrpSpPr/>
            <p:nvPr/>
          </p:nvGrpSpPr>
          <p:grpSpPr>
            <a:xfrm>
              <a:off x="5292820" y="689843"/>
              <a:ext cx="6379958" cy="4186019"/>
              <a:chOff x="5292820" y="689843"/>
              <a:chExt cx="6379958" cy="4186019"/>
            </a:xfrm>
          </p:grpSpPr>
          <mc:AlternateContent xmlns:mc="http://schemas.openxmlformats.org/markup-compatibility/2006" xmlns:p14="http://schemas.microsoft.com/office/powerpoint/2010/main" xmlns:aink="http://schemas.microsoft.com/office/drawing/2016/ink">
            <mc:Choice Requires="p14 aink">
              <p:contentPart p14:bwMode="auto" r:id="rId25">
                <p14:nvContentPartPr>
                  <p14:cNvPr id="11" name="Ink 10">
                    <a:extLst>
                      <a:ext uri="{FF2B5EF4-FFF2-40B4-BE49-F238E27FC236}">
                        <a16:creationId xmlns:a16="http://schemas.microsoft.com/office/drawing/2014/main" id="{0589270F-0093-6381-34A6-4E7238ED3E12}"/>
                      </a:ext>
                    </a:extLst>
                  </p14:cNvPr>
                  <p14:cNvContentPartPr/>
                  <p14:nvPr/>
                </p14:nvContentPartPr>
                <p14:xfrm rot="7156624">
                  <a:off x="4018783" y="2576198"/>
                  <a:ext cx="3156113" cy="608040"/>
                </p14:xfrm>
              </p:contentPart>
            </mc:Choice>
            <mc:Fallback xmlns="">
              <p:pic>
                <p:nvPicPr>
                  <p:cNvPr id="11" name="Ink 10">
                    <a:extLst>
                      <a:ext uri="{FF2B5EF4-FFF2-40B4-BE49-F238E27FC236}">
                        <a16:creationId xmlns:a16="http://schemas.microsoft.com/office/drawing/2014/main" id="{0589270F-0093-6381-34A6-4E7238ED3E12}"/>
                      </a:ext>
                    </a:extLst>
                  </p:cNvPr>
                  <p:cNvPicPr/>
                  <p:nvPr/>
                </p:nvPicPr>
                <p:blipFill>
                  <a:blip r:embed="rId26"/>
                  <a:stretch>
                    <a:fillRect/>
                  </a:stretch>
                </p:blipFill>
                <p:spPr>
                  <a:xfrm rot="7156624">
                    <a:off x="3955776" y="2513198"/>
                    <a:ext cx="3281767" cy="733680"/>
                  </a:xfrm>
                  <a:prstGeom prst="rect">
                    <a:avLst/>
                  </a:prstGeom>
                </p:spPr>
              </p:pic>
            </mc:Fallback>
          </mc:AlternateContent>
          <p:grpSp>
            <p:nvGrpSpPr>
              <p:cNvPr id="15" name="Group 14">
                <a:extLst>
                  <a:ext uri="{FF2B5EF4-FFF2-40B4-BE49-F238E27FC236}">
                    <a16:creationId xmlns:a16="http://schemas.microsoft.com/office/drawing/2014/main" id="{8A4B2CCA-A74C-EC22-07A9-1A606D09AE2A}"/>
                  </a:ext>
                </a:extLst>
              </p:cNvPr>
              <p:cNvGrpSpPr/>
              <p:nvPr/>
            </p:nvGrpSpPr>
            <p:grpSpPr>
              <a:xfrm>
                <a:off x="6824413" y="689843"/>
                <a:ext cx="4848365" cy="4186019"/>
                <a:chOff x="6824413" y="689843"/>
                <a:chExt cx="4848365" cy="4186019"/>
              </a:xfrm>
            </p:grpSpPr>
            <p:sp>
              <p:nvSpPr>
                <p:cNvPr id="10" name="Content Placeholder 13">
                  <a:extLst>
                    <a:ext uri="{FF2B5EF4-FFF2-40B4-BE49-F238E27FC236}">
                      <a16:creationId xmlns:a16="http://schemas.microsoft.com/office/drawing/2014/main" id="{D329DE69-5086-4E34-C81B-C83C3376F421}"/>
                    </a:ext>
                  </a:extLst>
                </p:cNvPr>
                <p:cNvSpPr txBox="1">
                  <a:spLocks/>
                </p:cNvSpPr>
                <p:nvPr/>
              </p:nvSpPr>
              <p:spPr>
                <a:xfrm>
                  <a:off x="6824413" y="689843"/>
                  <a:ext cx="4848365" cy="4186019"/>
                </a:xfrm>
                <a:prstGeom prst="rect">
                  <a:avLst/>
                </a:prstGeom>
              </p:spPr>
              <p:txBody>
                <a:bodyPr vert="horz" lIns="91440" tIns="45720" rIns="91440" bIns="45720" rtlCol="0">
                  <a:noAutofit/>
                </a:bodyPr>
                <a:lstStyle>
                  <a:lvl1pPr marL="274320" indent="-228600" algn="l" defTabSz="914400" rtl="0" eaLnBrk="1" latinLnBrk="0" hangingPunct="1">
                    <a:lnSpc>
                      <a:spcPct val="100000"/>
                    </a:lnSpc>
                    <a:spcBef>
                      <a:spcPts val="1800"/>
                    </a:spcBef>
                    <a:buClr>
                      <a:schemeClr val="tx1">
                        <a:lumMod val="75000"/>
                        <a:lumOff val="25000"/>
                      </a:schemeClr>
                    </a:buClr>
                    <a:buSzPct val="10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100000"/>
                    </a:lnSpc>
                    <a:spcBef>
                      <a:spcPts val="1000"/>
                    </a:spcBef>
                    <a:buClr>
                      <a:schemeClr val="tx1">
                        <a:lumMod val="75000"/>
                        <a:lumOff val="25000"/>
                      </a:schemeClr>
                    </a:buClr>
                    <a:buSzPct val="10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9pPr>
                </a:lstStyle>
                <a:p>
                  <a:pPr marL="502920" indent="-457200">
                    <a:spcBef>
                      <a:spcPts val="0"/>
                    </a:spcBef>
                    <a:spcAft>
                      <a:spcPts val="600"/>
                    </a:spcAft>
                    <a:buFont typeface="+mj-lt"/>
                    <a:buAutoNum type="arabicPeriod"/>
                  </a:pPr>
                  <a:r>
                    <a:rPr lang="en-US" sz="2400" dirty="0"/>
                    <a:t>Create a safe narrative</a:t>
                  </a:r>
                </a:p>
                <a:p>
                  <a:pPr marL="502920" indent="-457200">
                    <a:spcBef>
                      <a:spcPts val="0"/>
                    </a:spcBef>
                    <a:spcAft>
                      <a:spcPts val="600"/>
                    </a:spcAft>
                    <a:buFont typeface="+mj-lt"/>
                    <a:buAutoNum type="arabicPeriod"/>
                  </a:pPr>
                  <a:r>
                    <a:rPr lang="en-US" sz="2400" dirty="0"/>
                    <a:t>Based on science</a:t>
                  </a:r>
                </a:p>
                <a:p>
                  <a:pPr marL="502920" indent="-457200">
                    <a:spcBef>
                      <a:spcPts val="0"/>
                    </a:spcBef>
                    <a:spcAft>
                      <a:spcPts val="600"/>
                    </a:spcAft>
                    <a:buFont typeface="+mj-lt"/>
                    <a:buAutoNum type="arabicPeriod"/>
                  </a:pPr>
                  <a:r>
                    <a:rPr lang="en-US" sz="2400" dirty="0"/>
                    <a:t>Using HBC principles </a:t>
                  </a:r>
                </a:p>
                <a:p>
                  <a:pPr marL="45720" indent="0">
                    <a:spcBef>
                      <a:spcPts val="0"/>
                    </a:spcBef>
                    <a:spcAft>
                      <a:spcPts val="600"/>
                    </a:spcAft>
                    <a:buNone/>
                  </a:pPr>
                  <a:endParaRPr lang="en-US" sz="1000" dirty="0"/>
                </a:p>
                <a:p>
                  <a:pPr marL="45720" indent="0">
                    <a:spcBef>
                      <a:spcPts val="0"/>
                    </a:spcBef>
                    <a:spcAft>
                      <a:spcPts val="600"/>
                    </a:spcAft>
                    <a:buNone/>
                  </a:pPr>
                  <a:r>
                    <a:rPr lang="en-US" sz="2400" dirty="0"/>
                    <a:t>	enable people to understand the urgent need for </a:t>
                  </a:r>
                  <a:r>
                    <a:rPr lang="en-US" sz="2400" b="1" dirty="0"/>
                    <a:t>an eternal vision for Ao/NZ</a:t>
                  </a:r>
                  <a:r>
                    <a:rPr lang="en-US" sz="2400" dirty="0"/>
                    <a:t> implemented via an holistic policy approach … aka</a:t>
                  </a:r>
                </a:p>
                <a:p>
                  <a:pPr marL="45720" indent="0">
                    <a:spcBef>
                      <a:spcPts val="0"/>
                    </a:spcBef>
                    <a:spcAft>
                      <a:spcPts val="600"/>
                    </a:spcAft>
                    <a:buNone/>
                  </a:pPr>
                  <a:r>
                    <a:rPr lang="en-US" sz="2400" dirty="0"/>
                    <a:t>	Wellbeing of Future Generations Act (Aoteaora) 2030</a:t>
                  </a:r>
                </a:p>
              </p:txBody>
            </p:sp>
            <p:sp>
              <p:nvSpPr>
                <p:cNvPr id="12" name="Arrow: Right 11">
                  <a:extLst>
                    <a:ext uri="{FF2B5EF4-FFF2-40B4-BE49-F238E27FC236}">
                      <a16:creationId xmlns:a16="http://schemas.microsoft.com/office/drawing/2014/main" id="{6492AA03-829E-21B5-5CF6-FBE8B0A71316}"/>
                    </a:ext>
                  </a:extLst>
                </p:cNvPr>
                <p:cNvSpPr/>
                <p:nvPr/>
              </p:nvSpPr>
              <p:spPr>
                <a:xfrm>
                  <a:off x="6957766" y="2275306"/>
                  <a:ext cx="709323" cy="40077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grpSp>
        </p:grpSp>
        <p:sp>
          <p:nvSpPr>
            <p:cNvPr id="17" name="Arrow: Right 16">
              <a:extLst>
                <a:ext uri="{FF2B5EF4-FFF2-40B4-BE49-F238E27FC236}">
                  <a16:creationId xmlns:a16="http://schemas.microsoft.com/office/drawing/2014/main" id="{02623F4C-1B2B-BA40-CEB1-6D6820C1A806}"/>
                </a:ext>
              </a:extLst>
            </p:cNvPr>
            <p:cNvSpPr/>
            <p:nvPr/>
          </p:nvSpPr>
          <p:spPr>
            <a:xfrm>
              <a:off x="7008156" y="3801546"/>
              <a:ext cx="709323" cy="40077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grpSp>
    </p:spTree>
    <p:extLst>
      <p:ext uri="{BB962C8B-B14F-4D97-AF65-F5344CB8AC3E}">
        <p14:creationId xmlns:p14="http://schemas.microsoft.com/office/powerpoint/2010/main" val="1453975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2428" y="78811"/>
            <a:ext cx="3309486" cy="1647614"/>
          </a:xfrm>
        </p:spPr>
        <p:txBody>
          <a:bodyPr>
            <a:normAutofit fontScale="90000"/>
          </a:bodyPr>
          <a:lstStyle/>
          <a:p>
            <a:r>
              <a:rPr lang="en-US" dirty="0">
                <a:solidFill>
                  <a:schemeClr val="accent1"/>
                </a:solidFill>
              </a:rPr>
              <a:t>Summary</a:t>
            </a:r>
          </a:p>
        </p:txBody>
      </p:sp>
      <p:sp>
        <p:nvSpPr>
          <p:cNvPr id="12" name="TextBox 11">
            <a:extLst>
              <a:ext uri="{FF2B5EF4-FFF2-40B4-BE49-F238E27FC236}">
                <a16:creationId xmlns:a16="http://schemas.microsoft.com/office/drawing/2014/main" id="{57E3D848-BA84-F3BA-ECCC-CC1EB5E6EC31}"/>
              </a:ext>
            </a:extLst>
          </p:cNvPr>
          <p:cNvSpPr txBox="1"/>
          <p:nvPr/>
        </p:nvSpPr>
        <p:spPr>
          <a:xfrm>
            <a:off x="2138149" y="2551837"/>
            <a:ext cx="5891753" cy="1754326"/>
          </a:xfrm>
          <a:prstGeom prst="rect">
            <a:avLst/>
          </a:prstGeom>
          <a:noFill/>
        </p:spPr>
        <p:txBody>
          <a:bodyPr wrap="square" rtlCol="0">
            <a:spAutoFit/>
          </a:bodyPr>
          <a:lstStyle/>
          <a:p>
            <a:pPr marL="342900" indent="-342900">
              <a:buFont typeface="Wingdings" panose="05000000000000000000" pitchFamily="2" charset="2"/>
              <a:buChar char="Ø"/>
            </a:pPr>
            <a:r>
              <a:rPr lang="en-US" dirty="0"/>
              <a:t>We need a united (BHA) vision.  </a:t>
            </a:r>
          </a:p>
          <a:p>
            <a:pPr marL="342900" indent="-342900">
              <a:buFont typeface="Wingdings" panose="05000000000000000000" pitchFamily="2" charset="2"/>
              <a:buChar char="Ø"/>
            </a:pPr>
            <a:r>
              <a:rPr lang="en-US" dirty="0"/>
              <a:t>We need different leadership to achieve this.</a:t>
            </a:r>
          </a:p>
          <a:p>
            <a:pPr marL="342900" indent="-342900">
              <a:buFont typeface="Wingdings" panose="05000000000000000000" pitchFamily="2" charset="2"/>
              <a:buChar char="Ø"/>
            </a:pPr>
            <a:r>
              <a:rPr lang="en-NZ" dirty="0"/>
              <a:t>Wickedness and welfare are interconnected and need multiple responses; there’s no single solution.</a:t>
            </a:r>
          </a:p>
          <a:p>
            <a:pPr marL="342900" indent="-342900">
              <a:buFont typeface="Wingdings" panose="05000000000000000000" pitchFamily="2" charset="2"/>
              <a:buChar char="Ø"/>
            </a:pPr>
            <a:r>
              <a:rPr lang="en-NZ" dirty="0"/>
              <a:t>Our </a:t>
            </a:r>
            <a:r>
              <a:rPr lang="en-US" dirty="0"/>
              <a:t>responses must keep Papatūānuku (and therefore, us) safe for the very long term. </a:t>
            </a:r>
            <a:endParaRPr lang="en-NZ" dirty="0"/>
          </a:p>
        </p:txBody>
      </p:sp>
      <p:sp>
        <p:nvSpPr>
          <p:cNvPr id="14" name="TextBox 13">
            <a:extLst>
              <a:ext uri="{FF2B5EF4-FFF2-40B4-BE49-F238E27FC236}">
                <a16:creationId xmlns:a16="http://schemas.microsoft.com/office/drawing/2014/main" id="{99298E8D-893A-DB56-8068-318427297A45}"/>
              </a:ext>
            </a:extLst>
          </p:cNvPr>
          <p:cNvSpPr txBox="1"/>
          <p:nvPr/>
        </p:nvSpPr>
        <p:spPr>
          <a:xfrm>
            <a:off x="1503814" y="1259279"/>
            <a:ext cx="9053350" cy="1200329"/>
          </a:xfrm>
          <a:prstGeom prst="rect">
            <a:avLst/>
          </a:prstGeom>
          <a:noFill/>
        </p:spPr>
        <p:txBody>
          <a:bodyPr wrap="square" rtlCol="0">
            <a:spAutoFit/>
          </a:bodyPr>
          <a:lstStyle/>
          <a:p>
            <a:r>
              <a:rPr lang="en-NZ" sz="2400" dirty="0"/>
              <a:t>By understanding that the welfare of Papatūānuku is paramount, and connected to the welfare of people and animals, we can create resilient future farming systems with better welfare for all.</a:t>
            </a:r>
          </a:p>
        </p:txBody>
      </p:sp>
      <p:sp>
        <p:nvSpPr>
          <p:cNvPr id="3" name="TextBox 2">
            <a:extLst>
              <a:ext uri="{FF2B5EF4-FFF2-40B4-BE49-F238E27FC236}">
                <a16:creationId xmlns:a16="http://schemas.microsoft.com/office/drawing/2014/main" id="{39AC1C7B-E44A-D56B-734C-9FFCFE6298EC}"/>
              </a:ext>
            </a:extLst>
          </p:cNvPr>
          <p:cNvSpPr txBox="1"/>
          <p:nvPr/>
        </p:nvSpPr>
        <p:spPr>
          <a:xfrm>
            <a:off x="9153940" y="6258559"/>
            <a:ext cx="2935366" cy="507831"/>
          </a:xfrm>
          <a:prstGeom prst="rect">
            <a:avLst/>
          </a:prstGeom>
          <a:noFill/>
        </p:spPr>
        <p:txBody>
          <a:bodyPr wrap="square" rtlCol="0">
            <a:spAutoFit/>
          </a:bodyPr>
          <a:lstStyle/>
          <a:p>
            <a:pPr algn="r"/>
            <a:r>
              <a:rPr lang="en-NZ" sz="900" dirty="0">
                <a:solidFill>
                  <a:schemeClr val="accent4">
                    <a:lumMod val="40000"/>
                    <a:lumOff val="60000"/>
                  </a:schemeClr>
                </a:solidFill>
              </a:rPr>
              <a:t>Dr. B Helen Beattie, Managing Director </a:t>
            </a:r>
          </a:p>
          <a:p>
            <a:pPr algn="r"/>
            <a:r>
              <a:rPr lang="en-NZ" sz="900" dirty="0">
                <a:solidFill>
                  <a:schemeClr val="accent4">
                    <a:lumMod val="40000"/>
                    <a:lumOff val="60000"/>
                  </a:schemeClr>
                </a:solidFill>
              </a:rPr>
              <a:t>Veterinarians for Animal Welfare Aotearoa</a:t>
            </a:r>
          </a:p>
          <a:p>
            <a:pPr algn="r"/>
            <a:r>
              <a:rPr lang="en-NZ" sz="900" dirty="0">
                <a:solidFill>
                  <a:schemeClr val="accent4">
                    <a:lumMod val="40000"/>
                    <a:lumOff val="60000"/>
                  </a:schemeClr>
                </a:solidFill>
              </a:rPr>
              <a:t>M | 021 1226796  E | info@vawa.co.nz  W | vawa.co.nz</a:t>
            </a:r>
          </a:p>
        </p:txBody>
      </p:sp>
      <p:sp>
        <p:nvSpPr>
          <p:cNvPr id="5" name="TextBox 4">
            <a:extLst>
              <a:ext uri="{FF2B5EF4-FFF2-40B4-BE49-F238E27FC236}">
                <a16:creationId xmlns:a16="http://schemas.microsoft.com/office/drawing/2014/main" id="{651810EE-D179-CCBA-847C-675FAB3D2411}"/>
              </a:ext>
            </a:extLst>
          </p:cNvPr>
          <p:cNvSpPr txBox="1"/>
          <p:nvPr/>
        </p:nvSpPr>
        <p:spPr>
          <a:xfrm>
            <a:off x="4414096" y="5073383"/>
            <a:ext cx="3880639" cy="1323439"/>
          </a:xfrm>
          <a:prstGeom prst="rect">
            <a:avLst/>
          </a:prstGeom>
          <a:noFill/>
        </p:spPr>
        <p:txBody>
          <a:bodyPr wrap="square" rtlCol="0">
            <a:spAutoFit/>
          </a:bodyPr>
          <a:lstStyle/>
          <a:p>
            <a:r>
              <a:rPr lang="en-NZ" sz="2000" dirty="0"/>
              <a:t>The second last word:</a:t>
            </a:r>
          </a:p>
          <a:p>
            <a:r>
              <a:rPr lang="en-NZ" sz="2000" i="1" dirty="0"/>
              <a:t>‘Our first priority is to care for the land; there are no exceptions, not even fixing the economy.’ </a:t>
            </a:r>
            <a:r>
              <a:rPr lang="en-NZ" sz="2000" dirty="0"/>
              <a:t>- PR</a:t>
            </a:r>
          </a:p>
        </p:txBody>
      </p:sp>
    </p:spTree>
    <p:extLst>
      <p:ext uri="{BB962C8B-B14F-4D97-AF65-F5344CB8AC3E}">
        <p14:creationId xmlns:p14="http://schemas.microsoft.com/office/powerpoint/2010/main" val="933630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7578" y="593281"/>
            <a:ext cx="8966310" cy="1647614"/>
          </a:xfrm>
        </p:spPr>
        <p:txBody>
          <a:bodyPr>
            <a:noAutofit/>
          </a:bodyPr>
          <a:lstStyle/>
          <a:p>
            <a:r>
              <a:rPr lang="en-US" sz="3600" dirty="0">
                <a:solidFill>
                  <a:schemeClr val="accent1"/>
                </a:solidFill>
              </a:rPr>
              <a:t>The last word – animals’ lives matter.*</a:t>
            </a:r>
            <a:br>
              <a:rPr lang="en-US" sz="3600" dirty="0">
                <a:solidFill>
                  <a:schemeClr val="accent1"/>
                </a:solidFill>
              </a:rPr>
            </a:br>
            <a:r>
              <a:rPr lang="en-US" sz="3600" dirty="0">
                <a:solidFill>
                  <a:schemeClr val="accent1"/>
                </a:solidFill>
              </a:rPr>
              <a:t>#protecttheban on livestock exports. </a:t>
            </a:r>
            <a:br>
              <a:rPr lang="en-US" sz="3600" dirty="0">
                <a:solidFill>
                  <a:schemeClr val="accent1"/>
                </a:solidFill>
              </a:rPr>
            </a:br>
            <a:r>
              <a:rPr lang="en-US" sz="3600" dirty="0">
                <a:solidFill>
                  <a:schemeClr val="accent1"/>
                </a:solidFill>
              </a:rPr>
              <a:t>Please sign John’s petition.</a:t>
            </a:r>
          </a:p>
        </p:txBody>
      </p:sp>
      <p:sp>
        <p:nvSpPr>
          <p:cNvPr id="3" name="TextBox 2">
            <a:extLst>
              <a:ext uri="{FF2B5EF4-FFF2-40B4-BE49-F238E27FC236}">
                <a16:creationId xmlns:a16="http://schemas.microsoft.com/office/drawing/2014/main" id="{39AC1C7B-E44A-D56B-734C-9FFCFE6298EC}"/>
              </a:ext>
            </a:extLst>
          </p:cNvPr>
          <p:cNvSpPr txBox="1"/>
          <p:nvPr/>
        </p:nvSpPr>
        <p:spPr>
          <a:xfrm>
            <a:off x="9153940" y="6258559"/>
            <a:ext cx="2935366" cy="507831"/>
          </a:xfrm>
          <a:prstGeom prst="rect">
            <a:avLst/>
          </a:prstGeom>
          <a:noFill/>
        </p:spPr>
        <p:txBody>
          <a:bodyPr wrap="square" rtlCol="0">
            <a:spAutoFit/>
          </a:bodyPr>
          <a:lstStyle/>
          <a:p>
            <a:pPr algn="r"/>
            <a:r>
              <a:rPr lang="en-NZ" sz="900" dirty="0">
                <a:solidFill>
                  <a:schemeClr val="accent4">
                    <a:lumMod val="40000"/>
                    <a:lumOff val="60000"/>
                  </a:schemeClr>
                </a:solidFill>
              </a:rPr>
              <a:t>Dr. B Helen Beattie, Managing Director </a:t>
            </a:r>
          </a:p>
          <a:p>
            <a:pPr algn="r"/>
            <a:r>
              <a:rPr lang="en-NZ" sz="900" dirty="0">
                <a:solidFill>
                  <a:schemeClr val="accent4">
                    <a:lumMod val="40000"/>
                    <a:lumOff val="60000"/>
                  </a:schemeClr>
                </a:solidFill>
              </a:rPr>
              <a:t>Veterinarians for Animal Welfare Aotearoa</a:t>
            </a:r>
          </a:p>
          <a:p>
            <a:pPr algn="r"/>
            <a:r>
              <a:rPr lang="en-NZ" sz="900" dirty="0">
                <a:solidFill>
                  <a:schemeClr val="accent4">
                    <a:lumMod val="40000"/>
                    <a:lumOff val="60000"/>
                  </a:schemeClr>
                </a:solidFill>
              </a:rPr>
              <a:t>M | 021 1226796  E | info@vawa.co.nz  W | vawa.co.nz</a:t>
            </a:r>
          </a:p>
        </p:txBody>
      </p:sp>
      <p:pic>
        <p:nvPicPr>
          <p:cNvPr id="5" name="Picture 4" descr="A qr code with a few squares&#10;&#10;Description automatically generated">
            <a:extLst>
              <a:ext uri="{FF2B5EF4-FFF2-40B4-BE49-F238E27FC236}">
                <a16:creationId xmlns:a16="http://schemas.microsoft.com/office/drawing/2014/main" id="{EA82756B-2D88-C115-5F98-08EE6330A424}"/>
              </a:ext>
            </a:extLst>
          </p:cNvPr>
          <p:cNvPicPr>
            <a:picLocks noChangeAspect="1"/>
          </p:cNvPicPr>
          <p:nvPr/>
        </p:nvPicPr>
        <p:blipFill>
          <a:blip r:embed="rId3"/>
          <a:stretch>
            <a:fillRect/>
          </a:stretch>
        </p:blipFill>
        <p:spPr>
          <a:xfrm>
            <a:off x="4111388" y="2240895"/>
            <a:ext cx="3378690" cy="3378690"/>
          </a:xfrm>
          <a:prstGeom prst="rect">
            <a:avLst/>
          </a:prstGeom>
        </p:spPr>
      </p:pic>
      <p:sp>
        <p:nvSpPr>
          <p:cNvPr id="6" name="TextBox 5">
            <a:extLst>
              <a:ext uri="{FF2B5EF4-FFF2-40B4-BE49-F238E27FC236}">
                <a16:creationId xmlns:a16="http://schemas.microsoft.com/office/drawing/2014/main" id="{581F3B67-EF28-985E-10EA-8F85B1EA5457}"/>
              </a:ext>
            </a:extLst>
          </p:cNvPr>
          <p:cNvSpPr txBox="1"/>
          <p:nvPr/>
        </p:nvSpPr>
        <p:spPr>
          <a:xfrm>
            <a:off x="4162336" y="5723906"/>
            <a:ext cx="3376181" cy="369332"/>
          </a:xfrm>
          <a:prstGeom prst="rect">
            <a:avLst/>
          </a:prstGeom>
          <a:noFill/>
        </p:spPr>
        <p:txBody>
          <a:bodyPr wrap="none" rtlCol="0">
            <a:spAutoFit/>
          </a:bodyPr>
          <a:lstStyle/>
          <a:p>
            <a:r>
              <a:rPr lang="en-NZ" dirty="0"/>
              <a:t>*Paraphrasing Po </a:t>
            </a:r>
            <a:r>
              <a:rPr lang="en-NZ" dirty="0" err="1"/>
              <a:t>Ropata</a:t>
            </a:r>
            <a:r>
              <a:rPr lang="en-NZ" dirty="0"/>
              <a:t> (2024)</a:t>
            </a:r>
          </a:p>
        </p:txBody>
      </p:sp>
    </p:spTree>
    <p:extLst>
      <p:ext uri="{BB962C8B-B14F-4D97-AF65-F5344CB8AC3E}">
        <p14:creationId xmlns:p14="http://schemas.microsoft.com/office/powerpoint/2010/main" val="1268453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4000" y="78910"/>
            <a:ext cx="5139350" cy="1233424"/>
          </a:xfrm>
        </p:spPr>
        <p:txBody>
          <a:bodyPr/>
          <a:lstStyle/>
          <a:p>
            <a:r>
              <a:rPr lang="en-US" dirty="0">
                <a:solidFill>
                  <a:schemeClr val="accent3">
                    <a:lumMod val="60000"/>
                    <a:lumOff val="40000"/>
                  </a:schemeClr>
                </a:solidFill>
              </a:rPr>
              <a:t>Principles</a:t>
            </a:r>
          </a:p>
        </p:txBody>
      </p:sp>
      <p:sp>
        <p:nvSpPr>
          <p:cNvPr id="14" name="Content Placeholder 13"/>
          <p:cNvSpPr>
            <a:spLocks noGrp="1"/>
          </p:cNvSpPr>
          <p:nvPr>
            <p:ph idx="1"/>
          </p:nvPr>
        </p:nvSpPr>
        <p:spPr>
          <a:xfrm>
            <a:off x="1523999" y="1544506"/>
            <a:ext cx="8545418" cy="4152901"/>
          </a:xfrm>
        </p:spPr>
        <p:txBody>
          <a:bodyPr>
            <a:normAutofit/>
          </a:bodyPr>
          <a:lstStyle/>
          <a:p>
            <a:r>
              <a:rPr lang="en-US" b="1" dirty="0"/>
              <a:t>Interconnectedness of welfare</a:t>
            </a:r>
          </a:p>
          <a:p>
            <a:pPr lvl="1"/>
            <a:r>
              <a:rPr lang="en-US" dirty="0"/>
              <a:t>One Health | One Welfare frameworks</a:t>
            </a:r>
          </a:p>
          <a:p>
            <a:pPr lvl="1"/>
            <a:r>
              <a:rPr lang="en-US" dirty="0"/>
              <a:t>Te Ao Māori</a:t>
            </a:r>
          </a:p>
          <a:p>
            <a:r>
              <a:rPr lang="en-US" b="1" dirty="0"/>
              <a:t>Wicked problems (predicament) </a:t>
            </a:r>
          </a:p>
          <a:p>
            <a:pPr lvl="1"/>
            <a:r>
              <a:rPr lang="en-US" dirty="0"/>
              <a:t>Simple outcome</a:t>
            </a:r>
          </a:p>
          <a:p>
            <a:pPr lvl="1"/>
            <a:r>
              <a:rPr lang="en-US" dirty="0"/>
              <a:t>Complicated pathway</a:t>
            </a:r>
          </a:p>
          <a:p>
            <a:pPr lvl="1"/>
            <a:r>
              <a:rPr lang="en-US" dirty="0"/>
              <a:t>Solution vs response </a:t>
            </a:r>
          </a:p>
          <a:p>
            <a:r>
              <a:rPr lang="en-US" b="1" dirty="0"/>
              <a:t>Human behaviour change (HBC)</a:t>
            </a:r>
          </a:p>
          <a:p>
            <a:pPr lvl="1"/>
            <a:r>
              <a:rPr lang="en-US" dirty="0"/>
              <a:t>Logic bullying vs HBC narrative </a:t>
            </a:r>
          </a:p>
        </p:txBody>
      </p:sp>
      <p:sp>
        <p:nvSpPr>
          <p:cNvPr id="6" name="Flowchart: Connector 5">
            <a:extLst>
              <a:ext uri="{FF2B5EF4-FFF2-40B4-BE49-F238E27FC236}">
                <a16:creationId xmlns:a16="http://schemas.microsoft.com/office/drawing/2014/main" id="{8C318359-5BA4-2227-5DE6-18D3DE38C927}"/>
              </a:ext>
            </a:extLst>
          </p:cNvPr>
          <p:cNvSpPr/>
          <p:nvPr/>
        </p:nvSpPr>
        <p:spPr>
          <a:xfrm>
            <a:off x="8834527" y="917195"/>
            <a:ext cx="2503505" cy="2574077"/>
          </a:xfrm>
          <a:prstGeom prst="flowChartConnecto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sz="1200" dirty="0">
              <a:solidFill>
                <a:schemeClr val="accent1">
                  <a:lumMod val="75000"/>
                </a:schemeClr>
              </a:solidFill>
            </a:endParaRPr>
          </a:p>
          <a:p>
            <a:pPr algn="ctr"/>
            <a:endParaRPr lang="en-NZ" sz="1200" dirty="0">
              <a:solidFill>
                <a:schemeClr val="accent1">
                  <a:lumMod val="75000"/>
                </a:schemeClr>
              </a:solidFill>
            </a:endParaRPr>
          </a:p>
          <a:p>
            <a:pPr algn="ctr"/>
            <a:r>
              <a:rPr lang="en-NZ" sz="1200" dirty="0">
                <a:solidFill>
                  <a:schemeClr val="accent1">
                    <a:lumMod val="75000"/>
                  </a:schemeClr>
                </a:solidFill>
              </a:rPr>
              <a:t>Ecosystem / Papatūānuku</a:t>
            </a:r>
          </a:p>
          <a:p>
            <a:pPr algn="ctr"/>
            <a:endParaRPr lang="en-NZ" dirty="0">
              <a:solidFill>
                <a:schemeClr val="accent1">
                  <a:lumMod val="75000"/>
                </a:schemeClr>
              </a:solidFill>
            </a:endParaRPr>
          </a:p>
          <a:p>
            <a:pPr algn="ctr"/>
            <a:endParaRPr lang="en-NZ" dirty="0">
              <a:solidFill>
                <a:schemeClr val="accent1">
                  <a:lumMod val="75000"/>
                </a:schemeClr>
              </a:solidFill>
            </a:endParaRPr>
          </a:p>
          <a:p>
            <a:pPr algn="ctr"/>
            <a:endParaRPr lang="en-NZ" dirty="0">
              <a:solidFill>
                <a:schemeClr val="accent1">
                  <a:lumMod val="75000"/>
                </a:schemeClr>
              </a:solidFill>
            </a:endParaRPr>
          </a:p>
          <a:p>
            <a:pPr algn="ctr"/>
            <a:endParaRPr lang="en-NZ" dirty="0">
              <a:solidFill>
                <a:schemeClr val="accent1">
                  <a:lumMod val="75000"/>
                </a:schemeClr>
              </a:solidFill>
            </a:endParaRPr>
          </a:p>
          <a:p>
            <a:pPr algn="ctr"/>
            <a:endParaRPr lang="en-NZ" dirty="0">
              <a:solidFill>
                <a:schemeClr val="accent1">
                  <a:lumMod val="75000"/>
                </a:schemeClr>
              </a:solidFill>
            </a:endParaRPr>
          </a:p>
          <a:p>
            <a:pPr algn="ctr"/>
            <a:endParaRPr lang="en-NZ" dirty="0">
              <a:solidFill>
                <a:schemeClr val="accent1">
                  <a:lumMod val="75000"/>
                </a:schemeClr>
              </a:solidFill>
            </a:endParaRPr>
          </a:p>
          <a:p>
            <a:pPr algn="ctr"/>
            <a:endParaRPr lang="en-NZ" dirty="0">
              <a:solidFill>
                <a:schemeClr val="accent1">
                  <a:lumMod val="75000"/>
                </a:schemeClr>
              </a:solidFill>
            </a:endParaRPr>
          </a:p>
        </p:txBody>
      </p:sp>
      <p:grpSp>
        <p:nvGrpSpPr>
          <p:cNvPr id="5" name="Group 4">
            <a:extLst>
              <a:ext uri="{FF2B5EF4-FFF2-40B4-BE49-F238E27FC236}">
                <a16:creationId xmlns:a16="http://schemas.microsoft.com/office/drawing/2014/main" id="{03E62ED3-B6D9-8180-6AE2-C405259D4831}"/>
              </a:ext>
            </a:extLst>
          </p:cNvPr>
          <p:cNvGrpSpPr/>
          <p:nvPr/>
        </p:nvGrpSpPr>
        <p:grpSpPr>
          <a:xfrm>
            <a:off x="9291148" y="1708539"/>
            <a:ext cx="1590262" cy="1436750"/>
            <a:chOff x="8067749" y="695622"/>
            <a:chExt cx="2014269" cy="1705797"/>
          </a:xfrm>
        </p:grpSpPr>
        <p:sp>
          <p:nvSpPr>
            <p:cNvPr id="4" name="Flowchart: Connector 3" descr="&#10;">
              <a:extLst>
                <a:ext uri="{FF2B5EF4-FFF2-40B4-BE49-F238E27FC236}">
                  <a16:creationId xmlns:a16="http://schemas.microsoft.com/office/drawing/2014/main" id="{10CD694C-95DD-7F30-AADF-3869B002F2B4}"/>
                </a:ext>
              </a:extLst>
            </p:cNvPr>
            <p:cNvSpPr/>
            <p:nvPr/>
          </p:nvSpPr>
          <p:spPr>
            <a:xfrm>
              <a:off x="8509853" y="695622"/>
              <a:ext cx="1130061" cy="1089085"/>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Z" sz="600" dirty="0"/>
                <a:t>Environment</a:t>
              </a:r>
              <a:endParaRPr lang="en-NZ" sz="700" dirty="0"/>
            </a:p>
            <a:p>
              <a:pPr algn="ctr"/>
              <a:endParaRPr lang="en-NZ" sz="700" dirty="0"/>
            </a:p>
            <a:p>
              <a:pPr algn="ctr"/>
              <a:r>
                <a:rPr lang="en-NZ" sz="700" dirty="0"/>
                <a:t> </a:t>
              </a:r>
            </a:p>
          </p:txBody>
        </p:sp>
        <p:sp>
          <p:nvSpPr>
            <p:cNvPr id="2" name="Flowchart: Connector 1">
              <a:extLst>
                <a:ext uri="{FF2B5EF4-FFF2-40B4-BE49-F238E27FC236}">
                  <a16:creationId xmlns:a16="http://schemas.microsoft.com/office/drawing/2014/main" id="{D0D1E8BA-435F-A1DF-0D57-4BE66BB205CC}"/>
                </a:ext>
              </a:extLst>
            </p:cNvPr>
            <p:cNvSpPr/>
            <p:nvPr/>
          </p:nvSpPr>
          <p:spPr>
            <a:xfrm>
              <a:off x="8067749" y="1312334"/>
              <a:ext cx="1130061" cy="1089085"/>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Z" sz="800" dirty="0"/>
                <a:t>Animals</a:t>
              </a:r>
              <a:endParaRPr lang="en-NZ" dirty="0"/>
            </a:p>
          </p:txBody>
        </p:sp>
        <p:sp>
          <p:nvSpPr>
            <p:cNvPr id="3" name="Flowchart: Connector 2">
              <a:extLst>
                <a:ext uri="{FF2B5EF4-FFF2-40B4-BE49-F238E27FC236}">
                  <a16:creationId xmlns:a16="http://schemas.microsoft.com/office/drawing/2014/main" id="{B07CF6FF-D643-3DAB-6EBB-5E7A8C9257C2}"/>
                </a:ext>
              </a:extLst>
            </p:cNvPr>
            <p:cNvSpPr/>
            <p:nvPr/>
          </p:nvSpPr>
          <p:spPr>
            <a:xfrm>
              <a:off x="8951957" y="1312334"/>
              <a:ext cx="1130061" cy="1089085"/>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Z" sz="800" dirty="0"/>
                <a:t>People</a:t>
              </a:r>
              <a:endParaRPr lang="en-NZ" dirty="0"/>
            </a:p>
          </p:txBody>
        </p:sp>
      </p:grpSp>
      <p:pic>
        <p:nvPicPr>
          <p:cNvPr id="7" name="Picture 6" descr="A comparison of different lines&#10;&#10;Description automatically generated">
            <a:hlinkClick r:id="rId3"/>
            <a:extLst>
              <a:ext uri="{FF2B5EF4-FFF2-40B4-BE49-F238E27FC236}">
                <a16:creationId xmlns:a16="http://schemas.microsoft.com/office/drawing/2014/main" id="{F6B600B6-1CEB-E3A7-5A61-2AC2EBC9BED9}"/>
              </a:ext>
            </a:extLst>
          </p:cNvPr>
          <p:cNvPicPr>
            <a:picLocks noChangeAspect="1"/>
          </p:cNvPicPr>
          <p:nvPr/>
        </p:nvPicPr>
        <p:blipFill>
          <a:blip r:embed="rId4"/>
          <a:stretch>
            <a:fillRect/>
          </a:stretch>
        </p:blipFill>
        <p:spPr>
          <a:xfrm>
            <a:off x="8067862" y="3723444"/>
            <a:ext cx="3842734" cy="1620241"/>
          </a:xfrm>
          <a:prstGeom prst="rect">
            <a:avLst/>
          </a:prstGeom>
        </p:spPr>
      </p:pic>
      <p:sp>
        <p:nvSpPr>
          <p:cNvPr id="9" name="TextBox 8">
            <a:extLst>
              <a:ext uri="{FF2B5EF4-FFF2-40B4-BE49-F238E27FC236}">
                <a16:creationId xmlns:a16="http://schemas.microsoft.com/office/drawing/2014/main" id="{A306AF4A-5156-18EC-667D-A522BD94FDC1}"/>
              </a:ext>
            </a:extLst>
          </p:cNvPr>
          <p:cNvSpPr txBox="1"/>
          <p:nvPr/>
        </p:nvSpPr>
        <p:spPr>
          <a:xfrm>
            <a:off x="431388" y="5855760"/>
            <a:ext cx="3889105" cy="923330"/>
          </a:xfrm>
          <a:prstGeom prst="rect">
            <a:avLst/>
          </a:prstGeom>
          <a:noFill/>
        </p:spPr>
        <p:txBody>
          <a:bodyPr wrap="square" rtlCol="0">
            <a:spAutoFit/>
          </a:bodyPr>
          <a:lstStyle/>
          <a:p>
            <a:pPr indent="-91440" algn="ctr"/>
            <a:r>
              <a:rPr lang="en-US" dirty="0">
                <a:solidFill>
                  <a:schemeClr val="bg1"/>
                </a:solidFill>
              </a:rPr>
              <a:t>‘</a:t>
            </a:r>
            <a:r>
              <a:rPr lang="en-US" i="1" dirty="0">
                <a:solidFill>
                  <a:schemeClr val="bg1"/>
                </a:solidFill>
              </a:rPr>
              <a:t>The economy is wholly a subsidiary of the environment, not the reverse</a:t>
            </a:r>
            <a:r>
              <a:rPr lang="en-US" dirty="0">
                <a:solidFill>
                  <a:schemeClr val="bg1"/>
                </a:solidFill>
              </a:rPr>
              <a:t>.’</a:t>
            </a:r>
          </a:p>
          <a:p>
            <a:pPr indent="-91440" algn="ctr"/>
            <a:r>
              <a:rPr lang="en-US" dirty="0">
                <a:solidFill>
                  <a:schemeClr val="bg1"/>
                </a:solidFill>
              </a:rPr>
              <a:t>Herman Daly – ecological economist</a:t>
            </a:r>
          </a:p>
        </p:txBody>
      </p:sp>
      <p:sp>
        <p:nvSpPr>
          <p:cNvPr id="8" name="TextBox 7">
            <a:extLst>
              <a:ext uri="{FF2B5EF4-FFF2-40B4-BE49-F238E27FC236}">
                <a16:creationId xmlns:a16="http://schemas.microsoft.com/office/drawing/2014/main" id="{38BC78F7-4EC0-793C-F917-F212519CD3A7}"/>
              </a:ext>
            </a:extLst>
          </p:cNvPr>
          <p:cNvSpPr txBox="1"/>
          <p:nvPr/>
        </p:nvSpPr>
        <p:spPr>
          <a:xfrm>
            <a:off x="9153940" y="6258559"/>
            <a:ext cx="2935366" cy="507831"/>
          </a:xfrm>
          <a:prstGeom prst="rect">
            <a:avLst/>
          </a:prstGeom>
          <a:noFill/>
        </p:spPr>
        <p:txBody>
          <a:bodyPr wrap="square" rtlCol="0">
            <a:spAutoFit/>
          </a:bodyPr>
          <a:lstStyle/>
          <a:p>
            <a:pPr algn="r"/>
            <a:r>
              <a:rPr lang="en-NZ" sz="900" dirty="0">
                <a:solidFill>
                  <a:schemeClr val="accent4">
                    <a:lumMod val="40000"/>
                    <a:lumOff val="60000"/>
                  </a:schemeClr>
                </a:solidFill>
              </a:rPr>
              <a:t>Dr. B Helen Beattie, Managing Director </a:t>
            </a:r>
          </a:p>
          <a:p>
            <a:pPr algn="r"/>
            <a:r>
              <a:rPr lang="en-NZ" sz="900" dirty="0">
                <a:solidFill>
                  <a:schemeClr val="accent4">
                    <a:lumMod val="40000"/>
                    <a:lumOff val="60000"/>
                  </a:schemeClr>
                </a:solidFill>
              </a:rPr>
              <a:t>Veterinarians for Animal Welfare Aotearoa</a:t>
            </a:r>
          </a:p>
          <a:p>
            <a:pPr algn="r"/>
            <a:r>
              <a:rPr lang="en-NZ" sz="900" dirty="0">
                <a:solidFill>
                  <a:schemeClr val="accent4">
                    <a:lumMod val="40000"/>
                    <a:lumOff val="60000"/>
                  </a:schemeClr>
                </a:solidFill>
              </a:rPr>
              <a:t>M | 021 1226796  E | info@vawa.co.nz  W | vawa.co.nz</a:t>
            </a:r>
          </a:p>
        </p:txBody>
      </p:sp>
      <p:sp>
        <p:nvSpPr>
          <p:cNvPr id="10" name="TextBox 9">
            <a:extLst>
              <a:ext uri="{FF2B5EF4-FFF2-40B4-BE49-F238E27FC236}">
                <a16:creationId xmlns:a16="http://schemas.microsoft.com/office/drawing/2014/main" id="{5DDEDBCF-9C95-252F-D762-7E526BDBC94E}"/>
              </a:ext>
            </a:extLst>
          </p:cNvPr>
          <p:cNvSpPr txBox="1"/>
          <p:nvPr/>
        </p:nvSpPr>
        <p:spPr>
          <a:xfrm>
            <a:off x="5081872" y="3564797"/>
            <a:ext cx="2197866" cy="646331"/>
          </a:xfrm>
          <a:prstGeom prst="rect">
            <a:avLst/>
          </a:prstGeom>
          <a:noFill/>
        </p:spPr>
        <p:txBody>
          <a:bodyPr wrap="square" rtlCol="0">
            <a:spAutoFit/>
          </a:bodyPr>
          <a:lstStyle/>
          <a:p>
            <a:pPr algn="ctr"/>
            <a:r>
              <a:rPr lang="en-US" b="1" dirty="0"/>
              <a:t>‘We don’t have 200 years’ – TK</a:t>
            </a:r>
          </a:p>
        </p:txBody>
      </p:sp>
      <p:sp>
        <p:nvSpPr>
          <p:cNvPr id="11" name="TextBox 10">
            <a:extLst>
              <a:ext uri="{FF2B5EF4-FFF2-40B4-BE49-F238E27FC236}">
                <a16:creationId xmlns:a16="http://schemas.microsoft.com/office/drawing/2014/main" id="{92D29CA0-1FC7-3BC9-FCBB-A268431BBD38}"/>
              </a:ext>
            </a:extLst>
          </p:cNvPr>
          <p:cNvSpPr txBox="1"/>
          <p:nvPr/>
        </p:nvSpPr>
        <p:spPr>
          <a:xfrm>
            <a:off x="4535224" y="5870557"/>
            <a:ext cx="3291161" cy="923330"/>
          </a:xfrm>
          <a:prstGeom prst="rect">
            <a:avLst/>
          </a:prstGeom>
          <a:noFill/>
        </p:spPr>
        <p:txBody>
          <a:bodyPr wrap="square" rtlCol="0">
            <a:spAutoFit/>
          </a:bodyPr>
          <a:lstStyle/>
          <a:p>
            <a:pPr indent="-91440" algn="ctr"/>
            <a:r>
              <a:rPr lang="en-US" i="1" dirty="0">
                <a:solidFill>
                  <a:schemeClr val="bg1"/>
                </a:solidFill>
              </a:rPr>
              <a:t>‘We need to put the environment in front of the economy.</a:t>
            </a:r>
            <a:r>
              <a:rPr lang="en-US" dirty="0">
                <a:solidFill>
                  <a:schemeClr val="bg1"/>
                </a:solidFill>
              </a:rPr>
              <a:t>’ </a:t>
            </a:r>
          </a:p>
          <a:p>
            <a:pPr indent="-91440" algn="ctr"/>
            <a:r>
              <a:rPr lang="en-US" dirty="0">
                <a:solidFill>
                  <a:schemeClr val="bg1"/>
                </a:solidFill>
              </a:rPr>
              <a:t>Pa </a:t>
            </a:r>
            <a:r>
              <a:rPr lang="en-US" dirty="0" err="1">
                <a:solidFill>
                  <a:schemeClr val="bg1"/>
                </a:solidFill>
              </a:rPr>
              <a:t>Ropata</a:t>
            </a:r>
            <a:r>
              <a:rPr lang="en-US" dirty="0">
                <a:solidFill>
                  <a:schemeClr val="bg1"/>
                </a:solidFill>
              </a:rPr>
              <a:t> - legend</a:t>
            </a:r>
          </a:p>
        </p:txBody>
      </p:sp>
    </p:spTree>
    <p:extLst>
      <p:ext uri="{BB962C8B-B14F-4D97-AF65-F5344CB8AC3E}">
        <p14:creationId xmlns:p14="http://schemas.microsoft.com/office/powerpoint/2010/main" val="284440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4">
                                            <p:txEl>
                                              <p:pRg st="7" end="7"/>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4">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8BC78F7-4EC0-793C-F917-F212519CD3A7}"/>
              </a:ext>
            </a:extLst>
          </p:cNvPr>
          <p:cNvSpPr txBox="1"/>
          <p:nvPr/>
        </p:nvSpPr>
        <p:spPr>
          <a:xfrm>
            <a:off x="9153940" y="6258559"/>
            <a:ext cx="2935366" cy="507831"/>
          </a:xfrm>
          <a:prstGeom prst="rect">
            <a:avLst/>
          </a:prstGeom>
          <a:noFill/>
        </p:spPr>
        <p:txBody>
          <a:bodyPr wrap="square" rtlCol="0">
            <a:spAutoFit/>
          </a:bodyPr>
          <a:lstStyle/>
          <a:p>
            <a:pPr algn="r"/>
            <a:r>
              <a:rPr lang="en-NZ" sz="900" dirty="0">
                <a:solidFill>
                  <a:schemeClr val="accent4">
                    <a:lumMod val="40000"/>
                    <a:lumOff val="60000"/>
                  </a:schemeClr>
                </a:solidFill>
              </a:rPr>
              <a:t>Dr. B Helen Beattie, Managing Director </a:t>
            </a:r>
          </a:p>
          <a:p>
            <a:pPr algn="r"/>
            <a:r>
              <a:rPr lang="en-NZ" sz="900" dirty="0">
                <a:solidFill>
                  <a:schemeClr val="accent4">
                    <a:lumMod val="40000"/>
                    <a:lumOff val="60000"/>
                  </a:schemeClr>
                </a:solidFill>
              </a:rPr>
              <a:t>Veterinarians for Animal Welfare Aotearoa</a:t>
            </a:r>
          </a:p>
          <a:p>
            <a:pPr algn="r"/>
            <a:r>
              <a:rPr lang="en-NZ" sz="900" dirty="0">
                <a:solidFill>
                  <a:schemeClr val="accent4">
                    <a:lumMod val="40000"/>
                    <a:lumOff val="60000"/>
                  </a:schemeClr>
                </a:solidFill>
              </a:rPr>
              <a:t>M | 021 1226796  E | info@vawa.co.nz  W | vawa.co.nz</a:t>
            </a:r>
          </a:p>
        </p:txBody>
      </p:sp>
      <p:pic>
        <p:nvPicPr>
          <p:cNvPr id="19" name="Picture 18" descr="A stone building with a note&#10;&#10;Description automatically generated">
            <a:extLst>
              <a:ext uri="{FF2B5EF4-FFF2-40B4-BE49-F238E27FC236}">
                <a16:creationId xmlns:a16="http://schemas.microsoft.com/office/drawing/2014/main" id="{02646248-2245-9DF3-E732-57790128535F}"/>
              </a:ext>
            </a:extLst>
          </p:cNvPr>
          <p:cNvPicPr>
            <a:picLocks noChangeAspect="1"/>
          </p:cNvPicPr>
          <p:nvPr/>
        </p:nvPicPr>
        <p:blipFill>
          <a:blip r:embed="rId3"/>
          <a:stretch>
            <a:fillRect/>
          </a:stretch>
        </p:blipFill>
        <p:spPr>
          <a:xfrm>
            <a:off x="2626242" y="1292562"/>
            <a:ext cx="3695062" cy="4175901"/>
          </a:xfrm>
          <a:prstGeom prst="rect">
            <a:avLst/>
          </a:prstGeom>
        </p:spPr>
      </p:pic>
      <p:sp>
        <p:nvSpPr>
          <p:cNvPr id="21" name="TextBox 20">
            <a:extLst>
              <a:ext uri="{FF2B5EF4-FFF2-40B4-BE49-F238E27FC236}">
                <a16:creationId xmlns:a16="http://schemas.microsoft.com/office/drawing/2014/main" id="{A387A15B-19FD-6848-56E2-42CB5B4A3057}"/>
              </a:ext>
            </a:extLst>
          </p:cNvPr>
          <p:cNvSpPr txBox="1"/>
          <p:nvPr/>
        </p:nvSpPr>
        <p:spPr>
          <a:xfrm>
            <a:off x="6953693" y="1492737"/>
            <a:ext cx="4295554" cy="3785652"/>
          </a:xfrm>
          <a:prstGeom prst="rect">
            <a:avLst/>
          </a:prstGeom>
          <a:noFill/>
        </p:spPr>
        <p:txBody>
          <a:bodyPr wrap="square">
            <a:spAutoFit/>
          </a:bodyPr>
          <a:lstStyle/>
          <a:p>
            <a:pPr fontAlgn="t"/>
            <a:r>
              <a:rPr lang="en-US" sz="2000" b="0" i="0" dirty="0">
                <a:solidFill>
                  <a:srgbClr val="333333"/>
                </a:solidFill>
                <a:effectLst/>
              </a:rPr>
              <a:t>"In this stone walled barn, the original shingles are still visible under the corrugated iron roof, </a:t>
            </a:r>
            <a:r>
              <a:rPr lang="en-US" sz="2000" b="0" i="0" dirty="0">
                <a:solidFill>
                  <a:srgbClr val="333333"/>
                </a:solidFill>
                <a:effectLst/>
                <a:highlight>
                  <a:srgbClr val="FFFF00"/>
                </a:highlight>
              </a:rPr>
              <a:t>New Zealand's first co-operative cheese factory </a:t>
            </a:r>
            <a:r>
              <a:rPr lang="en-US" sz="2000" b="0" i="0" dirty="0">
                <a:solidFill>
                  <a:srgbClr val="333333"/>
                </a:solidFill>
                <a:effectLst/>
              </a:rPr>
              <a:t>made and cured its product 100 years ago, in September 1871. </a:t>
            </a:r>
          </a:p>
          <a:p>
            <a:pPr fontAlgn="t"/>
            <a:endParaRPr lang="en-US" sz="2000" dirty="0">
              <a:solidFill>
                <a:srgbClr val="333333"/>
              </a:solidFill>
            </a:endParaRPr>
          </a:p>
          <a:p>
            <a:pPr fontAlgn="t"/>
            <a:r>
              <a:rPr lang="en-US" sz="2000" b="0" i="0" dirty="0">
                <a:solidFill>
                  <a:srgbClr val="333333"/>
                </a:solidFill>
                <a:effectLst/>
              </a:rPr>
              <a:t>The building is part of the original barn and byre complex of the "</a:t>
            </a:r>
            <a:r>
              <a:rPr lang="en-US" sz="2000" b="0" i="0" u="none" strike="noStrike" dirty="0">
                <a:solidFill>
                  <a:srgbClr val="E4A000"/>
                </a:solidFill>
                <a:effectLst/>
                <a:hlinkClick r:id="rId4"/>
              </a:rPr>
              <a:t>Springfield</a:t>
            </a:r>
            <a:r>
              <a:rPr lang="en-US" sz="2000" b="0" i="0" dirty="0">
                <a:solidFill>
                  <a:srgbClr val="333333"/>
                </a:solidFill>
                <a:effectLst/>
              </a:rPr>
              <a:t>" farm of </a:t>
            </a:r>
            <a:r>
              <a:rPr lang="en-US" sz="2000" b="0" i="0" u="none" strike="noStrike" dirty="0">
                <a:solidFill>
                  <a:srgbClr val="E4A000"/>
                </a:solidFill>
                <a:effectLst/>
                <a:hlinkClick r:id="rId5"/>
              </a:rPr>
              <a:t>John and Catherine Mathieson</a:t>
            </a:r>
            <a:r>
              <a:rPr lang="en-US" sz="2000" b="0" i="0" dirty="0">
                <a:solidFill>
                  <a:srgbClr val="333333"/>
                </a:solidFill>
                <a:effectLst/>
              </a:rPr>
              <a:t>, Otago Peninsula". </a:t>
            </a:r>
          </a:p>
        </p:txBody>
      </p:sp>
      <p:sp>
        <p:nvSpPr>
          <p:cNvPr id="22" name="Title 12">
            <a:extLst>
              <a:ext uri="{FF2B5EF4-FFF2-40B4-BE49-F238E27FC236}">
                <a16:creationId xmlns:a16="http://schemas.microsoft.com/office/drawing/2014/main" id="{8CD4719E-FAF4-9BC2-5766-10856F4EA4EE}"/>
              </a:ext>
            </a:extLst>
          </p:cNvPr>
          <p:cNvSpPr>
            <a:spLocks noGrp="1"/>
          </p:cNvSpPr>
          <p:nvPr>
            <p:ph type="title"/>
          </p:nvPr>
        </p:nvSpPr>
        <p:spPr>
          <a:xfrm>
            <a:off x="1524000" y="78910"/>
            <a:ext cx="9339468" cy="994978"/>
          </a:xfrm>
        </p:spPr>
        <p:txBody>
          <a:bodyPr/>
          <a:lstStyle/>
          <a:p>
            <a:r>
              <a:rPr lang="en-US" dirty="0">
                <a:solidFill>
                  <a:schemeClr val="accent3">
                    <a:lumMod val="60000"/>
                    <a:lumOff val="40000"/>
                  </a:schemeClr>
                </a:solidFill>
              </a:rPr>
              <a:t>Fun fact</a:t>
            </a:r>
          </a:p>
        </p:txBody>
      </p:sp>
      <p:sp>
        <p:nvSpPr>
          <p:cNvPr id="24" name="TextBox 23">
            <a:extLst>
              <a:ext uri="{FF2B5EF4-FFF2-40B4-BE49-F238E27FC236}">
                <a16:creationId xmlns:a16="http://schemas.microsoft.com/office/drawing/2014/main" id="{2BA9F021-9A30-6B64-6A56-5165B2FDD1C2}"/>
              </a:ext>
            </a:extLst>
          </p:cNvPr>
          <p:cNvSpPr txBox="1"/>
          <p:nvPr/>
        </p:nvSpPr>
        <p:spPr>
          <a:xfrm>
            <a:off x="850605" y="5948093"/>
            <a:ext cx="6103088" cy="769441"/>
          </a:xfrm>
          <a:prstGeom prst="rect">
            <a:avLst/>
          </a:prstGeom>
          <a:noFill/>
        </p:spPr>
        <p:txBody>
          <a:bodyPr wrap="square">
            <a:spAutoFit/>
          </a:bodyPr>
          <a:lstStyle/>
          <a:p>
            <a:r>
              <a:rPr lang="en-NZ" sz="1100" dirty="0"/>
              <a:t>https://tamiro.massey.ac.nz/nodes/view/284#:~:text=First%20New%20Zealand%20Co%2Doperative%20Cheese%20Factory%2C%20Otago%2C%201871,-collapse&amp;text=%22In%20this%20stone%20walled%20barn,years%20ago%2C%20in%20September%201871.</a:t>
            </a:r>
          </a:p>
        </p:txBody>
      </p:sp>
    </p:spTree>
    <p:extLst>
      <p:ext uri="{BB962C8B-B14F-4D97-AF65-F5344CB8AC3E}">
        <p14:creationId xmlns:p14="http://schemas.microsoft.com/office/powerpoint/2010/main" val="1923608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4000" y="78910"/>
            <a:ext cx="9339468" cy="1233424"/>
          </a:xfrm>
        </p:spPr>
        <p:txBody>
          <a:bodyPr/>
          <a:lstStyle/>
          <a:p>
            <a:r>
              <a:rPr lang="en-US" dirty="0">
                <a:solidFill>
                  <a:schemeClr val="accent3">
                    <a:lumMod val="60000"/>
                    <a:lumOff val="40000"/>
                  </a:schemeClr>
                </a:solidFill>
              </a:rPr>
              <a:t>Animal Welfare | MIA</a:t>
            </a:r>
          </a:p>
        </p:txBody>
      </p:sp>
      <p:sp>
        <p:nvSpPr>
          <p:cNvPr id="14" name="Content Placeholder 13"/>
          <p:cNvSpPr>
            <a:spLocks noGrp="1"/>
          </p:cNvSpPr>
          <p:nvPr>
            <p:ph idx="1"/>
          </p:nvPr>
        </p:nvSpPr>
        <p:spPr>
          <a:xfrm>
            <a:off x="1528572" y="1485900"/>
            <a:ext cx="9134856" cy="3748709"/>
          </a:xfrm>
        </p:spPr>
        <p:txBody>
          <a:bodyPr>
            <a:normAutofit fontScale="32500" lnSpcReduction="20000"/>
          </a:bodyPr>
          <a:lstStyle/>
          <a:p>
            <a:pPr marL="45720" indent="0">
              <a:buNone/>
            </a:pPr>
            <a:r>
              <a:rPr lang="en-US" sz="6200" dirty="0">
                <a:solidFill>
                  <a:schemeClr val="tx1">
                    <a:lumMod val="75000"/>
                    <a:lumOff val="25000"/>
                  </a:schemeClr>
                </a:solidFill>
              </a:rPr>
              <a:t>Quick Quiz | 5 seconds on each</a:t>
            </a:r>
          </a:p>
          <a:p>
            <a:pPr marL="45720" indent="0">
              <a:buNone/>
            </a:pPr>
            <a:endParaRPr lang="en-US" sz="4400" dirty="0">
              <a:solidFill>
                <a:schemeClr val="tx1">
                  <a:lumMod val="75000"/>
                  <a:lumOff val="25000"/>
                </a:schemeClr>
              </a:solidFill>
            </a:endParaRPr>
          </a:p>
          <a:p>
            <a:pPr marL="788670" indent="-742950">
              <a:buFont typeface="+mj-lt"/>
              <a:buAutoNum type="arabicPeriod"/>
            </a:pPr>
            <a:r>
              <a:rPr lang="en-US" sz="4400" dirty="0">
                <a:solidFill>
                  <a:schemeClr val="tx1">
                    <a:lumMod val="75000"/>
                    <a:lumOff val="25000"/>
                  </a:schemeClr>
                </a:solidFill>
              </a:rPr>
              <a:t>Can you define animal welfare? (go on – try!) </a:t>
            </a:r>
          </a:p>
          <a:p>
            <a:pPr marL="788670" indent="-742950">
              <a:buFont typeface="+mj-lt"/>
              <a:buAutoNum type="arabicPeriod"/>
            </a:pPr>
            <a:r>
              <a:rPr lang="en-US" sz="4400" dirty="0">
                <a:solidFill>
                  <a:schemeClr val="tx1">
                    <a:lumMod val="75000"/>
                    <a:lumOff val="25000"/>
                  </a:schemeClr>
                </a:solidFill>
              </a:rPr>
              <a:t>Bonus question – what about sentience? Can you define it?</a:t>
            </a:r>
          </a:p>
          <a:p>
            <a:pPr marL="788670" indent="-742950">
              <a:buFont typeface="+mj-lt"/>
              <a:buAutoNum type="arabicPeriod"/>
            </a:pPr>
            <a:r>
              <a:rPr lang="en-US" sz="4400" dirty="0">
                <a:solidFill>
                  <a:schemeClr val="tx1">
                    <a:lumMod val="75000"/>
                    <a:lumOff val="25000"/>
                  </a:schemeClr>
                </a:solidFill>
              </a:rPr>
              <a:t>Do you know about the Five Freedoms?</a:t>
            </a:r>
          </a:p>
          <a:p>
            <a:pPr marL="788670" indent="-742950">
              <a:buFont typeface="+mj-lt"/>
              <a:buAutoNum type="arabicPeriod"/>
            </a:pPr>
            <a:r>
              <a:rPr lang="en-US" sz="4400" dirty="0">
                <a:solidFill>
                  <a:schemeClr val="tx1">
                    <a:lumMod val="75000"/>
                    <a:lumOff val="25000"/>
                  </a:schemeClr>
                </a:solidFill>
              </a:rPr>
              <a:t>What about the Five Domains? </a:t>
            </a:r>
          </a:p>
          <a:p>
            <a:pPr marL="788670" indent="-742950">
              <a:buFont typeface="+mj-lt"/>
              <a:buAutoNum type="arabicPeriod"/>
            </a:pPr>
            <a:r>
              <a:rPr lang="en-US" sz="4400" dirty="0">
                <a:solidFill>
                  <a:schemeClr val="tx1">
                    <a:lumMod val="75000"/>
                    <a:lumOff val="25000"/>
                  </a:schemeClr>
                </a:solidFill>
              </a:rPr>
              <a:t>Are you good at managing your animals’ welfare?</a:t>
            </a:r>
          </a:p>
          <a:p>
            <a:pPr marL="788670" indent="-742950">
              <a:buFont typeface="+mj-lt"/>
              <a:buAutoNum type="arabicPeriod"/>
            </a:pPr>
            <a:r>
              <a:rPr lang="en-US" sz="4400" dirty="0">
                <a:solidFill>
                  <a:schemeClr val="tx1">
                    <a:lumMod val="75000"/>
                    <a:lumOff val="25000"/>
                  </a:schemeClr>
                </a:solidFill>
              </a:rPr>
              <a:t>Bonus question – if you answered 4 or 5 to Q5, did you also answer ‘5’ to questions 1, 2 and 4? </a:t>
            </a:r>
          </a:p>
        </p:txBody>
      </p:sp>
      <p:sp>
        <p:nvSpPr>
          <p:cNvPr id="7" name="TextBox 6">
            <a:extLst>
              <a:ext uri="{FF2B5EF4-FFF2-40B4-BE49-F238E27FC236}">
                <a16:creationId xmlns:a16="http://schemas.microsoft.com/office/drawing/2014/main" id="{F73FFEB7-485C-29BE-FB76-24088B438C7F}"/>
              </a:ext>
            </a:extLst>
          </p:cNvPr>
          <p:cNvSpPr txBox="1"/>
          <p:nvPr/>
        </p:nvSpPr>
        <p:spPr>
          <a:xfrm>
            <a:off x="8433119" y="2696283"/>
            <a:ext cx="1441642" cy="1015663"/>
          </a:xfrm>
          <a:prstGeom prst="rect">
            <a:avLst/>
          </a:prstGeom>
          <a:noFill/>
        </p:spPr>
        <p:txBody>
          <a:bodyPr wrap="square" rtlCol="0">
            <a:spAutoFit/>
          </a:bodyPr>
          <a:lstStyle/>
          <a:p>
            <a:pPr indent="-228600"/>
            <a:r>
              <a:rPr lang="en-US" sz="2000" dirty="0">
                <a:solidFill>
                  <a:schemeClr val="accent1"/>
                </a:solidFill>
              </a:rPr>
              <a:t>1 = no  </a:t>
            </a:r>
          </a:p>
          <a:p>
            <a:pPr indent="-228600"/>
            <a:r>
              <a:rPr lang="en-US" sz="2000" dirty="0">
                <a:solidFill>
                  <a:schemeClr val="accent1"/>
                </a:solidFill>
              </a:rPr>
              <a:t>3 = maybe </a:t>
            </a:r>
          </a:p>
          <a:p>
            <a:pPr indent="-228600"/>
            <a:r>
              <a:rPr lang="en-US" sz="2000" dirty="0">
                <a:solidFill>
                  <a:schemeClr val="accent1"/>
                </a:solidFill>
              </a:rPr>
              <a:t>5 = yes</a:t>
            </a:r>
          </a:p>
        </p:txBody>
      </p:sp>
      <p:sp>
        <p:nvSpPr>
          <p:cNvPr id="2" name="TextBox 1">
            <a:extLst>
              <a:ext uri="{FF2B5EF4-FFF2-40B4-BE49-F238E27FC236}">
                <a16:creationId xmlns:a16="http://schemas.microsoft.com/office/drawing/2014/main" id="{92651109-604E-92A4-BAE1-35689A30DB4B}"/>
              </a:ext>
            </a:extLst>
          </p:cNvPr>
          <p:cNvSpPr txBox="1"/>
          <p:nvPr/>
        </p:nvSpPr>
        <p:spPr>
          <a:xfrm>
            <a:off x="9153940" y="6258559"/>
            <a:ext cx="2935366" cy="507831"/>
          </a:xfrm>
          <a:prstGeom prst="rect">
            <a:avLst/>
          </a:prstGeom>
          <a:noFill/>
        </p:spPr>
        <p:txBody>
          <a:bodyPr wrap="square" rtlCol="0">
            <a:spAutoFit/>
          </a:bodyPr>
          <a:lstStyle/>
          <a:p>
            <a:pPr algn="r"/>
            <a:r>
              <a:rPr lang="en-NZ" sz="900" dirty="0">
                <a:solidFill>
                  <a:schemeClr val="accent4">
                    <a:lumMod val="40000"/>
                    <a:lumOff val="60000"/>
                  </a:schemeClr>
                </a:solidFill>
              </a:rPr>
              <a:t>Dr. B Helen Beattie, Managing Director </a:t>
            </a:r>
          </a:p>
          <a:p>
            <a:pPr algn="r"/>
            <a:r>
              <a:rPr lang="en-NZ" sz="900" dirty="0">
                <a:solidFill>
                  <a:schemeClr val="accent4">
                    <a:lumMod val="40000"/>
                    <a:lumOff val="60000"/>
                  </a:schemeClr>
                </a:solidFill>
              </a:rPr>
              <a:t>Veterinarians for Animal Welfare Aotearoa</a:t>
            </a:r>
          </a:p>
          <a:p>
            <a:pPr algn="r"/>
            <a:r>
              <a:rPr lang="en-NZ" sz="900" dirty="0">
                <a:solidFill>
                  <a:schemeClr val="accent4">
                    <a:lumMod val="40000"/>
                    <a:lumOff val="60000"/>
                  </a:schemeClr>
                </a:solidFill>
              </a:rPr>
              <a:t>M | 021 1226796  E | info@vawa.co.nz  W | vawa.co.nz</a:t>
            </a:r>
          </a:p>
        </p:txBody>
      </p:sp>
      <p:sp>
        <p:nvSpPr>
          <p:cNvPr id="3" name="TextBox 2">
            <a:extLst>
              <a:ext uri="{FF2B5EF4-FFF2-40B4-BE49-F238E27FC236}">
                <a16:creationId xmlns:a16="http://schemas.microsoft.com/office/drawing/2014/main" id="{AC297A74-BB16-15A3-1AB7-659FF216F4B4}"/>
              </a:ext>
            </a:extLst>
          </p:cNvPr>
          <p:cNvSpPr txBox="1"/>
          <p:nvPr/>
        </p:nvSpPr>
        <p:spPr>
          <a:xfrm>
            <a:off x="7421150" y="693103"/>
            <a:ext cx="3257914" cy="1200329"/>
          </a:xfrm>
          <a:prstGeom prst="rect">
            <a:avLst/>
          </a:prstGeom>
          <a:noFill/>
        </p:spPr>
        <p:txBody>
          <a:bodyPr wrap="square" rtlCol="0">
            <a:spAutoFit/>
          </a:bodyPr>
          <a:lstStyle/>
          <a:p>
            <a:pPr indent="-228600" algn="ctr"/>
            <a:r>
              <a:rPr lang="en-US" sz="2400" dirty="0">
                <a:solidFill>
                  <a:schemeClr val="accent1"/>
                </a:solidFill>
              </a:rPr>
              <a:t>How many times did AW get meaningfully  mentioned today?</a:t>
            </a:r>
          </a:p>
        </p:txBody>
      </p:sp>
    </p:spTree>
    <p:extLst>
      <p:ext uri="{BB962C8B-B14F-4D97-AF65-F5344CB8AC3E}">
        <p14:creationId xmlns:p14="http://schemas.microsoft.com/office/powerpoint/2010/main" val="1403866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59C5FF5-6B4F-D9A0-A672-211441DBA781}"/>
              </a:ext>
            </a:extLst>
          </p:cNvPr>
          <p:cNvSpPr txBox="1"/>
          <p:nvPr/>
        </p:nvSpPr>
        <p:spPr>
          <a:xfrm>
            <a:off x="2736153" y="1411152"/>
            <a:ext cx="7343075" cy="1938992"/>
          </a:xfrm>
          <a:prstGeom prst="rect">
            <a:avLst/>
          </a:prstGeom>
          <a:noFill/>
        </p:spPr>
        <p:txBody>
          <a:bodyPr wrap="square" rtlCol="0">
            <a:spAutoFit/>
          </a:bodyPr>
          <a:lstStyle/>
          <a:p>
            <a:pPr marL="514350" indent="-514350">
              <a:buFont typeface="+mj-lt"/>
              <a:buAutoNum type="arabicPeriod"/>
            </a:pPr>
            <a:r>
              <a:rPr lang="en-NZ" sz="2400" dirty="0">
                <a:solidFill>
                  <a:schemeClr val="tx1">
                    <a:lumMod val="75000"/>
                    <a:lumOff val="25000"/>
                  </a:schemeClr>
                </a:solidFill>
              </a:rPr>
              <a:t>The intrinsic welfare of animals</a:t>
            </a:r>
          </a:p>
          <a:p>
            <a:pPr marL="514350" indent="-514350">
              <a:buFont typeface="+mj-lt"/>
              <a:buAutoNum type="arabicPeriod"/>
            </a:pPr>
            <a:r>
              <a:rPr lang="en-NZ" sz="2400" dirty="0">
                <a:solidFill>
                  <a:schemeClr val="tx1">
                    <a:lumMod val="75000"/>
                    <a:lumOff val="25000"/>
                  </a:schemeClr>
                </a:solidFill>
              </a:rPr>
              <a:t>The discipline of animal welfare</a:t>
            </a:r>
          </a:p>
          <a:p>
            <a:pPr marL="1028700" lvl="1" indent="-571500">
              <a:buFont typeface="Wingdings" panose="05000000000000000000" pitchFamily="2" charset="2"/>
              <a:buChar char="Ø"/>
            </a:pPr>
            <a:r>
              <a:rPr lang="en-NZ" sz="2400" dirty="0">
                <a:solidFill>
                  <a:schemeClr val="tx1">
                    <a:lumMod val="75000"/>
                    <a:lumOff val="25000"/>
                  </a:schemeClr>
                </a:solidFill>
              </a:rPr>
              <a:t>Science</a:t>
            </a:r>
          </a:p>
          <a:p>
            <a:pPr marL="1028700" lvl="1" indent="-571500">
              <a:buFont typeface="Wingdings" panose="05000000000000000000" pitchFamily="2" charset="2"/>
              <a:buChar char="Ø"/>
            </a:pPr>
            <a:r>
              <a:rPr lang="en-NZ" sz="2400" dirty="0">
                <a:solidFill>
                  <a:schemeClr val="tx1">
                    <a:lumMod val="75000"/>
                    <a:lumOff val="25000"/>
                  </a:schemeClr>
                </a:solidFill>
              </a:rPr>
              <a:t>Ethics</a:t>
            </a:r>
          </a:p>
          <a:p>
            <a:pPr marL="1028700" lvl="1" indent="-571500">
              <a:buFont typeface="Wingdings" panose="05000000000000000000" pitchFamily="2" charset="2"/>
              <a:buChar char="Ø"/>
            </a:pPr>
            <a:r>
              <a:rPr lang="en-NZ" sz="2400" dirty="0">
                <a:solidFill>
                  <a:schemeClr val="tx1">
                    <a:lumMod val="75000"/>
                    <a:lumOff val="25000"/>
                  </a:schemeClr>
                </a:solidFill>
              </a:rPr>
              <a:t>Policy &amp; Law</a:t>
            </a:r>
          </a:p>
        </p:txBody>
      </p:sp>
      <p:grpSp>
        <p:nvGrpSpPr>
          <p:cNvPr id="6" name="Group 5">
            <a:extLst>
              <a:ext uri="{FF2B5EF4-FFF2-40B4-BE49-F238E27FC236}">
                <a16:creationId xmlns:a16="http://schemas.microsoft.com/office/drawing/2014/main" id="{99282D60-D036-8786-5F59-BDB194761F39}"/>
              </a:ext>
            </a:extLst>
          </p:cNvPr>
          <p:cNvGrpSpPr/>
          <p:nvPr/>
        </p:nvGrpSpPr>
        <p:grpSpPr>
          <a:xfrm>
            <a:off x="7732855" y="1238211"/>
            <a:ext cx="3419481" cy="2875332"/>
            <a:chOff x="5470910" y="4296247"/>
            <a:chExt cx="3802903" cy="3041292"/>
          </a:xfrm>
        </p:grpSpPr>
        <p:pic>
          <p:nvPicPr>
            <p:cNvPr id="4" name="Picture 3">
              <a:extLst>
                <a:ext uri="{FF2B5EF4-FFF2-40B4-BE49-F238E27FC236}">
                  <a16:creationId xmlns:a16="http://schemas.microsoft.com/office/drawing/2014/main" id="{7ADA0BC1-21F4-3A46-9C69-EA721A2FF72E}"/>
                </a:ext>
              </a:extLst>
            </p:cNvPr>
            <p:cNvPicPr>
              <a:picLocks noChangeAspect="1"/>
            </p:cNvPicPr>
            <p:nvPr/>
          </p:nvPicPr>
          <p:blipFill>
            <a:blip r:embed="rId3"/>
            <a:stretch>
              <a:fillRect/>
            </a:stretch>
          </p:blipFill>
          <p:spPr>
            <a:xfrm>
              <a:off x="5470910" y="4296247"/>
              <a:ext cx="3802903" cy="2129255"/>
            </a:xfrm>
            <a:prstGeom prst="rect">
              <a:avLst/>
            </a:prstGeom>
          </p:spPr>
        </p:pic>
        <p:sp>
          <p:nvSpPr>
            <p:cNvPr id="5" name="TextBox 4">
              <a:extLst>
                <a:ext uri="{FF2B5EF4-FFF2-40B4-BE49-F238E27FC236}">
                  <a16:creationId xmlns:a16="http://schemas.microsoft.com/office/drawing/2014/main" id="{FBF3D808-D179-8814-57E0-09D84055A3DA}"/>
                </a:ext>
              </a:extLst>
            </p:cNvPr>
            <p:cNvSpPr txBox="1"/>
            <p:nvPr/>
          </p:nvSpPr>
          <p:spPr>
            <a:xfrm>
              <a:off x="5470910" y="6458578"/>
              <a:ext cx="3802903" cy="878961"/>
            </a:xfrm>
            <a:prstGeom prst="rect">
              <a:avLst/>
            </a:prstGeom>
            <a:noFill/>
          </p:spPr>
          <p:txBody>
            <a:bodyPr wrap="square" rtlCol="0">
              <a:spAutoFit/>
            </a:bodyPr>
            <a:lstStyle/>
            <a:p>
              <a:pPr algn="ctr"/>
              <a:r>
                <a:rPr lang="en-NZ" sz="1200" dirty="0">
                  <a:solidFill>
                    <a:schemeClr val="tx1">
                      <a:lumMod val="75000"/>
                      <a:lumOff val="25000"/>
                    </a:schemeClr>
                  </a:solidFill>
                </a:rPr>
                <a:t>Credit: Dr. Kat Littlewood, BVSc (Dist), PGDipVCS (Dist), PhD, AFHEA, FANZCVS (AWSEL)</a:t>
              </a:r>
            </a:p>
            <a:p>
              <a:pPr algn="ctr"/>
              <a:r>
                <a:rPr lang="en-NZ" sz="1200" dirty="0">
                  <a:solidFill>
                    <a:schemeClr val="tx1">
                      <a:lumMod val="75000"/>
                      <a:lumOff val="25000"/>
                    </a:schemeClr>
                  </a:solidFill>
                </a:rPr>
                <a:t>Maddie’s Insights: Five Domains of Animal Care https://www.youtube.com/watch?v=IL-b0eJ2Tac</a:t>
              </a:r>
            </a:p>
          </p:txBody>
        </p:sp>
      </p:grpSp>
      <p:sp>
        <p:nvSpPr>
          <p:cNvPr id="7" name="TextBox 6">
            <a:extLst>
              <a:ext uri="{FF2B5EF4-FFF2-40B4-BE49-F238E27FC236}">
                <a16:creationId xmlns:a16="http://schemas.microsoft.com/office/drawing/2014/main" id="{4D67C03B-697B-6AE6-9739-6BDE35516FF1}"/>
              </a:ext>
            </a:extLst>
          </p:cNvPr>
          <p:cNvSpPr txBox="1"/>
          <p:nvPr/>
        </p:nvSpPr>
        <p:spPr>
          <a:xfrm>
            <a:off x="1746104" y="523789"/>
            <a:ext cx="10237046" cy="615553"/>
          </a:xfrm>
          <a:prstGeom prst="rect">
            <a:avLst/>
          </a:prstGeom>
          <a:noFill/>
        </p:spPr>
        <p:txBody>
          <a:bodyPr wrap="square" rtlCol="0">
            <a:spAutoFit/>
          </a:bodyPr>
          <a:lstStyle/>
          <a:p>
            <a:r>
              <a:rPr lang="en-NZ" sz="3400" dirty="0">
                <a:solidFill>
                  <a:schemeClr val="accent3">
                    <a:lumMod val="60000"/>
                    <a:lumOff val="40000"/>
                  </a:schemeClr>
                </a:solidFill>
                <a:latin typeface="+mj-lt"/>
                <a:ea typeface="+mj-ea"/>
                <a:cs typeface="+mj-cs"/>
              </a:rPr>
              <a:t>Animal welfare | what is it? </a:t>
            </a:r>
          </a:p>
        </p:txBody>
      </p:sp>
      <p:sp>
        <p:nvSpPr>
          <p:cNvPr id="9" name="TextBox 8">
            <a:extLst>
              <a:ext uri="{FF2B5EF4-FFF2-40B4-BE49-F238E27FC236}">
                <a16:creationId xmlns:a16="http://schemas.microsoft.com/office/drawing/2014/main" id="{1A776D7F-5EDF-3817-E5AF-24FC4C1FE3CF}"/>
              </a:ext>
            </a:extLst>
          </p:cNvPr>
          <p:cNvSpPr txBox="1"/>
          <p:nvPr/>
        </p:nvSpPr>
        <p:spPr>
          <a:xfrm>
            <a:off x="9153940" y="6258559"/>
            <a:ext cx="2935366" cy="507831"/>
          </a:xfrm>
          <a:prstGeom prst="rect">
            <a:avLst/>
          </a:prstGeom>
          <a:noFill/>
        </p:spPr>
        <p:txBody>
          <a:bodyPr wrap="square" rtlCol="0">
            <a:spAutoFit/>
          </a:bodyPr>
          <a:lstStyle/>
          <a:p>
            <a:pPr algn="r"/>
            <a:r>
              <a:rPr lang="en-NZ" sz="900" dirty="0">
                <a:solidFill>
                  <a:schemeClr val="accent4">
                    <a:lumMod val="40000"/>
                    <a:lumOff val="60000"/>
                  </a:schemeClr>
                </a:solidFill>
              </a:rPr>
              <a:t>Dr. B Helen Beattie, Managing Director </a:t>
            </a:r>
          </a:p>
          <a:p>
            <a:pPr algn="r"/>
            <a:r>
              <a:rPr lang="en-NZ" sz="900" dirty="0">
                <a:solidFill>
                  <a:schemeClr val="accent4">
                    <a:lumMod val="40000"/>
                    <a:lumOff val="60000"/>
                  </a:schemeClr>
                </a:solidFill>
              </a:rPr>
              <a:t>Veterinarians for Animal Welfare Aotearoa</a:t>
            </a:r>
          </a:p>
          <a:p>
            <a:pPr algn="r"/>
            <a:r>
              <a:rPr lang="en-NZ" sz="900" dirty="0">
                <a:solidFill>
                  <a:schemeClr val="accent4">
                    <a:lumMod val="40000"/>
                    <a:lumOff val="60000"/>
                  </a:schemeClr>
                </a:solidFill>
              </a:rPr>
              <a:t>M | 021 1226796  E | info@vawa.co.nz  W | vawa.co.nz</a:t>
            </a:r>
          </a:p>
        </p:txBody>
      </p:sp>
      <mc:AlternateContent xmlns:mc="http://schemas.openxmlformats.org/markup-compatibility/2006" xmlns:p14="http://schemas.microsoft.com/office/powerpoint/2010/main">
        <mc:Choice Requires="p14">
          <p:contentPart p14:bwMode="auto" r:id="rId4">
            <p14:nvContentPartPr>
              <p14:cNvPr id="31" name="Ink 30">
                <a:extLst>
                  <a:ext uri="{FF2B5EF4-FFF2-40B4-BE49-F238E27FC236}">
                    <a16:creationId xmlns:a16="http://schemas.microsoft.com/office/drawing/2014/main" id="{4EE830B9-AB86-32C9-49FE-0A0B3C1883BC}"/>
                  </a:ext>
                </a:extLst>
              </p14:cNvPr>
              <p14:cNvContentPartPr/>
              <p14:nvPr/>
            </p14:nvContentPartPr>
            <p14:xfrm>
              <a:off x="9419660" y="2055873"/>
              <a:ext cx="14040" cy="360"/>
            </p14:xfrm>
          </p:contentPart>
        </mc:Choice>
        <mc:Fallback xmlns="">
          <p:pic>
            <p:nvPicPr>
              <p:cNvPr id="31" name="Ink 30">
                <a:extLst>
                  <a:ext uri="{FF2B5EF4-FFF2-40B4-BE49-F238E27FC236}">
                    <a16:creationId xmlns:a16="http://schemas.microsoft.com/office/drawing/2014/main" id="{4EE830B9-AB86-32C9-49FE-0A0B3C1883BC}"/>
                  </a:ext>
                </a:extLst>
              </p:cNvPr>
              <p:cNvPicPr/>
              <p:nvPr/>
            </p:nvPicPr>
            <p:blipFill>
              <a:blip r:embed="rId5"/>
              <a:stretch>
                <a:fillRect/>
              </a:stretch>
            </p:blipFill>
            <p:spPr>
              <a:xfrm>
                <a:off x="9402020" y="2037873"/>
                <a:ext cx="4968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7" name="Ink 36">
                <a:extLst>
                  <a:ext uri="{FF2B5EF4-FFF2-40B4-BE49-F238E27FC236}">
                    <a16:creationId xmlns:a16="http://schemas.microsoft.com/office/drawing/2014/main" id="{0B498E36-29A8-BB93-279B-661F3F06ABC1}"/>
                  </a:ext>
                </a:extLst>
              </p14:cNvPr>
              <p14:cNvContentPartPr/>
              <p14:nvPr/>
            </p14:nvContentPartPr>
            <p14:xfrm>
              <a:off x="4763420" y="3202113"/>
              <a:ext cx="5094000" cy="999136"/>
            </p14:xfrm>
          </p:contentPart>
        </mc:Choice>
        <mc:Fallback xmlns="">
          <p:pic>
            <p:nvPicPr>
              <p:cNvPr id="37" name="Ink 36">
                <a:extLst>
                  <a:ext uri="{FF2B5EF4-FFF2-40B4-BE49-F238E27FC236}">
                    <a16:creationId xmlns:a16="http://schemas.microsoft.com/office/drawing/2014/main" id="{0B498E36-29A8-BB93-279B-661F3F06ABC1}"/>
                  </a:ext>
                </a:extLst>
              </p:cNvPr>
              <p:cNvPicPr/>
              <p:nvPr/>
            </p:nvPicPr>
            <p:blipFill>
              <a:blip r:embed="rId7"/>
              <a:stretch>
                <a:fillRect/>
              </a:stretch>
            </p:blipFill>
            <p:spPr>
              <a:xfrm>
                <a:off x="4745780" y="3184117"/>
                <a:ext cx="5129640" cy="1034768"/>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8" name="Ink 37">
                <a:extLst>
                  <a:ext uri="{FF2B5EF4-FFF2-40B4-BE49-F238E27FC236}">
                    <a16:creationId xmlns:a16="http://schemas.microsoft.com/office/drawing/2014/main" id="{0031E0B9-497C-C7DB-B527-734A1B804203}"/>
                  </a:ext>
                </a:extLst>
              </p14:cNvPr>
              <p14:cNvContentPartPr/>
              <p14:nvPr/>
            </p14:nvContentPartPr>
            <p14:xfrm rot="20237433">
              <a:off x="4720940" y="3227776"/>
              <a:ext cx="431280" cy="547920"/>
            </p14:xfrm>
          </p:contentPart>
        </mc:Choice>
        <mc:Fallback xmlns="">
          <p:pic>
            <p:nvPicPr>
              <p:cNvPr id="38" name="Ink 37">
                <a:extLst>
                  <a:ext uri="{FF2B5EF4-FFF2-40B4-BE49-F238E27FC236}">
                    <a16:creationId xmlns:a16="http://schemas.microsoft.com/office/drawing/2014/main" id="{0031E0B9-497C-C7DB-B527-734A1B804203}"/>
                  </a:ext>
                </a:extLst>
              </p:cNvPr>
              <p:cNvPicPr/>
              <p:nvPr/>
            </p:nvPicPr>
            <p:blipFill>
              <a:blip r:embed="rId9"/>
              <a:stretch>
                <a:fillRect/>
              </a:stretch>
            </p:blipFill>
            <p:spPr>
              <a:xfrm rot="20237433">
                <a:off x="4703300" y="3209776"/>
                <a:ext cx="466920" cy="5835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44" name="Ink 43">
                <a:extLst>
                  <a:ext uri="{FF2B5EF4-FFF2-40B4-BE49-F238E27FC236}">
                    <a16:creationId xmlns:a16="http://schemas.microsoft.com/office/drawing/2014/main" id="{76F64BFB-B6AD-8075-0C20-5E81710579E9}"/>
                  </a:ext>
                </a:extLst>
              </p14:cNvPr>
              <p14:cNvContentPartPr/>
              <p14:nvPr/>
            </p14:nvContentPartPr>
            <p14:xfrm>
              <a:off x="9224180" y="2061993"/>
              <a:ext cx="525240" cy="453600"/>
            </p14:xfrm>
          </p:contentPart>
        </mc:Choice>
        <mc:Fallback xmlns="">
          <p:pic>
            <p:nvPicPr>
              <p:cNvPr id="44" name="Ink 43">
                <a:extLst>
                  <a:ext uri="{FF2B5EF4-FFF2-40B4-BE49-F238E27FC236}">
                    <a16:creationId xmlns:a16="http://schemas.microsoft.com/office/drawing/2014/main" id="{76F64BFB-B6AD-8075-0C20-5E81710579E9}"/>
                  </a:ext>
                </a:extLst>
              </p:cNvPr>
              <p:cNvPicPr/>
              <p:nvPr/>
            </p:nvPicPr>
            <p:blipFill>
              <a:blip r:embed="rId11"/>
              <a:stretch>
                <a:fillRect/>
              </a:stretch>
            </p:blipFill>
            <p:spPr>
              <a:xfrm>
                <a:off x="9206180" y="2043993"/>
                <a:ext cx="560880" cy="489240"/>
              </a:xfrm>
              <a:prstGeom prst="rect">
                <a:avLst/>
              </a:prstGeom>
            </p:spPr>
          </p:pic>
        </mc:Fallback>
      </mc:AlternateContent>
      <p:grpSp>
        <p:nvGrpSpPr>
          <p:cNvPr id="52" name="Group 51">
            <a:extLst>
              <a:ext uri="{FF2B5EF4-FFF2-40B4-BE49-F238E27FC236}">
                <a16:creationId xmlns:a16="http://schemas.microsoft.com/office/drawing/2014/main" id="{11F4AF59-B371-AC85-573D-B838574C0A33}"/>
              </a:ext>
            </a:extLst>
          </p:cNvPr>
          <p:cNvGrpSpPr/>
          <p:nvPr/>
        </p:nvGrpSpPr>
        <p:grpSpPr>
          <a:xfrm>
            <a:off x="3741020" y="2084673"/>
            <a:ext cx="5563440" cy="602280"/>
            <a:chOff x="3741020" y="2084673"/>
            <a:chExt cx="5563440" cy="602280"/>
          </a:xfrm>
        </p:grpSpPr>
        <mc:AlternateContent xmlns:mc="http://schemas.openxmlformats.org/markup-compatibility/2006" xmlns:p14="http://schemas.microsoft.com/office/powerpoint/2010/main">
          <mc:Choice Requires="p14">
            <p:contentPart p14:bwMode="auto" r:id="rId12">
              <p14:nvContentPartPr>
                <p14:cNvPr id="26" name="Ink 25">
                  <a:extLst>
                    <a:ext uri="{FF2B5EF4-FFF2-40B4-BE49-F238E27FC236}">
                      <a16:creationId xmlns:a16="http://schemas.microsoft.com/office/drawing/2014/main" id="{7469B05A-A6E8-D7BA-7AE1-CB0202FBD215}"/>
                    </a:ext>
                  </a:extLst>
                </p14:cNvPr>
                <p14:cNvContentPartPr/>
                <p14:nvPr/>
              </p14:nvContentPartPr>
              <p14:xfrm>
                <a:off x="3762260" y="2544753"/>
                <a:ext cx="360" cy="6480"/>
              </p14:xfrm>
            </p:contentPart>
          </mc:Choice>
          <mc:Fallback xmlns="">
            <p:pic>
              <p:nvPicPr>
                <p:cNvPr id="26" name="Ink 25">
                  <a:extLst>
                    <a:ext uri="{FF2B5EF4-FFF2-40B4-BE49-F238E27FC236}">
                      <a16:creationId xmlns:a16="http://schemas.microsoft.com/office/drawing/2014/main" id="{7469B05A-A6E8-D7BA-7AE1-CB0202FBD215}"/>
                    </a:ext>
                  </a:extLst>
                </p:cNvPr>
                <p:cNvPicPr/>
                <p:nvPr/>
              </p:nvPicPr>
              <p:blipFill>
                <a:blip r:embed="rId13"/>
                <a:stretch>
                  <a:fillRect/>
                </a:stretch>
              </p:blipFill>
              <p:spPr>
                <a:xfrm>
                  <a:off x="3744620" y="2526753"/>
                  <a:ext cx="36000" cy="421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7" name="Ink 26">
                  <a:extLst>
                    <a:ext uri="{FF2B5EF4-FFF2-40B4-BE49-F238E27FC236}">
                      <a16:creationId xmlns:a16="http://schemas.microsoft.com/office/drawing/2014/main" id="{35311D95-E992-B597-1F68-7422AFA002B6}"/>
                    </a:ext>
                  </a:extLst>
                </p14:cNvPr>
                <p14:cNvContentPartPr/>
                <p14:nvPr/>
              </p14:nvContentPartPr>
              <p14:xfrm>
                <a:off x="3741020" y="2084673"/>
                <a:ext cx="1200600" cy="602280"/>
              </p14:xfrm>
            </p:contentPart>
          </mc:Choice>
          <mc:Fallback xmlns="">
            <p:pic>
              <p:nvPicPr>
                <p:cNvPr id="27" name="Ink 26">
                  <a:extLst>
                    <a:ext uri="{FF2B5EF4-FFF2-40B4-BE49-F238E27FC236}">
                      <a16:creationId xmlns:a16="http://schemas.microsoft.com/office/drawing/2014/main" id="{35311D95-E992-B597-1F68-7422AFA002B6}"/>
                    </a:ext>
                  </a:extLst>
                </p:cNvPr>
                <p:cNvPicPr/>
                <p:nvPr/>
              </p:nvPicPr>
              <p:blipFill>
                <a:blip r:embed="rId15"/>
                <a:stretch>
                  <a:fillRect/>
                </a:stretch>
              </p:blipFill>
              <p:spPr>
                <a:xfrm>
                  <a:off x="3723020" y="2066673"/>
                  <a:ext cx="1236240" cy="6379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51" name="Ink 50">
                  <a:extLst>
                    <a:ext uri="{FF2B5EF4-FFF2-40B4-BE49-F238E27FC236}">
                      <a16:creationId xmlns:a16="http://schemas.microsoft.com/office/drawing/2014/main" id="{A848A759-8ECE-0846-E30F-B82C104F5127}"/>
                    </a:ext>
                  </a:extLst>
                </p14:cNvPr>
                <p14:cNvContentPartPr/>
                <p14:nvPr/>
              </p14:nvContentPartPr>
              <p14:xfrm>
                <a:off x="4936580" y="2330913"/>
                <a:ext cx="4367880" cy="178560"/>
              </p14:xfrm>
            </p:contentPart>
          </mc:Choice>
          <mc:Fallback xmlns="">
            <p:pic>
              <p:nvPicPr>
                <p:cNvPr id="51" name="Ink 50">
                  <a:extLst>
                    <a:ext uri="{FF2B5EF4-FFF2-40B4-BE49-F238E27FC236}">
                      <a16:creationId xmlns:a16="http://schemas.microsoft.com/office/drawing/2014/main" id="{A848A759-8ECE-0846-E30F-B82C104F5127}"/>
                    </a:ext>
                  </a:extLst>
                </p:cNvPr>
                <p:cNvPicPr/>
                <p:nvPr/>
              </p:nvPicPr>
              <p:blipFill>
                <a:blip r:embed="rId17"/>
                <a:stretch>
                  <a:fillRect/>
                </a:stretch>
              </p:blipFill>
              <p:spPr>
                <a:xfrm>
                  <a:off x="4918580" y="2312913"/>
                  <a:ext cx="4403520" cy="214200"/>
                </a:xfrm>
                <a:prstGeom prst="rect">
                  <a:avLst/>
                </a:prstGeom>
              </p:spPr>
            </p:pic>
          </mc:Fallback>
        </mc:AlternateContent>
      </p:grpSp>
    </p:spTree>
    <p:extLst>
      <p:ext uri="{BB962C8B-B14F-4D97-AF65-F5344CB8AC3E}">
        <p14:creationId xmlns:p14="http://schemas.microsoft.com/office/powerpoint/2010/main" val="610497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59C5FF5-6B4F-D9A0-A672-211441DBA781}"/>
              </a:ext>
            </a:extLst>
          </p:cNvPr>
          <p:cNvSpPr txBox="1"/>
          <p:nvPr/>
        </p:nvSpPr>
        <p:spPr>
          <a:xfrm>
            <a:off x="2143528" y="1320050"/>
            <a:ext cx="8913046" cy="1200329"/>
          </a:xfrm>
          <a:prstGeom prst="rect">
            <a:avLst/>
          </a:prstGeom>
          <a:noFill/>
        </p:spPr>
        <p:txBody>
          <a:bodyPr wrap="square" rtlCol="0">
            <a:spAutoFit/>
          </a:bodyPr>
          <a:lstStyle/>
          <a:p>
            <a:pPr marL="457200" indent="-457200">
              <a:buFont typeface="+mj-lt"/>
              <a:buAutoNum type="arabicPeriod"/>
            </a:pPr>
            <a:r>
              <a:rPr lang="en-NZ" sz="2400" b="1" dirty="0">
                <a:solidFill>
                  <a:schemeClr val="tx1">
                    <a:lumMod val="75000"/>
                    <a:lumOff val="25000"/>
                  </a:schemeClr>
                </a:solidFill>
              </a:rPr>
              <a:t>The intrinsic welfare of animals</a:t>
            </a:r>
          </a:p>
          <a:p>
            <a:r>
              <a:rPr lang="en-NZ" sz="2400" dirty="0">
                <a:ea typeface="Calibri" panose="020F0502020204030204" pitchFamily="34" charset="0"/>
                <a:cs typeface="Arial" panose="020B0604020202020204" pitchFamily="34" charset="0"/>
              </a:rPr>
              <a:t>Animals ‘having welfare’ is predicated on them having the capacity to have experiences that matter to them  i.e., they are sentient</a:t>
            </a:r>
          </a:p>
        </p:txBody>
      </p:sp>
      <p:sp>
        <p:nvSpPr>
          <p:cNvPr id="6" name="TextBox 5">
            <a:extLst>
              <a:ext uri="{FF2B5EF4-FFF2-40B4-BE49-F238E27FC236}">
                <a16:creationId xmlns:a16="http://schemas.microsoft.com/office/drawing/2014/main" id="{766E694E-4336-7360-92F2-C7FBB93388F2}"/>
              </a:ext>
            </a:extLst>
          </p:cNvPr>
          <p:cNvSpPr txBox="1"/>
          <p:nvPr/>
        </p:nvSpPr>
        <p:spPr>
          <a:xfrm>
            <a:off x="2143528" y="4049394"/>
            <a:ext cx="8913046" cy="2601866"/>
          </a:xfrm>
          <a:prstGeom prst="rect">
            <a:avLst/>
          </a:prstGeom>
          <a:solidFill>
            <a:schemeClr val="bg1"/>
          </a:solidFill>
        </p:spPr>
        <p:txBody>
          <a:bodyPr wrap="square">
            <a:spAutoFit/>
          </a:bodyPr>
          <a:lstStyle/>
          <a:p>
            <a:pPr marR="60325" algn="just" fontAlgn="base">
              <a:spcAft>
                <a:spcPts val="600"/>
              </a:spcAft>
            </a:pPr>
            <a:r>
              <a:rPr lang="en-GB" sz="1800" b="1" i="1" dirty="0">
                <a:effectLst/>
                <a:ea typeface="Arial" panose="020B0604020202020204" pitchFamily="34" charset="0"/>
                <a:cs typeface="Arial" panose="020B0604020202020204" pitchFamily="34" charset="0"/>
              </a:rPr>
              <a:t>‘What is animal sentience?</a:t>
            </a:r>
          </a:p>
          <a:p>
            <a:pPr algn="just">
              <a:lnSpc>
                <a:spcPct val="107000"/>
              </a:lnSpc>
              <a:spcAft>
                <a:spcPts val="800"/>
              </a:spcAft>
            </a:pPr>
            <a:r>
              <a:rPr lang="en-GB" sz="1800" i="1" dirty="0">
                <a:effectLst/>
                <a:ea typeface="Aptos" panose="020B0004020202020204" pitchFamily="34" charset="0"/>
                <a:cs typeface="Times New Roman" panose="02020603050405020304" pitchFamily="18" charset="0"/>
              </a:rPr>
              <a:t>The </a:t>
            </a:r>
            <a:r>
              <a:rPr lang="en-GB" sz="1800" b="1" i="1" dirty="0">
                <a:effectLst/>
                <a:ea typeface="Aptos" panose="020B0004020202020204" pitchFamily="34" charset="0"/>
                <a:cs typeface="Times New Roman" panose="02020603050405020304" pitchFamily="18" charset="0"/>
              </a:rPr>
              <a:t>National Animal Welfare Advisory Committee (NAWAC) </a:t>
            </a:r>
            <a:r>
              <a:rPr lang="en-GB" sz="1800" i="1" dirty="0">
                <a:effectLst/>
                <a:ea typeface="Aptos" panose="020B0004020202020204" pitchFamily="34" charset="0"/>
                <a:cs typeface="Times New Roman" panose="02020603050405020304" pitchFamily="18" charset="0"/>
              </a:rPr>
              <a:t>understands animal sentience to mean that</a:t>
            </a:r>
            <a:r>
              <a:rPr lang="en-GB" sz="1800" b="1" i="1" dirty="0">
                <a:effectLst/>
                <a:ea typeface="Aptos" panose="020B0004020202020204" pitchFamily="34" charset="0"/>
                <a:cs typeface="Times New Roman" panose="02020603050405020304" pitchFamily="18" charset="0"/>
              </a:rPr>
              <a:t> animals have emotions, feelings, perceptions, and experiences that matter to them.</a:t>
            </a:r>
            <a:r>
              <a:rPr lang="en-GB" sz="1800" i="1" dirty="0">
                <a:effectLst/>
                <a:ea typeface="Aptos" panose="020B0004020202020204" pitchFamily="34" charset="0"/>
                <a:cs typeface="Times New Roman" panose="02020603050405020304" pitchFamily="18" charset="0"/>
              </a:rPr>
              <a:t> These can be negative (such as pain or boredom) as well as positive (such as pleasure or comfort).</a:t>
            </a:r>
          </a:p>
          <a:p>
            <a:pPr algn="just">
              <a:lnSpc>
                <a:spcPct val="107000"/>
              </a:lnSpc>
              <a:spcAft>
                <a:spcPts val="800"/>
              </a:spcAft>
            </a:pPr>
            <a:r>
              <a:rPr lang="en-GB" i="1" dirty="0">
                <a:ea typeface="Aptos" panose="020B0004020202020204" pitchFamily="34" charset="0"/>
                <a:cs typeface="Times New Roman" panose="02020603050405020304" pitchFamily="18" charset="0"/>
              </a:rPr>
              <a:t>We don’t know whether animals’ emotions, feelings, and experiences are similar to those of humans. We also don’t know if they are felt with the same intensity. </a:t>
            </a:r>
            <a:r>
              <a:rPr lang="en-GB" b="1" i="1" dirty="0">
                <a:ea typeface="Aptos" panose="020B0004020202020204" pitchFamily="34" charset="0"/>
                <a:cs typeface="Times New Roman" panose="02020603050405020304" pitchFamily="18" charset="0"/>
              </a:rPr>
              <a:t>But they matter to individual animals and have an impact on their welfare.’</a:t>
            </a:r>
            <a:r>
              <a:rPr lang="en-GB" b="1" baseline="30000" dirty="0">
                <a:ea typeface="Aptos" panose="020B0004020202020204" pitchFamily="34" charset="0"/>
                <a:cs typeface="Times New Roman" panose="02020603050405020304" pitchFamily="18" charset="0"/>
              </a:rPr>
              <a:t> </a:t>
            </a:r>
            <a:endParaRPr lang="en-NZ" b="1" dirty="0">
              <a:ea typeface="Aptos" panose="020B000402020202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33FB4389-6FD7-0F36-08B0-7F48B8172A62}"/>
              </a:ext>
            </a:extLst>
          </p:cNvPr>
          <p:cNvSpPr txBox="1"/>
          <p:nvPr/>
        </p:nvSpPr>
        <p:spPr>
          <a:xfrm>
            <a:off x="1375652" y="584181"/>
            <a:ext cx="10237046" cy="615553"/>
          </a:xfrm>
          <a:prstGeom prst="rect">
            <a:avLst/>
          </a:prstGeom>
          <a:noFill/>
        </p:spPr>
        <p:txBody>
          <a:bodyPr wrap="square" rtlCol="0">
            <a:spAutoFit/>
          </a:bodyPr>
          <a:lstStyle/>
          <a:p>
            <a:r>
              <a:rPr lang="en-NZ" sz="3400" dirty="0">
                <a:solidFill>
                  <a:schemeClr val="accent3">
                    <a:lumMod val="60000"/>
                    <a:lumOff val="40000"/>
                  </a:schemeClr>
                </a:solidFill>
                <a:latin typeface="+mj-lt"/>
                <a:ea typeface="+mj-ea"/>
                <a:cs typeface="+mj-cs"/>
              </a:rPr>
              <a:t>Animal</a:t>
            </a:r>
            <a:r>
              <a:rPr lang="en-NZ" sz="3200" b="1" dirty="0">
                <a:solidFill>
                  <a:schemeClr val="accent1">
                    <a:lumMod val="60000"/>
                    <a:lumOff val="40000"/>
                  </a:schemeClr>
                </a:solidFill>
                <a:effectLst/>
                <a:latin typeface="+mj-lt"/>
                <a:ea typeface="Calibri" panose="020F0502020204030204" pitchFamily="34" charset="0"/>
                <a:cs typeface="Arial" panose="020B0604020202020204" pitchFamily="34" charset="0"/>
              </a:rPr>
              <a:t> </a:t>
            </a:r>
            <a:r>
              <a:rPr lang="en-NZ" sz="3400" dirty="0">
                <a:solidFill>
                  <a:schemeClr val="accent3">
                    <a:lumMod val="60000"/>
                    <a:lumOff val="40000"/>
                  </a:schemeClr>
                </a:solidFill>
                <a:latin typeface="+mj-lt"/>
                <a:ea typeface="+mj-ea"/>
                <a:cs typeface="+mj-cs"/>
              </a:rPr>
              <a:t>welfare</a:t>
            </a:r>
          </a:p>
        </p:txBody>
      </p:sp>
      <p:grpSp>
        <p:nvGrpSpPr>
          <p:cNvPr id="2" name="Group 1">
            <a:extLst>
              <a:ext uri="{FF2B5EF4-FFF2-40B4-BE49-F238E27FC236}">
                <a16:creationId xmlns:a16="http://schemas.microsoft.com/office/drawing/2014/main" id="{6DB4651F-ED0E-AF6A-4EC5-E7D21F7A4EEF}"/>
              </a:ext>
            </a:extLst>
          </p:cNvPr>
          <p:cNvGrpSpPr/>
          <p:nvPr/>
        </p:nvGrpSpPr>
        <p:grpSpPr>
          <a:xfrm>
            <a:off x="2143528" y="2640695"/>
            <a:ext cx="8913046" cy="1387248"/>
            <a:chOff x="2143527" y="2429009"/>
            <a:chExt cx="8701295" cy="1387248"/>
          </a:xfrm>
        </p:grpSpPr>
        <p:pic>
          <p:nvPicPr>
            <p:cNvPr id="3" name="Picture 2" descr="A white background with black text&#10;&#10;Description automatically generated with low confidence">
              <a:extLst>
                <a:ext uri="{FF2B5EF4-FFF2-40B4-BE49-F238E27FC236}">
                  <a16:creationId xmlns:a16="http://schemas.microsoft.com/office/drawing/2014/main" id="{6A69D75C-1B9E-07E7-E48E-21746D879D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527" y="2429009"/>
              <a:ext cx="8701295" cy="1387248"/>
            </a:xfrm>
            <a:prstGeom prst="rect">
              <a:avLst/>
            </a:prstGeom>
          </p:spPr>
        </p:pic>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60E889C9-EEF4-7303-5E34-84D419554398}"/>
                    </a:ext>
                  </a:extLst>
                </p14:cNvPr>
                <p14:cNvContentPartPr/>
                <p14:nvPr/>
              </p14:nvContentPartPr>
              <p14:xfrm>
                <a:off x="4162838" y="3002004"/>
                <a:ext cx="1933162" cy="493842"/>
              </p14:xfrm>
            </p:contentPart>
          </mc:Choice>
          <mc:Fallback xmlns="">
            <p:pic>
              <p:nvPicPr>
                <p:cNvPr id="4" name="Ink 3">
                  <a:extLst>
                    <a:ext uri="{FF2B5EF4-FFF2-40B4-BE49-F238E27FC236}">
                      <a16:creationId xmlns:a16="http://schemas.microsoft.com/office/drawing/2014/main" id="{60E889C9-EEF4-7303-5E34-84D419554398}"/>
                    </a:ext>
                  </a:extLst>
                </p:cNvPr>
                <p:cNvPicPr/>
                <p:nvPr/>
              </p:nvPicPr>
              <p:blipFill>
                <a:blip r:embed="rId5"/>
                <a:stretch>
                  <a:fillRect/>
                </a:stretch>
              </p:blipFill>
              <p:spPr>
                <a:xfrm>
                  <a:off x="4127690" y="2966036"/>
                  <a:ext cx="2003107" cy="565419"/>
                </a:xfrm>
                <a:prstGeom prst="rect">
                  <a:avLst/>
                </a:prstGeom>
              </p:spPr>
            </p:pic>
          </mc:Fallback>
        </mc:AlternateContent>
      </p:grpSp>
      <p:sp>
        <p:nvSpPr>
          <p:cNvPr id="7" name="TextBox 6">
            <a:extLst>
              <a:ext uri="{FF2B5EF4-FFF2-40B4-BE49-F238E27FC236}">
                <a16:creationId xmlns:a16="http://schemas.microsoft.com/office/drawing/2014/main" id="{22FCA02B-077E-1F76-D3B7-D6B6D1B518D4}"/>
              </a:ext>
            </a:extLst>
          </p:cNvPr>
          <p:cNvSpPr txBox="1"/>
          <p:nvPr/>
        </p:nvSpPr>
        <p:spPr>
          <a:xfrm>
            <a:off x="2145458" y="2557832"/>
            <a:ext cx="8913046" cy="4355038"/>
          </a:xfrm>
          <a:prstGeom prst="rect">
            <a:avLst/>
          </a:prstGeom>
          <a:solidFill>
            <a:srgbClr val="FFC000"/>
          </a:solidFill>
        </p:spPr>
        <p:txBody>
          <a:bodyPr wrap="square">
            <a:spAutoFit/>
          </a:bodyPr>
          <a:lstStyle/>
          <a:p>
            <a:pPr algn="ctr">
              <a:spcBef>
                <a:spcPts val="300"/>
              </a:spcBef>
              <a:spcAft>
                <a:spcPts val="300"/>
              </a:spcAft>
            </a:pPr>
            <a:r>
              <a:rPr lang="en-NZ" sz="3600" dirty="0">
                <a:ea typeface="Calibri" panose="020F0502020204030204" pitchFamily="34" charset="0"/>
                <a:cs typeface="Arial" panose="020B0604020202020204" pitchFamily="34" charset="0"/>
              </a:rPr>
              <a:t>Jeremy Bentham - 1789</a:t>
            </a:r>
          </a:p>
          <a:p>
            <a:pPr algn="ctr">
              <a:spcBef>
                <a:spcPts val="300"/>
              </a:spcBef>
              <a:spcAft>
                <a:spcPts val="300"/>
              </a:spcAft>
            </a:pPr>
            <a:r>
              <a:rPr lang="en-NZ" sz="3600" i="1" dirty="0">
                <a:ea typeface="Calibri" panose="020F0502020204030204" pitchFamily="34" charset="0"/>
                <a:cs typeface="Arial" panose="020B0604020202020204" pitchFamily="34" charset="0"/>
              </a:rPr>
              <a:t>"The question is not, Can they reason? nor, </a:t>
            </a:r>
          </a:p>
          <a:p>
            <a:pPr algn="ctr">
              <a:spcBef>
                <a:spcPts val="300"/>
              </a:spcBef>
              <a:spcAft>
                <a:spcPts val="300"/>
              </a:spcAft>
            </a:pPr>
            <a:r>
              <a:rPr lang="en-NZ" sz="3600" i="1" dirty="0">
                <a:ea typeface="Calibri" panose="020F0502020204030204" pitchFamily="34" charset="0"/>
                <a:cs typeface="Arial" panose="020B0604020202020204" pitchFamily="34" charset="0"/>
              </a:rPr>
              <a:t>Can they talk? but, Can they suffer?“</a:t>
            </a:r>
          </a:p>
          <a:p>
            <a:pPr algn="ctr">
              <a:spcBef>
                <a:spcPts val="300"/>
              </a:spcBef>
              <a:spcAft>
                <a:spcPts val="300"/>
              </a:spcAft>
            </a:pPr>
            <a:endParaRPr lang="en-NZ" sz="3600" i="1" dirty="0">
              <a:ea typeface="Calibri" panose="020F0502020204030204" pitchFamily="34" charset="0"/>
              <a:cs typeface="Arial" panose="020B0604020202020204" pitchFamily="34" charset="0"/>
            </a:endParaRPr>
          </a:p>
          <a:p>
            <a:pPr algn="ctr">
              <a:spcBef>
                <a:spcPts val="300"/>
              </a:spcBef>
              <a:spcAft>
                <a:spcPts val="300"/>
              </a:spcAft>
            </a:pPr>
            <a:r>
              <a:rPr lang="en-NZ" sz="3600" dirty="0">
                <a:ea typeface="Calibri" panose="020F0502020204030204" pitchFamily="34" charset="0"/>
                <a:cs typeface="Arial" panose="020B0604020202020204" pitchFamily="34" charset="0"/>
              </a:rPr>
              <a:t>Pa </a:t>
            </a:r>
            <a:r>
              <a:rPr lang="en-NZ" sz="3600" dirty="0" err="1">
                <a:ea typeface="Calibri" panose="020F0502020204030204" pitchFamily="34" charset="0"/>
                <a:cs typeface="Arial" panose="020B0604020202020204" pitchFamily="34" charset="0"/>
              </a:rPr>
              <a:t>Ropata</a:t>
            </a:r>
            <a:r>
              <a:rPr lang="en-NZ" sz="3600" dirty="0">
                <a:ea typeface="Calibri" panose="020F0502020204030204" pitchFamily="34" charset="0"/>
                <a:cs typeface="Arial" panose="020B0604020202020204" pitchFamily="34" charset="0"/>
              </a:rPr>
              <a:t> – 2024</a:t>
            </a:r>
          </a:p>
          <a:p>
            <a:pPr algn="ctr">
              <a:spcBef>
                <a:spcPts val="300"/>
              </a:spcBef>
              <a:spcAft>
                <a:spcPts val="300"/>
              </a:spcAft>
            </a:pPr>
            <a:r>
              <a:rPr lang="en-NZ" sz="3600" i="1" dirty="0">
                <a:ea typeface="Calibri" panose="020F0502020204030204" pitchFamily="34" charset="0"/>
                <a:cs typeface="Arial" panose="020B0604020202020204" pitchFamily="34" charset="0"/>
              </a:rPr>
              <a:t>‘Cows and sheep are not stock units; they are living, breathing animals.’</a:t>
            </a:r>
            <a:endParaRPr lang="en-NZ" sz="3600" dirty="0">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id="{4044D025-C4A1-6CD7-0759-9FAE7C488358}"/>
              </a:ext>
            </a:extLst>
          </p:cNvPr>
          <p:cNvSpPr txBox="1"/>
          <p:nvPr/>
        </p:nvSpPr>
        <p:spPr>
          <a:xfrm>
            <a:off x="9153940" y="6258559"/>
            <a:ext cx="2935366" cy="507831"/>
          </a:xfrm>
          <a:prstGeom prst="rect">
            <a:avLst/>
          </a:prstGeom>
          <a:noFill/>
        </p:spPr>
        <p:txBody>
          <a:bodyPr wrap="square" rtlCol="0">
            <a:spAutoFit/>
          </a:bodyPr>
          <a:lstStyle/>
          <a:p>
            <a:pPr algn="r"/>
            <a:r>
              <a:rPr lang="en-NZ" sz="900" dirty="0">
                <a:solidFill>
                  <a:schemeClr val="accent4">
                    <a:lumMod val="40000"/>
                    <a:lumOff val="60000"/>
                  </a:schemeClr>
                </a:solidFill>
              </a:rPr>
              <a:t>Dr. B Helen Beattie, Managing Director </a:t>
            </a:r>
          </a:p>
          <a:p>
            <a:pPr algn="r"/>
            <a:r>
              <a:rPr lang="en-NZ" sz="900" dirty="0">
                <a:solidFill>
                  <a:schemeClr val="accent4">
                    <a:lumMod val="40000"/>
                    <a:lumOff val="60000"/>
                  </a:schemeClr>
                </a:solidFill>
              </a:rPr>
              <a:t>Veterinarians for Animal Welfare Aotearoa</a:t>
            </a:r>
          </a:p>
          <a:p>
            <a:pPr algn="r"/>
            <a:r>
              <a:rPr lang="en-NZ" sz="900" dirty="0">
                <a:solidFill>
                  <a:schemeClr val="accent4">
                    <a:lumMod val="40000"/>
                    <a:lumOff val="60000"/>
                  </a:schemeClr>
                </a:solidFill>
              </a:rPr>
              <a:t>M | 021 1226796  E | info@vawa.co.nz  W | vawa.co.nz</a:t>
            </a:r>
          </a:p>
        </p:txBody>
      </p:sp>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2B411C9B-A7A4-E26D-D824-B286819A2FF3}"/>
                  </a:ext>
                </a:extLst>
              </p14:cNvPr>
              <p14:cNvContentPartPr/>
              <p14:nvPr/>
            </p14:nvContentPartPr>
            <p14:xfrm>
              <a:off x="4783220" y="4917505"/>
              <a:ext cx="8640" cy="4320"/>
            </p14:xfrm>
          </p:contentPart>
        </mc:Choice>
        <mc:Fallback xmlns="">
          <p:pic>
            <p:nvPicPr>
              <p:cNvPr id="5" name="Ink 4">
                <a:extLst>
                  <a:ext uri="{FF2B5EF4-FFF2-40B4-BE49-F238E27FC236}">
                    <a16:creationId xmlns:a16="http://schemas.microsoft.com/office/drawing/2014/main" id="{2B411C9B-A7A4-E26D-D824-B286819A2FF3}"/>
                  </a:ext>
                </a:extLst>
              </p:cNvPr>
              <p:cNvPicPr/>
              <p:nvPr/>
            </p:nvPicPr>
            <p:blipFill>
              <a:blip r:embed="rId7"/>
              <a:stretch>
                <a:fillRect/>
              </a:stretch>
            </p:blipFill>
            <p:spPr>
              <a:xfrm>
                <a:off x="4693580" y="4737505"/>
                <a:ext cx="188280" cy="3639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2" name="Ink 11">
                <a:extLst>
                  <a:ext uri="{FF2B5EF4-FFF2-40B4-BE49-F238E27FC236}">
                    <a16:creationId xmlns:a16="http://schemas.microsoft.com/office/drawing/2014/main" id="{3CA02A99-76A3-1373-021D-0C2EFBE1C832}"/>
                  </a:ext>
                </a:extLst>
              </p14:cNvPr>
              <p14:cNvContentPartPr/>
              <p14:nvPr/>
            </p14:nvContentPartPr>
            <p14:xfrm>
              <a:off x="5611580" y="4894113"/>
              <a:ext cx="155520" cy="3600"/>
            </p14:xfrm>
          </p:contentPart>
        </mc:Choice>
        <mc:Fallback xmlns="">
          <p:pic>
            <p:nvPicPr>
              <p:cNvPr id="12" name="Ink 11">
                <a:extLst>
                  <a:ext uri="{FF2B5EF4-FFF2-40B4-BE49-F238E27FC236}">
                    <a16:creationId xmlns:a16="http://schemas.microsoft.com/office/drawing/2014/main" id="{3CA02A99-76A3-1373-021D-0C2EFBE1C832}"/>
                  </a:ext>
                </a:extLst>
              </p:cNvPr>
              <p:cNvPicPr/>
              <p:nvPr/>
            </p:nvPicPr>
            <p:blipFill>
              <a:blip r:embed="rId9"/>
              <a:stretch>
                <a:fillRect/>
              </a:stretch>
            </p:blipFill>
            <p:spPr>
              <a:xfrm>
                <a:off x="5521580" y="4714473"/>
                <a:ext cx="335160" cy="363240"/>
              </a:xfrm>
              <a:prstGeom prst="rect">
                <a:avLst/>
              </a:prstGeom>
            </p:spPr>
          </p:pic>
        </mc:Fallback>
      </mc:AlternateContent>
      <p:grpSp>
        <p:nvGrpSpPr>
          <p:cNvPr id="15" name="Group 14">
            <a:extLst>
              <a:ext uri="{FF2B5EF4-FFF2-40B4-BE49-F238E27FC236}">
                <a16:creationId xmlns:a16="http://schemas.microsoft.com/office/drawing/2014/main" id="{95681F6D-9AAA-A5A2-B292-B770608DC10C}"/>
              </a:ext>
            </a:extLst>
          </p:cNvPr>
          <p:cNvGrpSpPr/>
          <p:nvPr/>
        </p:nvGrpSpPr>
        <p:grpSpPr>
          <a:xfrm>
            <a:off x="2338460" y="4799073"/>
            <a:ext cx="8541360" cy="397080"/>
            <a:chOff x="2338460" y="4799073"/>
            <a:chExt cx="8541360" cy="397080"/>
          </a:xfrm>
        </p:grpSpPr>
        <mc:AlternateContent xmlns:mc="http://schemas.openxmlformats.org/markup-compatibility/2006" xmlns:p14="http://schemas.microsoft.com/office/powerpoint/2010/main">
          <mc:Choice Requires="p14">
            <p:contentPart p14:bwMode="auto" r:id="rId10">
              <p14:nvContentPartPr>
                <p14:cNvPr id="10" name="Ink 9">
                  <a:extLst>
                    <a:ext uri="{FF2B5EF4-FFF2-40B4-BE49-F238E27FC236}">
                      <a16:creationId xmlns:a16="http://schemas.microsoft.com/office/drawing/2014/main" id="{2F9FE5EE-09CA-7380-0ED6-6A78ACE42BD3}"/>
                    </a:ext>
                  </a:extLst>
                </p14:cNvPr>
                <p14:cNvContentPartPr/>
                <p14:nvPr/>
              </p14:nvContentPartPr>
              <p14:xfrm>
                <a:off x="4571900" y="4804113"/>
                <a:ext cx="2568960" cy="175320"/>
              </p14:xfrm>
            </p:contentPart>
          </mc:Choice>
          <mc:Fallback xmlns="">
            <p:pic>
              <p:nvPicPr>
                <p:cNvPr id="10" name="Ink 9">
                  <a:extLst>
                    <a:ext uri="{FF2B5EF4-FFF2-40B4-BE49-F238E27FC236}">
                      <a16:creationId xmlns:a16="http://schemas.microsoft.com/office/drawing/2014/main" id="{2F9FE5EE-09CA-7380-0ED6-6A78ACE42BD3}"/>
                    </a:ext>
                  </a:extLst>
                </p:cNvPr>
                <p:cNvPicPr/>
                <p:nvPr/>
              </p:nvPicPr>
              <p:blipFill>
                <a:blip r:embed="rId11"/>
                <a:stretch>
                  <a:fillRect/>
                </a:stretch>
              </p:blipFill>
              <p:spPr>
                <a:xfrm>
                  <a:off x="4481900" y="4624113"/>
                  <a:ext cx="2748600" cy="5349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3" name="Ink 12">
                  <a:extLst>
                    <a:ext uri="{FF2B5EF4-FFF2-40B4-BE49-F238E27FC236}">
                      <a16:creationId xmlns:a16="http://schemas.microsoft.com/office/drawing/2014/main" id="{FBCC7355-9827-5231-9A5F-1901537B7443}"/>
                    </a:ext>
                  </a:extLst>
                </p14:cNvPr>
                <p14:cNvContentPartPr/>
                <p14:nvPr/>
              </p14:nvContentPartPr>
              <p14:xfrm>
                <a:off x="6425900" y="4799073"/>
                <a:ext cx="4453920" cy="225720"/>
              </p14:xfrm>
            </p:contentPart>
          </mc:Choice>
          <mc:Fallback xmlns="">
            <p:pic>
              <p:nvPicPr>
                <p:cNvPr id="13" name="Ink 12">
                  <a:extLst>
                    <a:ext uri="{FF2B5EF4-FFF2-40B4-BE49-F238E27FC236}">
                      <a16:creationId xmlns:a16="http://schemas.microsoft.com/office/drawing/2014/main" id="{FBCC7355-9827-5231-9A5F-1901537B7443}"/>
                    </a:ext>
                  </a:extLst>
                </p:cNvPr>
                <p:cNvPicPr/>
                <p:nvPr/>
              </p:nvPicPr>
              <p:blipFill>
                <a:blip r:embed="rId13"/>
                <a:stretch>
                  <a:fillRect/>
                </a:stretch>
              </p:blipFill>
              <p:spPr>
                <a:xfrm>
                  <a:off x="6336260" y="4619073"/>
                  <a:ext cx="4633560" cy="5853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4" name="Ink 13">
                  <a:extLst>
                    <a:ext uri="{FF2B5EF4-FFF2-40B4-BE49-F238E27FC236}">
                      <a16:creationId xmlns:a16="http://schemas.microsoft.com/office/drawing/2014/main" id="{925F70E6-9353-47DF-58AB-37030E145BB9}"/>
                    </a:ext>
                  </a:extLst>
                </p14:cNvPr>
                <p14:cNvContentPartPr/>
                <p14:nvPr/>
              </p14:nvContentPartPr>
              <p14:xfrm>
                <a:off x="2338460" y="5084193"/>
                <a:ext cx="2131560" cy="111960"/>
              </p14:xfrm>
            </p:contentPart>
          </mc:Choice>
          <mc:Fallback xmlns="">
            <p:pic>
              <p:nvPicPr>
                <p:cNvPr id="14" name="Ink 13">
                  <a:extLst>
                    <a:ext uri="{FF2B5EF4-FFF2-40B4-BE49-F238E27FC236}">
                      <a16:creationId xmlns:a16="http://schemas.microsoft.com/office/drawing/2014/main" id="{925F70E6-9353-47DF-58AB-37030E145BB9}"/>
                    </a:ext>
                  </a:extLst>
                </p:cNvPr>
                <p:cNvPicPr/>
                <p:nvPr/>
              </p:nvPicPr>
              <p:blipFill>
                <a:blip r:embed="rId15"/>
                <a:stretch>
                  <a:fillRect/>
                </a:stretch>
              </p:blipFill>
              <p:spPr>
                <a:xfrm>
                  <a:off x="2248820" y="4904553"/>
                  <a:ext cx="2311200" cy="471600"/>
                </a:xfrm>
                <a:prstGeom prst="rect">
                  <a:avLst/>
                </a:prstGeom>
              </p:spPr>
            </p:pic>
          </mc:Fallback>
        </mc:AlternateContent>
      </p:grpSp>
    </p:spTree>
    <p:extLst>
      <p:ext uri="{BB962C8B-B14F-4D97-AF65-F5344CB8AC3E}">
        <p14:creationId xmlns:p14="http://schemas.microsoft.com/office/powerpoint/2010/main" val="795830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bg/>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uiExpand="1" build="allAtOnce"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59C5FF5-6B4F-D9A0-A672-211441DBA781}"/>
              </a:ext>
            </a:extLst>
          </p:cNvPr>
          <p:cNvSpPr txBox="1"/>
          <p:nvPr/>
        </p:nvSpPr>
        <p:spPr>
          <a:xfrm>
            <a:off x="2505528" y="1173220"/>
            <a:ext cx="6388503" cy="3108543"/>
          </a:xfrm>
          <a:prstGeom prst="rect">
            <a:avLst/>
          </a:prstGeom>
          <a:noFill/>
        </p:spPr>
        <p:txBody>
          <a:bodyPr wrap="square" rtlCol="0">
            <a:spAutoFit/>
          </a:bodyPr>
          <a:lstStyle/>
          <a:p>
            <a:r>
              <a:rPr lang="en-NZ" sz="2800" b="1" dirty="0">
                <a:ea typeface="Calibri" panose="020F0502020204030204" pitchFamily="34" charset="0"/>
                <a:cs typeface="Arial" panose="020B0604020202020204" pitchFamily="34" charset="0"/>
              </a:rPr>
              <a:t>2. The discipline of animal welfare</a:t>
            </a:r>
          </a:p>
          <a:p>
            <a:pPr marL="1028700" lvl="1" indent="-571500">
              <a:buFont typeface="Wingdings" panose="05000000000000000000" pitchFamily="2" charset="2"/>
              <a:buChar char="Ø"/>
            </a:pPr>
            <a:r>
              <a:rPr lang="en-NZ" sz="2800" dirty="0">
                <a:ea typeface="Calibri" panose="020F0502020204030204" pitchFamily="34" charset="0"/>
                <a:cs typeface="Arial" panose="020B0604020202020204" pitchFamily="34" charset="0"/>
              </a:rPr>
              <a:t>Science</a:t>
            </a:r>
          </a:p>
          <a:p>
            <a:pPr marL="1943100" lvl="3" indent="-571500">
              <a:buFont typeface="Wingdings" panose="05000000000000000000" pitchFamily="2" charset="2"/>
              <a:buChar char="§"/>
            </a:pPr>
            <a:r>
              <a:rPr lang="en-NZ" sz="2800" dirty="0">
                <a:ea typeface="Calibri" panose="020F0502020204030204" pitchFamily="34" charset="0"/>
                <a:cs typeface="Arial" panose="020B0604020202020204" pitchFamily="34" charset="0"/>
              </a:rPr>
              <a:t>Five Freedoms</a:t>
            </a:r>
          </a:p>
          <a:p>
            <a:pPr marL="1943100" lvl="3" indent="-571500">
              <a:buFont typeface="Wingdings" panose="05000000000000000000" pitchFamily="2" charset="2"/>
              <a:buChar char="§"/>
            </a:pPr>
            <a:r>
              <a:rPr lang="en-NZ" sz="2800" dirty="0">
                <a:ea typeface="Calibri" panose="020F0502020204030204" pitchFamily="34" charset="0"/>
                <a:cs typeface="Arial" panose="020B0604020202020204" pitchFamily="34" charset="0"/>
              </a:rPr>
              <a:t>Five Domains</a:t>
            </a:r>
          </a:p>
          <a:p>
            <a:pPr marL="1943100" lvl="3" indent="-571500">
              <a:buFont typeface="Wingdings" panose="05000000000000000000" pitchFamily="2" charset="2"/>
              <a:buChar char="§"/>
            </a:pPr>
            <a:r>
              <a:rPr lang="en-NZ" sz="2800" dirty="0">
                <a:ea typeface="Calibri" panose="020F0502020204030204" pitchFamily="34" charset="0"/>
                <a:cs typeface="Arial" panose="020B0604020202020204" pitchFamily="34" charset="0"/>
              </a:rPr>
              <a:t>Welfare Worms</a:t>
            </a:r>
          </a:p>
          <a:p>
            <a:pPr marL="1943100" lvl="3" indent="-571500">
              <a:buFont typeface="Wingdings" panose="05000000000000000000" pitchFamily="2" charset="2"/>
              <a:buChar char="§"/>
            </a:pPr>
            <a:r>
              <a:rPr lang="en-NZ" sz="2800" dirty="0">
                <a:ea typeface="Calibri" panose="020F0502020204030204" pitchFamily="34" charset="0"/>
                <a:cs typeface="Arial" panose="020B0604020202020204" pitchFamily="34" charset="0"/>
              </a:rPr>
              <a:t>A Good Life</a:t>
            </a:r>
          </a:p>
          <a:p>
            <a:pPr marL="1943100" lvl="3" indent="-571500">
              <a:buFont typeface="Wingdings" panose="05000000000000000000" pitchFamily="2" charset="2"/>
              <a:buChar char="§"/>
            </a:pPr>
            <a:r>
              <a:rPr lang="en-NZ" sz="2800" dirty="0">
                <a:ea typeface="Calibri" panose="020F0502020204030204" pitchFamily="34" charset="0"/>
                <a:cs typeface="Arial" panose="020B0604020202020204" pitchFamily="34" charset="0"/>
              </a:rPr>
              <a:t>Fraser’s model</a:t>
            </a:r>
          </a:p>
        </p:txBody>
      </p:sp>
      <p:pic>
        <p:nvPicPr>
          <p:cNvPr id="9" name="Picture 8" descr="Table&#10;&#10;Description automatically generated">
            <a:extLst>
              <a:ext uri="{FF2B5EF4-FFF2-40B4-BE49-F238E27FC236}">
                <a16:creationId xmlns:a16="http://schemas.microsoft.com/office/drawing/2014/main" id="{CBCBC6AA-F151-6877-B7A6-620E1FF3B7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7866" y="3658301"/>
            <a:ext cx="3488502" cy="708899"/>
          </a:xfrm>
          <a:prstGeom prst="rect">
            <a:avLst/>
          </a:prstGeom>
        </p:spPr>
      </p:pic>
      <p:pic>
        <p:nvPicPr>
          <p:cNvPr id="10" name="Picture 9" descr="Timeline&#10;&#10;Description automatically generated">
            <a:extLst>
              <a:ext uri="{FF2B5EF4-FFF2-40B4-BE49-F238E27FC236}">
                <a16:creationId xmlns:a16="http://schemas.microsoft.com/office/drawing/2014/main" id="{9518507F-39C9-0B8D-7146-4935D2D3C6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7866" y="2749637"/>
            <a:ext cx="3488502" cy="847420"/>
          </a:xfrm>
          <a:prstGeom prst="rect">
            <a:avLst/>
          </a:prstGeom>
        </p:spPr>
      </p:pic>
      <p:pic>
        <p:nvPicPr>
          <p:cNvPr id="15" name="Picture 14" descr="A picture containing text, screenshot, font, circle&#10;&#10;Description automatically generated">
            <a:extLst>
              <a:ext uri="{FF2B5EF4-FFF2-40B4-BE49-F238E27FC236}">
                <a16:creationId xmlns:a16="http://schemas.microsoft.com/office/drawing/2014/main" id="{8A2A6E5F-A730-DEBF-951C-49EA61DAAB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47866" y="1662308"/>
            <a:ext cx="3488502" cy="1026085"/>
          </a:xfrm>
          <a:prstGeom prst="rect">
            <a:avLst/>
          </a:prstGeom>
        </p:spPr>
      </p:pic>
      <p:sp>
        <p:nvSpPr>
          <p:cNvPr id="11" name="TextBox 10">
            <a:extLst>
              <a:ext uri="{FF2B5EF4-FFF2-40B4-BE49-F238E27FC236}">
                <a16:creationId xmlns:a16="http://schemas.microsoft.com/office/drawing/2014/main" id="{82D79F7F-D731-9E12-7272-725C420CD577}"/>
              </a:ext>
            </a:extLst>
          </p:cNvPr>
          <p:cNvSpPr txBox="1"/>
          <p:nvPr/>
        </p:nvSpPr>
        <p:spPr>
          <a:xfrm>
            <a:off x="1714741" y="496423"/>
            <a:ext cx="10237046" cy="615553"/>
          </a:xfrm>
          <a:prstGeom prst="rect">
            <a:avLst/>
          </a:prstGeom>
          <a:noFill/>
        </p:spPr>
        <p:txBody>
          <a:bodyPr wrap="square" rtlCol="0">
            <a:spAutoFit/>
          </a:bodyPr>
          <a:lstStyle/>
          <a:p>
            <a:r>
              <a:rPr lang="en-NZ" sz="3400" dirty="0">
                <a:solidFill>
                  <a:schemeClr val="accent3">
                    <a:lumMod val="60000"/>
                    <a:lumOff val="40000"/>
                  </a:schemeClr>
                </a:solidFill>
                <a:latin typeface="+mj-lt"/>
                <a:ea typeface="+mj-ea"/>
                <a:cs typeface="+mj-cs"/>
              </a:rPr>
              <a:t>Animal welfare</a:t>
            </a:r>
          </a:p>
        </p:txBody>
      </p:sp>
      <p:sp>
        <p:nvSpPr>
          <p:cNvPr id="2" name="TextBox 1">
            <a:extLst>
              <a:ext uri="{FF2B5EF4-FFF2-40B4-BE49-F238E27FC236}">
                <a16:creationId xmlns:a16="http://schemas.microsoft.com/office/drawing/2014/main" id="{057E9357-52DF-11A7-B7FE-7F6D6F5B27C0}"/>
              </a:ext>
            </a:extLst>
          </p:cNvPr>
          <p:cNvSpPr txBox="1"/>
          <p:nvPr/>
        </p:nvSpPr>
        <p:spPr>
          <a:xfrm>
            <a:off x="9153940" y="6258559"/>
            <a:ext cx="2935366" cy="507831"/>
          </a:xfrm>
          <a:prstGeom prst="rect">
            <a:avLst/>
          </a:prstGeom>
          <a:noFill/>
        </p:spPr>
        <p:txBody>
          <a:bodyPr wrap="square" rtlCol="0">
            <a:spAutoFit/>
          </a:bodyPr>
          <a:lstStyle/>
          <a:p>
            <a:pPr algn="r"/>
            <a:r>
              <a:rPr lang="en-NZ" sz="900" dirty="0">
                <a:solidFill>
                  <a:schemeClr val="accent4">
                    <a:lumMod val="40000"/>
                    <a:lumOff val="60000"/>
                  </a:schemeClr>
                </a:solidFill>
              </a:rPr>
              <a:t>Dr. B Helen Beattie, Managing Director </a:t>
            </a:r>
          </a:p>
          <a:p>
            <a:pPr algn="r"/>
            <a:r>
              <a:rPr lang="en-NZ" sz="900" dirty="0">
                <a:solidFill>
                  <a:schemeClr val="accent4">
                    <a:lumMod val="40000"/>
                    <a:lumOff val="60000"/>
                  </a:schemeClr>
                </a:solidFill>
              </a:rPr>
              <a:t>Veterinarians for Animal Welfare Aotearoa</a:t>
            </a:r>
          </a:p>
          <a:p>
            <a:pPr algn="r"/>
            <a:r>
              <a:rPr lang="en-NZ" sz="900" dirty="0">
                <a:solidFill>
                  <a:schemeClr val="accent4">
                    <a:lumMod val="40000"/>
                    <a:lumOff val="60000"/>
                  </a:schemeClr>
                </a:solidFill>
              </a:rPr>
              <a:t>M | 021 1226796  E | info@vawa.co.nz  W | vawa.co.nz</a:t>
            </a:r>
          </a:p>
        </p:txBody>
      </p:sp>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FDA55BBE-12E0-0979-D485-4C16B81F1B92}"/>
                  </a:ext>
                </a:extLst>
              </p14:cNvPr>
              <p14:cNvContentPartPr/>
              <p14:nvPr/>
            </p14:nvContentPartPr>
            <p14:xfrm>
              <a:off x="4501698" y="2355978"/>
              <a:ext cx="2396160" cy="19440"/>
            </p14:xfrm>
          </p:contentPart>
        </mc:Choice>
        <mc:Fallback xmlns="">
          <p:pic>
            <p:nvPicPr>
              <p:cNvPr id="5" name="Ink 4">
                <a:extLst>
                  <a:ext uri="{FF2B5EF4-FFF2-40B4-BE49-F238E27FC236}">
                    <a16:creationId xmlns:a16="http://schemas.microsoft.com/office/drawing/2014/main" id="{FDA55BBE-12E0-0979-D485-4C16B81F1B92}"/>
                  </a:ext>
                </a:extLst>
              </p:cNvPr>
              <p:cNvPicPr/>
              <p:nvPr/>
            </p:nvPicPr>
            <p:blipFill>
              <a:blip r:embed="rId7"/>
              <a:stretch>
                <a:fillRect/>
              </a:stretch>
            </p:blipFill>
            <p:spPr>
              <a:xfrm>
                <a:off x="4483698" y="2338338"/>
                <a:ext cx="2431800" cy="55080"/>
              </a:xfrm>
              <a:prstGeom prst="rect">
                <a:avLst/>
              </a:prstGeom>
            </p:spPr>
          </p:pic>
        </mc:Fallback>
      </mc:AlternateContent>
      <p:pic>
        <p:nvPicPr>
          <p:cNvPr id="30" name="Picture 29" descr="A diagram of different types of behavior&#10;&#10;Description automatically generated">
            <a:extLst>
              <a:ext uri="{FF2B5EF4-FFF2-40B4-BE49-F238E27FC236}">
                <a16:creationId xmlns:a16="http://schemas.microsoft.com/office/drawing/2014/main" id="{FE740909-ECC6-3AC9-8B7B-BB9E4CD68AB2}"/>
              </a:ext>
            </a:extLst>
          </p:cNvPr>
          <p:cNvPicPr>
            <a:picLocks noChangeAspect="1"/>
          </p:cNvPicPr>
          <p:nvPr/>
        </p:nvPicPr>
        <p:blipFill>
          <a:blip r:embed="rId8"/>
          <a:stretch>
            <a:fillRect/>
          </a:stretch>
        </p:blipFill>
        <p:spPr>
          <a:xfrm>
            <a:off x="4802973" y="4251881"/>
            <a:ext cx="1793611" cy="1432899"/>
          </a:xfrm>
          <a:prstGeom prst="rect">
            <a:avLst/>
          </a:prstGeom>
        </p:spPr>
      </p:pic>
    </p:spTree>
    <p:extLst>
      <p:ext uri="{BB962C8B-B14F-4D97-AF65-F5344CB8AC3E}">
        <p14:creationId xmlns:p14="http://schemas.microsoft.com/office/powerpoint/2010/main" val="2479046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able&#10;&#10;Description automatically generated">
            <a:extLst>
              <a:ext uri="{FF2B5EF4-FFF2-40B4-BE49-F238E27FC236}">
                <a16:creationId xmlns:a16="http://schemas.microsoft.com/office/drawing/2014/main" id="{9264D8A6-D78E-C5F7-FEE4-91614D0DAB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7621" y="3769085"/>
            <a:ext cx="9295924" cy="2161943"/>
          </a:xfrm>
          <a:prstGeom prst="rect">
            <a:avLst/>
          </a:prstGeom>
        </p:spPr>
      </p:pic>
      <p:cxnSp>
        <p:nvCxnSpPr>
          <p:cNvPr id="6" name="Straight Arrow Connector 5">
            <a:extLst>
              <a:ext uri="{FF2B5EF4-FFF2-40B4-BE49-F238E27FC236}">
                <a16:creationId xmlns:a16="http://schemas.microsoft.com/office/drawing/2014/main" id="{CBF59CED-A544-CB67-785A-960DC5F8AFCE}"/>
              </a:ext>
            </a:extLst>
          </p:cNvPr>
          <p:cNvCxnSpPr>
            <a:cxnSpLocks/>
            <a:stCxn id="12" idx="0"/>
          </p:cNvCxnSpPr>
          <p:nvPr/>
        </p:nvCxnSpPr>
        <p:spPr>
          <a:xfrm>
            <a:off x="8488248" y="2106530"/>
            <a:ext cx="187821" cy="2020108"/>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0CEDD741-AA66-9271-AA6D-69C9B4AF657B}"/>
              </a:ext>
            </a:extLst>
          </p:cNvPr>
          <p:cNvGrpSpPr/>
          <p:nvPr/>
        </p:nvGrpSpPr>
        <p:grpSpPr>
          <a:xfrm>
            <a:off x="3022158" y="2087595"/>
            <a:ext cx="3364975" cy="1638403"/>
            <a:chOff x="2144724" y="2137019"/>
            <a:chExt cx="3364975" cy="1638403"/>
          </a:xfrm>
        </p:grpSpPr>
        <p:cxnSp>
          <p:nvCxnSpPr>
            <p:cNvPr id="7" name="Straight Arrow Connector 6">
              <a:extLst>
                <a:ext uri="{FF2B5EF4-FFF2-40B4-BE49-F238E27FC236}">
                  <a16:creationId xmlns:a16="http://schemas.microsoft.com/office/drawing/2014/main" id="{115849CA-5CC6-9907-C11F-08022A0FCCD3}"/>
                </a:ext>
              </a:extLst>
            </p:cNvPr>
            <p:cNvCxnSpPr>
              <a:cxnSpLocks/>
            </p:cNvCxnSpPr>
            <p:nvPr/>
          </p:nvCxnSpPr>
          <p:spPr>
            <a:xfrm>
              <a:off x="3335794" y="2817021"/>
              <a:ext cx="219605" cy="95840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58C2902-C2D7-B8DA-EB35-D105EB00F79E}"/>
                </a:ext>
              </a:extLst>
            </p:cNvPr>
            <p:cNvSpPr txBox="1"/>
            <p:nvPr/>
          </p:nvSpPr>
          <p:spPr>
            <a:xfrm>
              <a:off x="2144724" y="2137019"/>
              <a:ext cx="3364975" cy="923330"/>
            </a:xfrm>
            <a:prstGeom prst="rect">
              <a:avLst/>
            </a:prstGeom>
            <a:noFill/>
          </p:spPr>
          <p:txBody>
            <a:bodyPr wrap="square" rtlCol="0">
              <a:spAutoFit/>
            </a:bodyPr>
            <a:lstStyle/>
            <a:p>
              <a:r>
                <a:rPr lang="en-NZ" b="1" dirty="0">
                  <a:highlight>
                    <a:srgbClr val="FFFF00"/>
                  </a:highlight>
                </a:rPr>
                <a:t>Minimum standards</a:t>
              </a:r>
            </a:p>
            <a:p>
              <a:r>
                <a:rPr lang="en-NZ" dirty="0"/>
                <a:t>The law limits only the worst of suffering </a:t>
              </a:r>
            </a:p>
          </p:txBody>
        </p:sp>
      </p:grpSp>
      <p:sp>
        <p:nvSpPr>
          <p:cNvPr id="12" name="TextBox 11">
            <a:extLst>
              <a:ext uri="{FF2B5EF4-FFF2-40B4-BE49-F238E27FC236}">
                <a16:creationId xmlns:a16="http://schemas.microsoft.com/office/drawing/2014/main" id="{6F9996D9-2955-69BE-3A1E-FE835AB21624}"/>
              </a:ext>
            </a:extLst>
          </p:cNvPr>
          <p:cNvSpPr txBox="1"/>
          <p:nvPr/>
        </p:nvSpPr>
        <p:spPr>
          <a:xfrm>
            <a:off x="6172951" y="2106530"/>
            <a:ext cx="4630594" cy="1477328"/>
          </a:xfrm>
          <a:prstGeom prst="rect">
            <a:avLst/>
          </a:prstGeom>
          <a:noFill/>
        </p:spPr>
        <p:txBody>
          <a:bodyPr wrap="square" rtlCol="0">
            <a:spAutoFit/>
          </a:bodyPr>
          <a:lstStyle/>
          <a:p>
            <a:pPr algn="r"/>
            <a:r>
              <a:rPr lang="en-NZ" b="1" dirty="0">
                <a:highlight>
                  <a:srgbClr val="FFFF00"/>
                </a:highlight>
              </a:rPr>
              <a:t>Positive welfare</a:t>
            </a:r>
          </a:p>
          <a:p>
            <a:pPr algn="r"/>
            <a:r>
              <a:rPr lang="en-NZ" dirty="0"/>
              <a:t>Subjective | Individual | </a:t>
            </a:r>
          </a:p>
          <a:p>
            <a:pPr algn="r"/>
            <a:r>
              <a:rPr lang="en-NZ" dirty="0"/>
              <a:t>Preferences | Choice | Quirks </a:t>
            </a:r>
          </a:p>
          <a:p>
            <a:pPr algn="r"/>
            <a:r>
              <a:rPr lang="en-NZ" dirty="0"/>
              <a:t>Ties to sentience and the Five Domains </a:t>
            </a:r>
          </a:p>
          <a:p>
            <a:pPr algn="r"/>
            <a:r>
              <a:rPr lang="en-NZ" dirty="0"/>
              <a:t>(not ‘Freedom from…’) </a:t>
            </a:r>
          </a:p>
        </p:txBody>
      </p:sp>
      <p:sp>
        <p:nvSpPr>
          <p:cNvPr id="8" name="TextBox 7">
            <a:extLst>
              <a:ext uri="{FF2B5EF4-FFF2-40B4-BE49-F238E27FC236}">
                <a16:creationId xmlns:a16="http://schemas.microsoft.com/office/drawing/2014/main" id="{14FDE0C5-F42E-5002-4013-DF340ED08880}"/>
              </a:ext>
            </a:extLst>
          </p:cNvPr>
          <p:cNvSpPr txBox="1"/>
          <p:nvPr/>
        </p:nvSpPr>
        <p:spPr>
          <a:xfrm>
            <a:off x="6911027" y="1428792"/>
            <a:ext cx="3895148" cy="707886"/>
          </a:xfrm>
          <a:prstGeom prst="rect">
            <a:avLst/>
          </a:prstGeom>
          <a:noFill/>
        </p:spPr>
        <p:txBody>
          <a:bodyPr wrap="square">
            <a:spAutoFit/>
          </a:bodyPr>
          <a:lstStyle/>
          <a:p>
            <a:pPr algn="r"/>
            <a:r>
              <a:rPr lang="en-NZ" sz="4000" dirty="0"/>
              <a:t>A Good Life</a:t>
            </a:r>
          </a:p>
        </p:txBody>
      </p:sp>
      <p:cxnSp>
        <p:nvCxnSpPr>
          <p:cNvPr id="14" name="Straight Arrow Connector 13">
            <a:extLst>
              <a:ext uri="{FF2B5EF4-FFF2-40B4-BE49-F238E27FC236}">
                <a16:creationId xmlns:a16="http://schemas.microsoft.com/office/drawing/2014/main" id="{C4737606-FF5C-7A6A-939B-14E4BF37F752}"/>
              </a:ext>
            </a:extLst>
          </p:cNvPr>
          <p:cNvCxnSpPr>
            <a:cxnSpLocks/>
            <a:stCxn id="12" idx="0"/>
          </p:cNvCxnSpPr>
          <p:nvPr/>
        </p:nvCxnSpPr>
        <p:spPr>
          <a:xfrm flipH="1">
            <a:off x="7440460" y="2106530"/>
            <a:ext cx="1047788" cy="301661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18604E0-04C5-632D-E6FC-B9CA68D5DBC7}"/>
              </a:ext>
            </a:extLst>
          </p:cNvPr>
          <p:cNvSpPr txBox="1"/>
          <p:nvPr/>
        </p:nvSpPr>
        <p:spPr>
          <a:xfrm>
            <a:off x="3022158" y="1514662"/>
            <a:ext cx="2382140" cy="707886"/>
          </a:xfrm>
          <a:prstGeom prst="rect">
            <a:avLst/>
          </a:prstGeom>
          <a:noFill/>
        </p:spPr>
        <p:txBody>
          <a:bodyPr wrap="square">
            <a:spAutoFit/>
          </a:bodyPr>
          <a:lstStyle/>
          <a:p>
            <a:r>
              <a:rPr lang="en-NZ" sz="4000" dirty="0"/>
              <a:t>ALNWL</a:t>
            </a:r>
          </a:p>
        </p:txBody>
      </p:sp>
      <p:sp>
        <p:nvSpPr>
          <p:cNvPr id="31" name="TextBox 30">
            <a:extLst>
              <a:ext uri="{FF2B5EF4-FFF2-40B4-BE49-F238E27FC236}">
                <a16:creationId xmlns:a16="http://schemas.microsoft.com/office/drawing/2014/main" id="{188A3183-F5B3-9A54-1FD2-36EA6FABB783}"/>
              </a:ext>
            </a:extLst>
          </p:cNvPr>
          <p:cNvSpPr txBox="1"/>
          <p:nvPr/>
        </p:nvSpPr>
        <p:spPr>
          <a:xfrm>
            <a:off x="1613639" y="720129"/>
            <a:ext cx="10237046" cy="615553"/>
          </a:xfrm>
          <a:prstGeom prst="rect">
            <a:avLst/>
          </a:prstGeom>
          <a:noFill/>
        </p:spPr>
        <p:txBody>
          <a:bodyPr wrap="square" rtlCol="0">
            <a:spAutoFit/>
          </a:bodyPr>
          <a:lstStyle/>
          <a:p>
            <a:r>
              <a:rPr lang="en-NZ" sz="3400" dirty="0">
                <a:solidFill>
                  <a:schemeClr val="accent3">
                    <a:lumMod val="60000"/>
                    <a:lumOff val="40000"/>
                  </a:schemeClr>
                </a:solidFill>
                <a:latin typeface="+mj-lt"/>
                <a:ea typeface="+mj-ea"/>
                <a:cs typeface="+mj-cs"/>
              </a:rPr>
              <a:t>Animal welfare | interaction with policy and law</a:t>
            </a:r>
          </a:p>
        </p:txBody>
      </p:sp>
      <p:sp>
        <p:nvSpPr>
          <p:cNvPr id="4" name="TextBox 3">
            <a:extLst>
              <a:ext uri="{FF2B5EF4-FFF2-40B4-BE49-F238E27FC236}">
                <a16:creationId xmlns:a16="http://schemas.microsoft.com/office/drawing/2014/main" id="{3D7F445B-102D-E1CE-8388-6C4960916061}"/>
              </a:ext>
            </a:extLst>
          </p:cNvPr>
          <p:cNvSpPr txBox="1"/>
          <p:nvPr/>
        </p:nvSpPr>
        <p:spPr>
          <a:xfrm>
            <a:off x="9153940" y="6258559"/>
            <a:ext cx="2935366" cy="507831"/>
          </a:xfrm>
          <a:prstGeom prst="rect">
            <a:avLst/>
          </a:prstGeom>
          <a:noFill/>
        </p:spPr>
        <p:txBody>
          <a:bodyPr wrap="square" rtlCol="0">
            <a:spAutoFit/>
          </a:bodyPr>
          <a:lstStyle/>
          <a:p>
            <a:pPr algn="r"/>
            <a:r>
              <a:rPr lang="en-NZ" sz="900" dirty="0">
                <a:solidFill>
                  <a:schemeClr val="accent4">
                    <a:lumMod val="40000"/>
                    <a:lumOff val="60000"/>
                  </a:schemeClr>
                </a:solidFill>
              </a:rPr>
              <a:t>Dr. B Helen Beattie, Managing Director </a:t>
            </a:r>
          </a:p>
          <a:p>
            <a:pPr algn="r"/>
            <a:r>
              <a:rPr lang="en-NZ" sz="900" dirty="0">
                <a:solidFill>
                  <a:schemeClr val="accent4">
                    <a:lumMod val="40000"/>
                    <a:lumOff val="60000"/>
                  </a:schemeClr>
                </a:solidFill>
              </a:rPr>
              <a:t>Veterinarians for Animal Welfare Aotearoa</a:t>
            </a:r>
          </a:p>
          <a:p>
            <a:pPr algn="r"/>
            <a:r>
              <a:rPr lang="en-NZ" sz="900" dirty="0">
                <a:solidFill>
                  <a:schemeClr val="accent4">
                    <a:lumMod val="40000"/>
                    <a:lumOff val="60000"/>
                  </a:schemeClr>
                </a:solidFill>
              </a:rPr>
              <a:t>M | 021 1226796  E | info@vawa.co.nz  W | vawa.co.nz</a:t>
            </a:r>
          </a:p>
        </p:txBody>
      </p:sp>
    </p:spTree>
    <p:custDataLst>
      <p:tags r:id="rId1"/>
    </p:custDataLst>
    <p:extLst>
      <p:ext uri="{BB962C8B-B14F-4D97-AF65-F5344CB8AC3E}">
        <p14:creationId xmlns:p14="http://schemas.microsoft.com/office/powerpoint/2010/main" val="2768902081"/>
      </p:ext>
    </p:extLst>
  </p:cSld>
  <p:clrMapOvr>
    <a:masterClrMapping/>
  </p:clrMapOvr>
  <mc:AlternateContent xmlns:mc="http://schemas.openxmlformats.org/markup-compatibility/2006" xmlns:p14="http://schemas.microsoft.com/office/powerpoint/2010/main">
    <mc:Choice Requires="p14">
      <p:transition spd="slow" p14:dur="2000" advTm="228866"/>
    </mc:Choice>
    <mc:Fallback xmlns="">
      <p:transition spd="slow" advTm="22886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82D79F7F-D731-9E12-7272-725C420CD577}"/>
              </a:ext>
            </a:extLst>
          </p:cNvPr>
          <p:cNvSpPr txBox="1"/>
          <p:nvPr/>
        </p:nvSpPr>
        <p:spPr>
          <a:xfrm>
            <a:off x="1727993" y="536179"/>
            <a:ext cx="10237046" cy="615553"/>
          </a:xfrm>
          <a:prstGeom prst="rect">
            <a:avLst/>
          </a:prstGeom>
          <a:noFill/>
        </p:spPr>
        <p:txBody>
          <a:bodyPr wrap="square" rtlCol="0">
            <a:spAutoFit/>
          </a:bodyPr>
          <a:lstStyle/>
          <a:p>
            <a:r>
              <a:rPr lang="en-NZ" sz="3400" dirty="0">
                <a:solidFill>
                  <a:schemeClr val="accent3">
                    <a:lumMod val="60000"/>
                    <a:lumOff val="40000"/>
                  </a:schemeClr>
                </a:solidFill>
                <a:latin typeface="+mj-lt"/>
                <a:ea typeface="+mj-ea"/>
                <a:cs typeface="+mj-cs"/>
              </a:rPr>
              <a:t>The connectedness of welfare</a:t>
            </a:r>
          </a:p>
        </p:txBody>
      </p:sp>
      <p:grpSp>
        <p:nvGrpSpPr>
          <p:cNvPr id="2" name="Group 1">
            <a:extLst>
              <a:ext uri="{FF2B5EF4-FFF2-40B4-BE49-F238E27FC236}">
                <a16:creationId xmlns:a16="http://schemas.microsoft.com/office/drawing/2014/main" id="{C977E0F4-0D02-C36F-D05A-D6D1DEFAA8B1}"/>
              </a:ext>
            </a:extLst>
          </p:cNvPr>
          <p:cNvGrpSpPr/>
          <p:nvPr/>
        </p:nvGrpSpPr>
        <p:grpSpPr>
          <a:xfrm>
            <a:off x="4171694" y="1202421"/>
            <a:ext cx="6864169" cy="2812873"/>
            <a:chOff x="1736106" y="1234078"/>
            <a:chExt cx="9015241" cy="4003464"/>
          </a:xfrm>
        </p:grpSpPr>
        <p:pic>
          <p:nvPicPr>
            <p:cNvPr id="3" name="Picture 2" descr="A picture containing outdoor, grass, sky, cow&#10;&#10;Description automatically generated">
              <a:extLst>
                <a:ext uri="{FF2B5EF4-FFF2-40B4-BE49-F238E27FC236}">
                  <a16:creationId xmlns:a16="http://schemas.microsoft.com/office/drawing/2014/main" id="{0B8F65FD-46A4-4895-A92D-450ADA5F5B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6106" y="1234078"/>
              <a:ext cx="3998258" cy="4003464"/>
            </a:xfrm>
            <a:prstGeom prst="rect">
              <a:avLst/>
            </a:prstGeom>
          </p:spPr>
        </p:pic>
        <p:pic>
          <p:nvPicPr>
            <p:cNvPr id="4" name="Picture 3" descr="A herd of cows grazing in a field&#10;&#10;Description automatically generated with medium confidence">
              <a:extLst>
                <a:ext uri="{FF2B5EF4-FFF2-40B4-BE49-F238E27FC236}">
                  <a16:creationId xmlns:a16="http://schemas.microsoft.com/office/drawing/2014/main" id="{2908E36A-0FE5-5F4D-61C0-129A5A2D03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4364" y="1234078"/>
              <a:ext cx="5016983" cy="4003464"/>
            </a:xfrm>
            <a:prstGeom prst="rect">
              <a:avLst/>
            </a:prstGeom>
          </p:spPr>
        </p:pic>
      </p:grpSp>
      <p:sp>
        <p:nvSpPr>
          <p:cNvPr id="5" name="TextBox 4">
            <a:extLst>
              <a:ext uri="{FF2B5EF4-FFF2-40B4-BE49-F238E27FC236}">
                <a16:creationId xmlns:a16="http://schemas.microsoft.com/office/drawing/2014/main" id="{086D2922-15F5-1E4C-DAB3-295BD3735629}"/>
              </a:ext>
            </a:extLst>
          </p:cNvPr>
          <p:cNvSpPr txBox="1"/>
          <p:nvPr/>
        </p:nvSpPr>
        <p:spPr>
          <a:xfrm>
            <a:off x="6447683" y="4082902"/>
            <a:ext cx="1823256" cy="369332"/>
          </a:xfrm>
          <a:prstGeom prst="rect">
            <a:avLst/>
          </a:prstGeom>
          <a:noFill/>
        </p:spPr>
        <p:txBody>
          <a:bodyPr wrap="none" rtlCol="0">
            <a:spAutoFit/>
          </a:bodyPr>
          <a:lstStyle/>
          <a:p>
            <a:r>
              <a:rPr lang="en-NZ" dirty="0"/>
              <a:t>Crops and calves</a:t>
            </a:r>
          </a:p>
        </p:txBody>
      </p:sp>
      <p:sp>
        <p:nvSpPr>
          <p:cNvPr id="7" name="TextBox 6">
            <a:extLst>
              <a:ext uri="{FF2B5EF4-FFF2-40B4-BE49-F238E27FC236}">
                <a16:creationId xmlns:a16="http://schemas.microsoft.com/office/drawing/2014/main" id="{C01A3905-FADB-C07D-8A45-7E6C2ADDF651}"/>
              </a:ext>
            </a:extLst>
          </p:cNvPr>
          <p:cNvSpPr txBox="1"/>
          <p:nvPr/>
        </p:nvSpPr>
        <p:spPr>
          <a:xfrm>
            <a:off x="9153940" y="6258559"/>
            <a:ext cx="2935366" cy="507831"/>
          </a:xfrm>
          <a:prstGeom prst="rect">
            <a:avLst/>
          </a:prstGeom>
          <a:noFill/>
        </p:spPr>
        <p:txBody>
          <a:bodyPr wrap="square" rtlCol="0">
            <a:spAutoFit/>
          </a:bodyPr>
          <a:lstStyle/>
          <a:p>
            <a:pPr algn="r"/>
            <a:r>
              <a:rPr lang="en-NZ" sz="900" dirty="0">
                <a:solidFill>
                  <a:schemeClr val="accent4">
                    <a:lumMod val="40000"/>
                    <a:lumOff val="60000"/>
                  </a:schemeClr>
                </a:solidFill>
              </a:rPr>
              <a:t>Dr. B Helen Beattie, Managing Director </a:t>
            </a:r>
          </a:p>
          <a:p>
            <a:pPr algn="r"/>
            <a:r>
              <a:rPr lang="en-NZ" sz="900" dirty="0">
                <a:solidFill>
                  <a:schemeClr val="accent4">
                    <a:lumMod val="40000"/>
                    <a:lumOff val="60000"/>
                  </a:schemeClr>
                </a:solidFill>
              </a:rPr>
              <a:t>Veterinarians for Animal Welfare Aotearoa</a:t>
            </a:r>
          </a:p>
          <a:p>
            <a:pPr algn="r"/>
            <a:r>
              <a:rPr lang="en-NZ" sz="900" dirty="0">
                <a:solidFill>
                  <a:schemeClr val="accent4">
                    <a:lumMod val="40000"/>
                    <a:lumOff val="60000"/>
                  </a:schemeClr>
                </a:solidFill>
              </a:rPr>
              <a:t>M | 021 1226796  E | info@vawa.co.nz  W | vawa.co.nz</a:t>
            </a:r>
          </a:p>
        </p:txBody>
      </p:sp>
      <p:sp>
        <p:nvSpPr>
          <p:cNvPr id="6" name="TextBox 5">
            <a:extLst>
              <a:ext uri="{FF2B5EF4-FFF2-40B4-BE49-F238E27FC236}">
                <a16:creationId xmlns:a16="http://schemas.microsoft.com/office/drawing/2014/main" id="{EECC7DA3-C476-BED3-E0D1-595AF2E42D41}"/>
              </a:ext>
            </a:extLst>
          </p:cNvPr>
          <p:cNvSpPr txBox="1"/>
          <p:nvPr/>
        </p:nvSpPr>
        <p:spPr>
          <a:xfrm>
            <a:off x="5596033" y="1270029"/>
            <a:ext cx="4049070" cy="2677656"/>
          </a:xfrm>
          <a:prstGeom prst="rect">
            <a:avLst/>
          </a:prstGeom>
          <a:solidFill>
            <a:schemeClr val="accent2">
              <a:lumMod val="20000"/>
              <a:lumOff val="80000"/>
            </a:schemeClr>
          </a:solidFill>
        </p:spPr>
        <p:txBody>
          <a:bodyPr wrap="square" rtlCol="0">
            <a:spAutoFit/>
          </a:bodyPr>
          <a:lstStyle/>
          <a:p>
            <a:pPr algn="ctr"/>
            <a:r>
              <a:rPr lang="en-NZ" sz="1400" dirty="0">
                <a:latin typeface="+mj-lt"/>
                <a:ea typeface="+mj-ea"/>
                <a:cs typeface="+mj-cs"/>
              </a:rPr>
              <a:t>Are cows’ needs being met including opportunities to have positive welfare experiences?</a:t>
            </a:r>
          </a:p>
          <a:p>
            <a:pPr algn="ctr"/>
            <a:r>
              <a:rPr lang="en-NZ" sz="1400" dirty="0">
                <a:latin typeface="+mj-lt"/>
                <a:ea typeface="+mj-ea"/>
                <a:cs typeface="+mj-cs"/>
              </a:rPr>
              <a:t>Is environmental welfare protected?</a:t>
            </a:r>
          </a:p>
          <a:p>
            <a:pPr algn="ctr"/>
            <a:r>
              <a:rPr lang="en-NZ" sz="1400" dirty="0">
                <a:latin typeface="+mj-lt"/>
                <a:ea typeface="+mj-ea"/>
                <a:cs typeface="+mj-cs"/>
              </a:rPr>
              <a:t>Are people safe and contented?</a:t>
            </a:r>
          </a:p>
          <a:p>
            <a:pPr algn="ctr"/>
            <a:endParaRPr lang="en-NZ" sz="1400" dirty="0">
              <a:latin typeface="+mj-lt"/>
              <a:ea typeface="+mj-ea"/>
              <a:cs typeface="+mj-cs"/>
            </a:endParaRPr>
          </a:p>
          <a:p>
            <a:pPr algn="ctr"/>
            <a:r>
              <a:rPr lang="en-NZ" sz="1400" dirty="0"/>
              <a:t>Is there robust on-farm assurance using for animals, the Five Domains framework?</a:t>
            </a:r>
          </a:p>
          <a:p>
            <a:pPr algn="ctr"/>
            <a:endParaRPr lang="en-NZ" sz="1400" dirty="0"/>
          </a:p>
          <a:p>
            <a:pPr algn="ctr"/>
            <a:r>
              <a:rPr lang="en-NZ" sz="1400" dirty="0"/>
              <a:t>Should banks lend money?</a:t>
            </a:r>
          </a:p>
          <a:p>
            <a:pPr algn="ctr"/>
            <a:r>
              <a:rPr lang="en-NZ" sz="1400" dirty="0"/>
              <a:t>Should processors pick up?</a:t>
            </a:r>
          </a:p>
          <a:p>
            <a:pPr algn="ctr"/>
            <a:r>
              <a:rPr lang="en-NZ" sz="1400" dirty="0"/>
              <a:t>Should consents have been given?</a:t>
            </a:r>
          </a:p>
          <a:p>
            <a:pPr algn="ctr"/>
            <a:r>
              <a:rPr lang="en-NZ" sz="1400" dirty="0"/>
              <a:t>Should fertiliser/seed be sold?</a:t>
            </a:r>
          </a:p>
        </p:txBody>
      </p:sp>
    </p:spTree>
    <p:extLst>
      <p:ext uri="{BB962C8B-B14F-4D97-AF65-F5344CB8AC3E}">
        <p14:creationId xmlns:p14="http://schemas.microsoft.com/office/powerpoint/2010/main" val="2106486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bg/>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uiExpand="1" build="allAtOnce"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8|99.3|26.7|22.7"/>
</p:tagLst>
</file>

<file path=ppt/theme/theme1.xml><?xml version="1.0" encoding="utf-8"?>
<a:theme xmlns:a="http://schemas.openxmlformats.org/drawingml/2006/main" name="Back to School 16x9">
  <a:themeElements>
    <a:clrScheme name="Back_To_School">
      <a:dk1>
        <a:sysClr val="windowText" lastClr="000000"/>
      </a:dk1>
      <a:lt1>
        <a:sysClr val="window" lastClr="FFFFFF"/>
      </a:lt1>
      <a:dk2>
        <a:srgbClr val="404040"/>
      </a:dk2>
      <a:lt2>
        <a:srgbClr val="FFF7D3"/>
      </a:lt2>
      <a:accent1>
        <a:srgbClr val="EB7F23"/>
      </a:accent1>
      <a:accent2>
        <a:srgbClr val="AFAF51"/>
      </a:accent2>
      <a:accent3>
        <a:srgbClr val="84491F"/>
      </a:accent3>
      <a:accent4>
        <a:srgbClr val="FEBE2F"/>
      </a:accent4>
      <a:accent5>
        <a:srgbClr val="6E1C1C"/>
      </a:accent5>
      <a:accent6>
        <a:srgbClr val="9EE0F8"/>
      </a:accent6>
      <a:hlink>
        <a:srgbClr val="EB7F23"/>
      </a:hlink>
      <a:folHlink>
        <a:srgbClr val="404040"/>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all fun education presentation (widescreen).potx" id="{13F266B3-3667-4715-838E-2D35384A824B}" vid="{5EC2A2B6-6A5B-436A-9EF3-6607D16C2EDB}"/>
    </a:ext>
  </a:extLst>
</a:theme>
</file>

<file path=ppt/theme/theme2.xml><?xml version="1.0" encoding="utf-8"?>
<a:theme xmlns:a="http://schemas.openxmlformats.org/drawingml/2006/main" name="Office Theme">
  <a:themeElements>
    <a:clrScheme name="Back_To_School">
      <a:dk1>
        <a:sysClr val="windowText" lastClr="000000"/>
      </a:dk1>
      <a:lt1>
        <a:sysClr val="window" lastClr="FFFFFF"/>
      </a:lt1>
      <a:dk2>
        <a:srgbClr val="404040"/>
      </a:dk2>
      <a:lt2>
        <a:srgbClr val="FFF7D3"/>
      </a:lt2>
      <a:accent1>
        <a:srgbClr val="EB7F23"/>
      </a:accent1>
      <a:accent2>
        <a:srgbClr val="AFAF51"/>
      </a:accent2>
      <a:accent3>
        <a:srgbClr val="84491F"/>
      </a:accent3>
      <a:accent4>
        <a:srgbClr val="FEBE2F"/>
      </a:accent4>
      <a:accent5>
        <a:srgbClr val="6E1C1C"/>
      </a:accent5>
      <a:accent6>
        <a:srgbClr val="9EE0F8"/>
      </a:accent6>
      <a:hlink>
        <a:srgbClr val="EB7F23"/>
      </a:hlink>
      <a:folHlink>
        <a:srgbClr val="404040"/>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Back_To_School">
      <a:dk1>
        <a:sysClr val="windowText" lastClr="000000"/>
      </a:dk1>
      <a:lt1>
        <a:sysClr val="window" lastClr="FFFFFF"/>
      </a:lt1>
      <a:dk2>
        <a:srgbClr val="404040"/>
      </a:dk2>
      <a:lt2>
        <a:srgbClr val="FFF7D3"/>
      </a:lt2>
      <a:accent1>
        <a:srgbClr val="EB7F23"/>
      </a:accent1>
      <a:accent2>
        <a:srgbClr val="AFAF51"/>
      </a:accent2>
      <a:accent3>
        <a:srgbClr val="84491F"/>
      </a:accent3>
      <a:accent4>
        <a:srgbClr val="FEBE2F"/>
      </a:accent4>
      <a:accent5>
        <a:srgbClr val="6E1C1C"/>
      </a:accent5>
      <a:accent6>
        <a:srgbClr val="9EE0F8"/>
      </a:accent6>
      <a:hlink>
        <a:srgbClr val="EB7F23"/>
      </a:hlink>
      <a:folHlink>
        <a:srgbClr val="404040"/>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5E81B33FFD37247BEFA03869448DEA7" ma:contentTypeVersion="18" ma:contentTypeDescription="Create a new document." ma:contentTypeScope="" ma:versionID="6e08059c22242d8d0fbc3a1b10582db2">
  <xsd:schema xmlns:xsd="http://www.w3.org/2001/XMLSchema" xmlns:xs="http://www.w3.org/2001/XMLSchema" xmlns:p="http://schemas.microsoft.com/office/2006/metadata/properties" xmlns:ns2="854bae42-3f7e-429c-a54c-5a5b99c309c8" xmlns:ns3="1a91fe4d-17de-4f57-9999-3b61a19b75a9" targetNamespace="http://schemas.microsoft.com/office/2006/metadata/properties" ma:root="true" ma:fieldsID="3d03d7cdca2e7f465348875252219ba1" ns2:_="" ns3:_="">
    <xsd:import namespace="854bae42-3f7e-429c-a54c-5a5b99c309c8"/>
    <xsd:import namespace="1a91fe4d-17de-4f57-9999-3b61a19b75a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DateTaken" minOccurs="0"/>
                <xsd:element ref="ns2:lcf76f155ced4ddcb4097134ff3c332f" minOccurs="0"/>
                <xsd:element ref="ns3:TaxCatchAll" minOccurs="0"/>
                <xsd:element ref="ns2:MediaLengthInSeconds" minOccurs="0"/>
                <xsd:element ref="ns2:MediaServiceLocation"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4bae42-3f7e-429c-a54c-5a5b99c309c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e04f4d85-f8e6-407f-b2c4-7ac453be3f9e" ma:termSetId="09814cd3-568e-fe90-9814-8d621ff8fb84" ma:anchorId="fba54fb3-c3e1-fe81-a776-ca4b69148c4d" ma:open="true" ma:isKeyword="false">
      <xsd:complexType>
        <xsd:sequence>
          <xsd:element ref="pc:Terms" minOccurs="0" maxOccurs="1"/>
        </xsd:sequence>
      </xsd:complex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ternalName="MediaServiceLocation"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a91fe4d-17de-4f57-9999-3b61a19b75a9"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91244e24-6721-44e2-bb86-4a24f3971d08}" ma:internalName="TaxCatchAll" ma:showField="CatchAllData" ma:web="1a91fe4d-17de-4f57-9999-3b61a19b75a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1a91fe4d-17de-4f57-9999-3b61a19b75a9" xsi:nil="true"/>
    <lcf76f155ced4ddcb4097134ff3c332f xmlns="854bae42-3f7e-429c-a54c-5a5b99c309c8">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4F5E7FB-9C06-4B29-BF43-D0A163437586}"/>
</file>

<file path=customXml/itemProps2.xml><?xml version="1.0" encoding="utf-8"?>
<ds:datastoreItem xmlns:ds="http://schemas.openxmlformats.org/officeDocument/2006/customXml" ds:itemID="{B5F5AFAE-B80F-42D3-94B4-729362BC1BCB}">
  <ds:schemaRefs>
    <ds:schemaRef ds:uri="http://www.w3.org/XML/1998/namespace"/>
    <ds:schemaRef ds:uri="http://schemas.microsoft.com/office/2006/documentManagement/types"/>
    <ds:schemaRef ds:uri="a4f35948-e619-41b3-aa29-22878b09cfd2"/>
    <ds:schemaRef ds:uri="http://purl.org/dc/elements/1.1/"/>
    <ds:schemaRef ds:uri="http://purl.org/dc/dcmitype/"/>
    <ds:schemaRef ds:uri="http://schemas.microsoft.com/office/infopath/2007/PartnerControls"/>
    <ds:schemaRef ds:uri="http://purl.org/dc/terms/"/>
    <ds:schemaRef ds:uri="http://schemas.openxmlformats.org/package/2006/metadata/core-properties"/>
    <ds:schemaRef ds:uri="40262f94-9f35-4ac3-9a90-690165a166b7"/>
    <ds:schemaRef ds:uri="http://schemas.microsoft.com/office/2006/metadata/properties"/>
  </ds:schemaRefs>
</ds:datastoreItem>
</file>

<file path=customXml/itemProps3.xml><?xml version="1.0" encoding="utf-8"?>
<ds:datastoreItem xmlns:ds="http://schemas.openxmlformats.org/officeDocument/2006/customXml" ds:itemID="{6CC9A7CA-BEC5-41E5-AAE1-C9D7FC518E0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Fall fun education presentation (widescreen)</Template>
  <TotalTime>3603</TotalTime>
  <Words>3164</Words>
  <Application>Microsoft Office PowerPoint</Application>
  <PresentationFormat>Widescreen</PresentationFormat>
  <Paragraphs>324</Paragraphs>
  <Slides>18</Slides>
  <Notes>17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-apple-system</vt:lpstr>
      <vt:lpstr>Aptos</vt:lpstr>
      <vt:lpstr>Arial</vt:lpstr>
      <vt:lpstr>Calibri</vt:lpstr>
      <vt:lpstr>Cambria</vt:lpstr>
      <vt:lpstr>Gill Sans Nova Light</vt:lpstr>
      <vt:lpstr>Wingdings</vt:lpstr>
      <vt:lpstr>Back to School 16x9</vt:lpstr>
      <vt:lpstr>Resilient Farming Futures </vt:lpstr>
      <vt:lpstr>Principles</vt:lpstr>
      <vt:lpstr>Fun fact</vt:lpstr>
      <vt:lpstr>Animal Welfare | MIA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Biggest challenges</vt:lpstr>
      <vt:lpstr>Biggest challenges,  </vt:lpstr>
      <vt:lpstr>Principles Pace of change</vt:lpstr>
      <vt:lpstr>Summary</vt:lpstr>
      <vt:lpstr>The last word – animals’ lives matter.* #protecttheban on livestock exports.  Please sign John’s petition.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AgriSummit_Summation</dc:title>
  <dc:creator>Helen Beattie</dc:creator>
  <cp:lastModifiedBy>Helen Beattie</cp:lastModifiedBy>
  <cp:revision>21</cp:revision>
  <dcterms:created xsi:type="dcterms:W3CDTF">2023-09-10T21:41:07Z</dcterms:created>
  <dcterms:modified xsi:type="dcterms:W3CDTF">2024-03-14T04:05:10Z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0x010100E5E81B33FFD37247BEFA03869448DEA7</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y fmtid="{D5CDD505-2E9C-101B-9397-08002B2CF9AE}" pid="8" name="_MarkAsFinal">
    <vt:bool>true</vt:bool>
  </property>
</Properties>
</file>